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8bfde3b-a63a-653d-d76a-ddc26ff5a877}">
          <p14:sldIdLst>
            <p14:sldId id="256"/>
            <p14:sldId id="257"/>
            <p14:sldId id="258"/>
          </p14:sldIdLst>
        </p14:section>
        <p14:section name="Theory" id="{8548cc30-f1ad-27ab-1f86-0c0e4341f9e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994d6b2f-d1e9-194d-4f85-d7dad0928f0e}">
          <p14:sldIdLst>
            <p14:sldId id="298"/>
            <p14:sldId id="299"/>
            <p14:sldId id="300"/>
          </p14:sldIdLst>
        </p14:section>
        <p14:section name="Answers" id="{42cfa8d2-1d07-489c-39da-3d9bff975cae}">
          <p14:sldIdLst>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P3.1 Algebraic fractions and functions. Notes for this topic: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simplify and combine algebraic fractions?.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simplify and combine algebraic fractions?.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simplify and combine algebraic fractions?: Worked example 1.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simplify and combine algebraic fractions?: Worked example 1.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simplify and combine algebraic fractions?.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simplify and combine algebraic fractions?: Worked example 2.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the numerator's degree is too high?.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the numerator's degree is too high?.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the numerator's degree is too high?.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the numerator's degree is too high?: Worked example 3.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the numerator's degree is too high?.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domain and range of a function?.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domain and range of a function?.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domain and range of a function?: Worked example 4.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domain and range of a function?: Worked example 4.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form a composite function?.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form a composite function?: Worked example 5.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form a composite function?: Worked example 5.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form a composite function?.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an inverse function?.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an inverse function?: Worked example 6.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an inverse function?: Worked example 6.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restrict a domain so that an inverse exists?.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restrict a domain so that an inverse exists?: Worked example 7.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restrict a domain so that an inverse exists?.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Worked example 8.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Worked example 8.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these ideas combine in a full question?.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P3.1.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P3.1.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https://examinerprep.com/notes/edexcel-ial-maths/algebraic-fractions-and-functions/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https://examinerprep.com/ial-maths-p3-1-algebraic-fractions-and-functions-questions#IALM-P3-1-B-02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https://examinerprep.com/ial-maths-p3-1-algebraic-fractions-and-functions-questions#IALM-P3-1-FB-02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https://examinerprep.com/ial-maths-p3-1-algebraic-fractions-and-functions-questions#IALM-P3-1-B-02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https://examinerprep.com/ial-maths-p3-1-algebraic-fractions-and-functions-questions#IALM-P3-1-FB-02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maths/algebraic-fractions-and-functions/" TargetMode="External"/><Relationship Id="rId2" Type="http://schemas.openxmlformats.org/officeDocument/2006/relationships/hyperlink" Target="https://examinerprep.com/ial-maths-p3-1-algebraic-fractions-and-fun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P3.1 Algebraic fractions and functions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5242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Simplifying algebraic fractions by factorising and cancelling common factors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Multiplying, dividing, adding and subtracting algebraic fractions with linear or quadratic denominators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Algebraic division of an improper fraction by a linear or quadratic expression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Functions: domain, range, one-one and many-one mappings, and why a one-many mapping is not a function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Composite functions: fg(x) means apply g first, then f</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Inverse functions, their domain and range, and the reflection of the graph in y =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Restricting a domain so that an inverse exists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Algebraic fractions follow the same rules as number fractions provided you factorise first and cancel only factors, and a function is a rule together with its domain, so every range, composite and inverse depends on which inputs are allowed.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Combine: for × and ÷, factorise and cancel (÷ means × by the reciprocal); for + and -, use the lowest common denominator, then simplify the numerator.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Divide: if the numerator's degree is at least the denominator's, write N(x)/D(x) ≡Q(x) + R(x)/D(x) with the degree of R less than the degree of 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Function: every input in the domain has exactly one output. The range is the set of outputs, written in terms of f(x).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Composite: fg(x) = f(g(x)), so g acts first.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Inverse: exists only for a one-one function. Domain of f⁻¹ = range of f; its graph is the reflection of y = f(x) in y =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simplify and combine algebraic fractions?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Nearly every later topic in P3 and P4 produces fractions with x in them: the quotient rule, partial fractions, parametric gradients. Handling them confidently rests on one idea you already use with numbers: (6/8) = (2 ×3)/(2 ×4) = ¾ works because 2 is a factor of both top and bottom.</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Algebraic (rational) fraction.</a:t>
            </a:r>
            <a:r>
              <a:rPr lang="en-US" sz="1400" dirty="0">
                <a:solidFill>
                  <a:srgbClr val="1A1F2B"/>
                </a:solidFill>
                <a:latin typeface="Calibri" pitchFamily="34" charset="0"/>
                <a:ea typeface="Calibri" pitchFamily="34" charset="-122"/>
                <a:cs typeface="Calibri" pitchFamily="34" charset="-120"/>
              </a:rPr>
              <a:t> One polynomial divided by another, defined for every value of x that does not make the denominator zero.</a:t>
            </a:r>
            <a:endParaRPr lang="en-US" sz="1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2914193"/>
          <a:ext cx="8229600" cy="914400"/>
        </p:xfrm>
        <a:graphic>
          <a:graphicData uri="http://schemas.openxmlformats.org/drawingml/2006/table">
            <a:tbl>
              <a:tblPr/>
              <a:tblGrid>
                <a:gridCol w="1105510"/>
                <a:gridCol w="4058107"/>
                <a:gridCol w="30650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Operation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Simplify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factorise top and bottom fully; cancel common factors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 - 4)/(x² + 2x) = ((x-2)(x+2))/(x(x+2)) = (x-2)/x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factorise everything, cancel across the fractions, then multiply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3/(x+1) ×(x²-1)/6 = (x-1)/2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multiply by the reciprocal of the second fraction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 ÷c/d = a/b ×d/c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simplify and combine algebraic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05510"/>
                <a:gridCol w="4058107"/>
                <a:gridCol w="30650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Operation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or subtract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lowest common denominator; expand and collect the numerator; check whether it now factorises and cancels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1/x + 2/(x+1) = (3x+1)/(x(x+1))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simplify and combine algebraic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Simplify</a:t>
            </a:r>
            <a:endParaRPr lang="en-US" sz="1200" dirty="0"/>
          </a:p>
        </p:txBody>
      </p:sp>
      <p:pic>
        <p:nvPicPr>
          <p:cNvPr id="4" name="Image 0" descr="The graph of y = (2x² + 5x − 3)/(4x² − 1). It is the same curve as y = (x + 3)/(2x + 1) except at x = ½, where the original fraction is undefined: cancelling (2x − 1) leaves a single missing point, the hole at (½, 7/4). The asymptotes are x = −½ and y = ½.">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graph of y = (2x² + 5x − 3)/(4x² − 1). It is the same curve as y = (x + 3)/(2x + 1) except at x = ½, where the original fraction is undefined: cancelling (2x − 1) leaves a single missing point, the hole at (½, 7/4). The asymptotes are x = −½ and y = ½.</a:t>
            </a:r>
            <a:endParaRPr lang="en-US" sz="1100" dirty="0"/>
          </a:p>
        </p:txBody>
      </p:sp>
      <p:sp>
        <p:nvSpPr>
          <p:cNvPr id="6" name="Text 3"/>
          <p:cNvSpPr txBox="1"/>
          <p:nvPr/>
        </p:nvSpPr>
        <p:spPr>
          <a:xfrm>
            <a:off x="457200" y="1371600"/>
            <a:ext cx="3897173"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Simplify fully (2x² + 5x - 3)/(4x² - 1). (b) Simplify fully (x² - 9)/(x² + 2x - 15) ÷(2x + 6)/(x + 5).</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Factorise top and bottom (the bottom is a difference of two squares): ((x+3)(2x-1))/((2x-1)(2x+1)). Cancel the common factor (2x - 1). </a:t>
            </a:r>
            <a:r>
              <a:rPr lang="en-US" sz="1500" b="1" dirty="0">
                <a:solidFill>
                  <a:srgbClr val="1A1F2B"/>
                </a:solidFill>
                <a:latin typeface="Calibri" pitchFamily="34" charset="0"/>
                <a:ea typeface="Calibri" pitchFamily="34" charset="-122"/>
                <a:cs typeface="Calibri" pitchFamily="34" charset="-120"/>
              </a:rPr>
              <a:t>(x+3)/(2x+1)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Turn the division into multiplication by the reciprocal and factorise everything: ((x-3)(x+3))/((x-3)(x+5)) ×(x+5)/(2(x+3)). Cancel (x - 3), (x + 3) and (x + 5). </a:t>
            </a:r>
            <a:r>
              <a:rPr lang="en-US" sz="1500" b="1" dirty="0">
                <a:solidFill>
                  <a:srgbClr val="1A1F2B"/>
                </a:solidFill>
                <a:latin typeface="Calibri" pitchFamily="34" charset="0"/>
                <a:ea typeface="Calibri" pitchFamily="34" charset="-122"/>
                <a:cs typeface="Calibri" pitchFamily="34" charset="-120"/>
              </a:rPr>
              <a:t>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simplify and combine algebraic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Simplify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answer to (b) is a constant: every factor cancels. It holds for every x for which the original expression is defined (x ≠3, -3, -5).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simplify and combine algebraic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Cancelling terms instead of factors: (x+3)/(x+5) is not (3/5), and (x²+4)/x² is not 4. You can only cancel something that multiplies the whole numerator and the whole denominator.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simplify and combine algebraic fractions?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2 · Medium · Show that</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Show that 2/(x - 3) - (x + 7)/(x² - x - 6) can be written as 1/(x + 2).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Factorise the quadratic denominator to find the lowest common denominator: x² - x - 6 = (x - 3)(x + 2), so the common denominator is (x - 3)(x + 2).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Rewrite the first fraction over it and subtract:</a:t>
            </a:r>
            <a:endParaRPr lang="en-US" sz="1300" dirty="0"/>
          </a:p>
        </p:txBody>
      </p:sp>
      <p:sp>
        <p:nvSpPr>
          <p:cNvPr id="5" name="Shape 3"/>
          <p:cNvSpPr/>
          <p:nvPr/>
        </p:nvSpPr>
        <p:spPr>
          <a:xfrm>
            <a:off x="457200" y="3053182"/>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14462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(2(x+2) - (x+7))/((x-3)(x+2)) = (2x + 4 - x - 7)/((x-3)(x+2)) = (x - 3)/((x-3)(x+2))</a:t>
            </a:r>
            <a:endParaRPr lang="en-US" sz="1700" dirty="0"/>
          </a:p>
        </p:txBody>
      </p:sp>
      <p:sp>
        <p:nvSpPr>
          <p:cNvPr id="7" name="Text 5"/>
          <p:cNvSpPr txBox="1"/>
          <p:nvPr/>
        </p:nvSpPr>
        <p:spPr>
          <a:xfrm>
            <a:off x="457200" y="3616452"/>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Cancel the common factor. </a:t>
            </a:r>
            <a:r>
              <a:rPr lang="en-US" sz="1500" b="1" dirty="0">
                <a:solidFill>
                  <a:srgbClr val="1A1F2B"/>
                </a:solidFill>
                <a:latin typeface="Calibri" pitchFamily="34" charset="0"/>
                <a:ea typeface="Calibri" pitchFamily="34" charset="-122"/>
                <a:cs typeface="Calibri" pitchFamily="34" charset="-120"/>
              </a:rPr>
              <a:t>= 1/(x+2) as required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Put the subtracted numerator in brackets: -(x + 7) = -x - 7. Losing that bracket is the classic slip.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the numerator's degree is too high?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Improper algebraic fraction.</a:t>
            </a:r>
            <a:r>
              <a:rPr lang="en-US" sz="1400" dirty="0">
                <a:solidFill>
                  <a:srgbClr val="1A1F2B"/>
                </a:solidFill>
                <a:latin typeface="Calibri" pitchFamily="34" charset="0"/>
                <a:ea typeface="Calibri" pitchFamily="34" charset="-122"/>
                <a:cs typeface="Calibri" pitchFamily="34" charset="-120"/>
              </a:rPr>
              <a:t> One whose numerator has degree greater than or equal to the degree of its denominator. Like (7/3) = 2 + ⅓ for numbers, it can be split into a whole part and a proper fraction.</a:t>
            </a:r>
            <a:endParaRPr lang="en-US" sz="1400" dirty="0"/>
          </a:p>
        </p:txBody>
      </p:sp>
      <p:sp>
        <p:nvSpPr>
          <p:cNvPr id="6" name="Shape 4"/>
          <p:cNvSpPr/>
          <p:nvPr/>
        </p:nvSpPr>
        <p:spPr>
          <a:xfrm>
            <a:off x="457200" y="2104034"/>
            <a:ext cx="8229600" cy="1494130"/>
          </a:xfrm>
          <a:prstGeom prst="roundRect">
            <a:avLst>
              <a:gd name="adj" fmla="val 3672"/>
            </a:avLst>
          </a:prstGeom>
          <a:solidFill>
            <a:srgbClr val="EEF2FF"/>
          </a:solidFill>
          <a:ln w="9525">
            <a:solidFill>
              <a:srgbClr val="DDE2EA"/>
            </a:solidFill>
            <a:prstDash val="solid"/>
          </a:ln>
        </p:spPr>
      </p:sp>
      <p:sp>
        <p:nvSpPr>
          <p:cNvPr id="7" name="Text 5"/>
          <p:cNvSpPr txBox="1"/>
          <p:nvPr/>
        </p:nvSpPr>
        <p:spPr>
          <a:xfrm>
            <a:off x="603504" y="2195474"/>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division identity for fractions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learn it):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N(x)/D(x) ≡Q(x) + R(x)/D(x),   equivalently N(x) ≡Q(x)D(x) + R(x)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Q(x) is the quotient; R(x) is the remainder, with degree less than the degree of D(x): a constant for a linear divisor, at most linear (px + q) for a quadratic divisor.</a:t>
            </a:r>
            <a:endParaRPr lang="en-US" sz="1400" dirty="0"/>
          </a:p>
        </p:txBody>
      </p:sp>
      <p:sp>
        <p:nvSpPr>
          <p:cNvPr id="8" name="Text 6"/>
          <p:cNvSpPr txBox="1"/>
          <p:nvPr/>
        </p:nvSpPr>
        <p:spPr>
          <a:xfrm>
            <a:off x="457200" y="3716122"/>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Find Q and R by long division or by comparing coefficients in N(x) ≡Q(x)D(x) + R(x).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the numerator's degree is too high?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y = (3x + 5)/(x + 1) = 3 + 2/(x + 1). The quotient 3 gives the horizontal asymptote y = 3; the zero of the denominator gives the vertical asymptote x = −1. Intercepts: (−5/3, 0) and (0, 5).">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(3x + 5)/(x + 1) = 3 + 2/(x + 1). The quotient 3 gives the horizontal asymptote y = 3; the zero of the denominator gives the vertical asymptote x = −1. Intercepts: (−5/3, 0) and (0, 5).</a:t>
            </a:r>
            <a:endParaRPr lang="en-US" sz="1100" dirty="0"/>
          </a:p>
        </p:txBody>
      </p:sp>
      <p:sp>
        <p:nvSpPr>
          <p:cNvPr id="6" name="Text 3"/>
          <p:cNvSpPr txBox="1"/>
          <p:nvPr/>
        </p:nvSpPr>
        <p:spPr>
          <a:xfrm>
            <a:off x="457200" y="1371600"/>
            <a:ext cx="3621938" cy="256672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linear denominator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(3x + 5)/(x + 1), write the top in terms of the bottom: 3x + 5 = 3(x + 1) + 2, so (3x+5)/(x+1) = 3 + 2/(x+1). The divided form shows the behaviour at once. As x →±∞ the fraction part tends to 0, so y →3, a horizontal asymptote; and the fraction part is never 0, so y = 3 is never reached. That will be useful when finding a range.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A quadratic denominator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the numerator's degree is too high?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 division works exactly as for a linear divisor: divide the leading terms, multiply back, subtract, repeat. Keep a 0 in place of any missing power in the divisor or the dividend (for example x² + 0x + 2), and stop as soon as what is left has degree less than 2: that linear (or constant) expression is the remainder.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the numerator's degree is too high?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Express</a:t>
            </a:r>
            <a:endParaRPr lang="en-US" sz="1200" dirty="0"/>
          </a:p>
        </p:txBody>
      </p:sp>
      <p:sp>
        <p:nvSpPr>
          <p:cNvPr id="4" name="Text 2"/>
          <p:cNvSpPr txBox="1"/>
          <p:nvPr/>
        </p:nvSpPr>
        <p:spPr>
          <a:xfrm>
            <a:off x="457200" y="1371600"/>
            <a:ext cx="8229600" cy="251825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Express (2x⁴ - x³ + 7x² - x + 2)/(x² + 2) in the form ax² + bx + c + (dx + e)/(x² + 2), where a, b, c, d and e are constants.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2x⁴ ÷x² = 2x²; subtract 2x²(x² + 2) = 2x⁴ + 4x², leaving -x³ + 3x² - x + 2.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-x³ ÷x² = -x; subtract -x(x² + 2) = -x³ - 2x, leaving 3x² + x + 2.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3x² ÷x² = 3; subtract 3(x² + 2) = 3x² + 6, leaving x - 4, which has degree 1 &lt; 2, so it is the remainder.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2x² - x + 3 + (x - 4)/(x² + 2)</a:t>
            </a:r>
            <a:r>
              <a:rPr lang="en-US" sz="1500" dirty="0">
                <a:solidFill>
                  <a:srgbClr val="1A1F2B"/>
                </a:solidFill>
                <a:latin typeface="Calibri" pitchFamily="34" charset="0"/>
                <a:ea typeface="Calibri" pitchFamily="34" charset="-122"/>
                <a:cs typeface="Calibri" pitchFamily="34" charset="-120"/>
              </a:rPr>
              <a:t> (a = 2, b = -1, c = 3, d = 1, e = -4)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Quick check at x = 1: left = (2 - 1 + 7 - 1 + 2)/3 = 3; right = 2 - 1 + 3 + (-3)/3 = 3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the numerator's degree is too high?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Comparing coefficients is a reliable alternative: expand (ax² + bx + c)(x² + 2) + dx + e and match x⁴, x³, x², x and the constant one at a time, starting from the highest power.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domain and range of a function?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Function.</a:t>
            </a:r>
            <a:r>
              <a:rPr lang="en-US" sz="1400" dirty="0">
                <a:solidFill>
                  <a:srgbClr val="1A1F2B"/>
                </a:solidFill>
                <a:latin typeface="Calibri" pitchFamily="34" charset="0"/>
                <a:ea typeface="Calibri" pitchFamily="34" charset="-122"/>
                <a:cs typeface="Calibri" pitchFamily="34" charset="-120"/>
              </a:rPr>
              <a:t> A mapping in which every member of the domain (the set of allowed inputs) is mapped to exactly one output; the set of all outputs is the range.</a:t>
            </a:r>
            <a:endParaRPr lang="en-US" sz="1400" dirty="0"/>
          </a:p>
        </p:txBody>
      </p:sp>
      <p:sp>
        <p:nvSpPr>
          <p:cNvPr id="6" name="Text 4"/>
          <p:cNvSpPr txBox="1"/>
          <p:nvPr/>
        </p:nvSpPr>
        <p:spPr>
          <a:xfrm>
            <a:off x="457200" y="2104034"/>
            <a:ext cx="8229600" cy="217078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Notation: f(x) = 3x - 1, or f: x ↦3x - 1, together with a domain such as x ∈ℝ or x &gt; 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domain is part of the function: the same rule with a different domain is a different function.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range is a set of outputs, so write it with f(x) (or y): "f(x) ≥3", not "x ≥3".</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One-one</a:t>
            </a:r>
            <a:r>
              <a:rPr lang="en-US" sz="1500" dirty="0">
                <a:solidFill>
                  <a:srgbClr val="1A1F2B"/>
                </a:solidFill>
                <a:latin typeface="Calibri" pitchFamily="34" charset="0"/>
                <a:ea typeface="Calibri" pitchFamily="34" charset="-122"/>
                <a:cs typeface="Calibri" pitchFamily="34" charset="-120"/>
              </a:rPr>
              <a:t>: different inputs always give different outputs. </a:t>
            </a:r>
            <a:r>
              <a:rPr lang="en-US" sz="1500" b="1" dirty="0">
                <a:solidFill>
                  <a:srgbClr val="1A1F2B"/>
                </a:solidFill>
                <a:latin typeface="Calibri" pitchFamily="34" charset="0"/>
                <a:ea typeface="Calibri" pitchFamily="34" charset="-122"/>
                <a:cs typeface="Calibri" pitchFamily="34" charset="-120"/>
              </a:rPr>
              <a:t>Many-one</a:t>
            </a:r>
            <a:r>
              <a:rPr lang="en-US" sz="1500" dirty="0">
                <a:solidFill>
                  <a:srgbClr val="1A1F2B"/>
                </a:solidFill>
                <a:latin typeface="Calibri" pitchFamily="34" charset="0"/>
                <a:ea typeface="Calibri" pitchFamily="34" charset="-122"/>
                <a:cs typeface="Calibri" pitchFamily="34" charset="-120"/>
              </a:rPr>
              <a:t>: at least two inputs share an output. Both are functions.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One-many</a:t>
            </a:r>
            <a:r>
              <a:rPr lang="en-US" sz="1500" dirty="0">
                <a:solidFill>
                  <a:srgbClr val="1A1F2B"/>
                </a:solidFill>
                <a:latin typeface="Calibri" pitchFamily="34" charset="0"/>
                <a:ea typeface="Calibri" pitchFamily="34" charset="-122"/>
                <a:cs typeface="Calibri" pitchFamily="34" charset="-120"/>
              </a:rPr>
              <a:t> (one input, several outputs) is not a function.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Graph test: a vertical line meets the graph of a function at most once; a horizontal line meets the graph of a one-one function at most once.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domain and range of a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Mapping diagrams on small domains. Left: x ↦ 2x + 1 sends each input to its own output (one-one). Centre: x ↦ x² sends −2 and 2 to the same output 4 (many-one, still a function). Right: &quot;x ↦ ±√x&quot; sends 1 to two outputs (one-many, so it is not a function).">    </p:cNvPr>
          <p:cNvPicPr>
            <a:picLocks noChangeAspect="1"/>
          </p:cNvPicPr>
          <p:nvPr/>
        </p:nvPicPr>
        <p:blipFill>
          <a:blip r:embed="rId1"/>
          <a:stretch>
            <a:fillRect/>
          </a:stretch>
        </p:blipFill>
        <p:spPr>
          <a:xfrm>
            <a:off x="4389120" y="1566367"/>
            <a:ext cx="4297680" cy="2079346"/>
          </a:xfrm>
          <a:prstGeom prst="rect">
            <a:avLst/>
          </a:prstGeom>
        </p:spPr>
      </p:pic>
      <p:sp>
        <p:nvSpPr>
          <p:cNvPr id="5" name="Text 2"/>
          <p:cNvSpPr txBox="1"/>
          <p:nvPr/>
        </p:nvSpPr>
        <p:spPr>
          <a:xfrm>
            <a:off x="4389120" y="3691433"/>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Mapping diagrams on small domains. Left: x ↦ 2x + 1 sends each input to its own output (one-one). Centre: x ↦ x² sends −2 and 2 to the same output 4 (many-one, still a function). Right: "x ↦ ±√x" sends 1 to two outputs (one-many, so it is not a function).</a:t>
            </a:r>
            <a:endParaRPr lang="en-US" sz="1100" dirty="0"/>
          </a:p>
        </p:txBody>
      </p:sp>
      <p:sp>
        <p:nvSpPr>
          <p:cNvPr id="6" name="Text 3"/>
          <p:cNvSpPr txBox="1"/>
          <p:nvPr/>
        </p:nvSpPr>
        <p:spPr>
          <a:xfrm>
            <a:off x="457200" y="1371600"/>
            <a:ext cx="3611880" cy="261244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Finding a range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 the graph over the domain only, then read off the y-values it covers.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quadratic, complete the square to find the vertex.</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fraction, divide first: asymptotes show values that are approached but never reached.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Check the end points of the domain: is the end value included (≤, ≥) or not (&lt;, &gt;)?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domain and range of a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Find / Explain</a:t>
            </a:r>
            <a:endParaRPr lang="en-US" sz="1200" dirty="0"/>
          </a:p>
        </p:txBody>
      </p:sp>
      <p:pic>
        <p:nvPicPr>
          <p:cNvPr id="4" name="Image 0" descr="(a) y = x² − 4x + 7 on x ∈ ℝ. The amber arrow on the y-axis is the range f(x) ≥ 3, starting at the minimum point (2, 3). The line y = 4 meets the curve twice, at x = 1 and x = 3, so the function is many-on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y = x² − 4x + 7 on x ∈ ℝ. The amber arrow on the y-axis is the range f(x) ≥ 3, starting at the minimum point (2, 3). The line y = 4 meets the curve twice, at x = 1 and x = 3, so the function is many-one.</a:t>
            </a:r>
            <a:endParaRPr lang="en-US" sz="1100" dirty="0"/>
          </a:p>
        </p:txBody>
      </p:sp>
      <p:sp>
        <p:nvSpPr>
          <p:cNvPr id="6" name="Text 3"/>
          <p:cNvSpPr txBox="1"/>
          <p:nvPr/>
        </p:nvSpPr>
        <p:spPr>
          <a:xfrm>
            <a:off x="457200" y="1371600"/>
            <a:ext cx="3621938" cy="12838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f(x) = x² - 4x + 7, x ∈ℝ. Find the range of f and explain whether f is one-one or many-one. (b) g(x) = 3 + 2/(x + 1), x ≥0. Find the range of 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domain and range of a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Find / Explain (continued)</a:t>
            </a:r>
            <a:endParaRPr lang="en-US" sz="1200" dirty="0"/>
          </a:p>
        </p:txBody>
      </p:sp>
      <p:pic>
        <p:nvPicPr>
          <p:cNvPr id="4" name="Image 0" descr="(b) g(x) = 3 + 2/(x + 1) on x ≥ 0 only. The curve starts at the included end point (0, 5) and falls towards the asymptote y = 3, so the range (amber) is 3 &lt; g(x) ≤ 5.">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(b) g(x) = 3 + 2/(x + 1) on x ≥ 0 only. The curve starts at the included end point (0, 5) and falls towards the asymptote y = 3, so the range (amber) is 3 &lt; g(x) ≤ 5.</a:t>
            </a:r>
            <a:endParaRPr lang="en-US" sz="1100" dirty="0"/>
          </a:p>
        </p:txBody>
      </p:sp>
      <p:sp>
        <p:nvSpPr>
          <p:cNvPr id="6" name="Text 3"/>
          <p:cNvSpPr txBox="1"/>
          <p:nvPr/>
        </p:nvSpPr>
        <p:spPr>
          <a:xfrm>
            <a:off x="457200" y="1371600"/>
            <a:ext cx="3621938" cy="201350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Complete the square: f(x) = (x - 2)² + 3, and (x - 2)² ≥0 with equality at x = 2. </a:t>
            </a:r>
            <a:r>
              <a:rPr lang="en-US" sz="1500" b="1" dirty="0">
                <a:solidFill>
                  <a:srgbClr val="1A1F2B"/>
                </a:solidFill>
                <a:latin typeface="Calibri" pitchFamily="34" charset="0"/>
                <a:ea typeface="Calibri" pitchFamily="34" charset="-122"/>
                <a:cs typeface="Calibri" pitchFamily="34" charset="-120"/>
              </a:rPr>
              <a:t>f(x) ≥3</a:t>
            </a:r>
            <a:r>
              <a:rPr lang="en-US" sz="1500" dirty="0">
                <a:solidFill>
                  <a:srgbClr val="1A1F2B"/>
                </a:solidFill>
                <a:latin typeface="Calibri" pitchFamily="34" charset="0"/>
                <a:ea typeface="Calibri" pitchFamily="34" charset="-122"/>
                <a:cs typeface="Calibri" pitchFamily="34" charset="-120"/>
              </a:rPr>
              <a:t> Two inputs with the same output: f(1) = f(3) = 4, so f is many-one.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the domain. For x ≥0, x + 1 ≥1, so 0 &lt; 2/(x+1) ≤2. The largest value is g(0) = 5; as x →∞, g(x) →3 but never equals 3. </a:t>
            </a:r>
            <a:r>
              <a:rPr lang="en-US" sz="1500" b="1" dirty="0">
                <a:solidFill>
                  <a:srgbClr val="1A1F2B"/>
                </a:solidFill>
                <a:latin typeface="Calibri" pitchFamily="34" charset="0"/>
                <a:ea typeface="Calibri" pitchFamily="34" charset="-122"/>
                <a:cs typeface="Calibri" pitchFamily="34" charset="-120"/>
              </a:rPr>
              <a:t>3 &lt; g(x)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form a composite function?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Following the input 2 through both orders with f(x) = 3x − 1 and g(x) = x² + 2. Applying g then f gives fg(2) = 17; applying f then g gives gf(2) = 27.">    </p:cNvPr>
          <p:cNvPicPr>
            <a:picLocks noChangeAspect="1"/>
          </p:cNvPicPr>
          <p:nvPr/>
        </p:nvPicPr>
        <p:blipFill>
          <a:blip r:embed="rId1"/>
          <a:stretch>
            <a:fillRect/>
          </a:stretch>
        </p:blipFill>
        <p:spPr>
          <a:xfrm>
            <a:off x="4389120" y="1986991"/>
            <a:ext cx="4297680" cy="1575511"/>
          </a:xfrm>
          <a:prstGeom prst="rect">
            <a:avLst/>
          </a:prstGeom>
        </p:spPr>
      </p:pic>
      <p:sp>
        <p:nvSpPr>
          <p:cNvPr id="5" name="Text 2"/>
          <p:cNvSpPr txBox="1"/>
          <p:nvPr/>
        </p:nvSpPr>
        <p:spPr>
          <a:xfrm>
            <a:off x="4389120" y="360822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Following the input 2 through both orders with f(x) = 3x − 1 and g(x) = x² + 2. Applying g then f gives fg(2) = 17; applying f then g gives gf(2) = 27.</a:t>
            </a:r>
            <a:endParaRPr lang="en-US" sz="1100" dirty="0"/>
          </a:p>
        </p:txBody>
      </p:sp>
      <p:sp>
        <p:nvSpPr>
          <p:cNvPr id="6" name="Shape 3"/>
          <p:cNvSpPr/>
          <p:nvPr/>
        </p:nvSpPr>
        <p:spPr>
          <a:xfrm>
            <a:off x="457200" y="1371600"/>
            <a:ext cx="3611880" cy="2016252"/>
          </a:xfrm>
          <a:prstGeom prst="roundRect">
            <a:avLst>
              <a:gd name="adj" fmla="val 2721"/>
            </a:avLst>
          </a:prstGeom>
          <a:solidFill>
            <a:srgbClr val="EEF2FF"/>
          </a:solidFill>
          <a:ln w="9525">
            <a:solidFill>
              <a:srgbClr val="DDE2EA"/>
            </a:solidFill>
            <a:prstDash val="solid"/>
          </a:ln>
        </p:spPr>
      </p:sp>
      <p:sp>
        <p:nvSpPr>
          <p:cNvPr id="7" name="Text 4"/>
          <p:cNvSpPr txBox="1"/>
          <p:nvPr/>
        </p:nvSpPr>
        <p:spPr>
          <a:xfrm>
            <a:off x="603504" y="1463040"/>
            <a:ext cx="3319272" cy="186994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Composite function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learn it):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fg(x) = f(g(x))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g acts first, then f acts on the output of g. f²(x) means ff(x) = f(f(x)). In general fg ≠gf.</a:t>
            </a:r>
            <a:endParaRPr lang="en-US" sz="1400" dirty="0"/>
          </a:p>
        </p:txBody>
      </p:sp>
      <p:sp>
        <p:nvSpPr>
          <p:cNvPr id="8" name="Text 5"/>
          <p:cNvSpPr txBox="1"/>
          <p:nvPr/>
        </p:nvSpPr>
        <p:spPr>
          <a:xfrm>
            <a:off x="457200" y="3506724"/>
            <a:ext cx="361188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fg can only be formed if every output of g is an allowed input of f: the range of g must lie inside the domain of f. The domain of fg is the domain of 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form a composite function?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Find / Solve</a:t>
            </a:r>
            <a:endParaRPr lang="en-US" sz="1200" dirty="0"/>
          </a:p>
        </p:txBody>
      </p:sp>
      <p:pic>
        <p:nvPicPr>
          <p:cNvPr id="4" name="Image 0" descr="fg and gf are different functions, so their graphs are different parabolas. They meet only where fg(x) = gf(x), at x = (3 ± √21)/6.">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fg and gf are different functions, so their graphs are different parabolas. They meet only where fg(x) = gf(x), at x = (3 ± √21)/6.</a:t>
            </a:r>
            <a:endParaRPr lang="en-US" sz="1100" dirty="0"/>
          </a:p>
        </p:txBody>
      </p:sp>
      <p:sp>
        <p:nvSpPr>
          <p:cNvPr id="6" name="Text 3"/>
          <p:cNvSpPr txBox="1"/>
          <p:nvPr/>
        </p:nvSpPr>
        <p:spPr>
          <a:xfrm>
            <a:off x="457200" y="1371600"/>
            <a:ext cx="361188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functions f and g are defined by f(x) = 3x - 1, x ∈ℝ, and g(x) = x² + 2, x ∈ℝ. (a) Find fg(2) and gf(2). (b) Find fg(x) and gf(x). (c) Solve fg(x) = gf(x), giving exact answers.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Innermost function first: fg(2) = f(6) = 17; gf(2) = g(5) = 27. </a:t>
            </a:r>
            <a:r>
              <a:rPr lang="en-US" sz="1500" b="1" dirty="0">
                <a:solidFill>
                  <a:srgbClr val="1A1F2B"/>
                </a:solidFill>
                <a:latin typeface="Calibri" pitchFamily="34" charset="0"/>
                <a:ea typeface="Calibri" pitchFamily="34" charset="-122"/>
                <a:cs typeface="Calibri" pitchFamily="34" charset="-120"/>
              </a:rPr>
              <a:t>17 and 27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Substitute the whole of the inner function: fg(x) = 3(x² + 2) - 1 = 3x² + 5; gf(x) = (3x - 1)² + 2 = 9x² - 6x + 3. </a:t>
            </a:r>
            <a:r>
              <a:rPr lang="en-US" sz="1500" b="1" dirty="0">
                <a:solidFill>
                  <a:srgbClr val="1A1F2B"/>
                </a:solidFill>
                <a:latin typeface="Calibri" pitchFamily="34" charset="0"/>
                <a:ea typeface="Calibri" pitchFamily="34" charset="-122"/>
                <a:cs typeface="Calibri" pitchFamily="34" charset="-120"/>
              </a:rPr>
              <a:t>fg(x) = 3x² + 5, gf(x) = 9x² - 6x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form a composite function?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Find / Solve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Equate and rearrange: 9x² - 6x + 3 = 3x² + 5 ⇒6x² - 6x - 2 = 0 ⇒3x² - 3x - 1 = 0. Quadratic formula: x = (3 ±√(9 + 12))/6. </a:t>
            </a:r>
            <a:r>
              <a:rPr lang="en-US" sz="1500" b="1" dirty="0">
                <a:solidFill>
                  <a:srgbClr val="1A1F2B"/>
                </a:solidFill>
                <a:latin typeface="Calibri" pitchFamily="34" charset="0"/>
                <a:ea typeface="Calibri" pitchFamily="34" charset="-122"/>
                <a:cs typeface="Calibri" pitchFamily="34" charset="-120"/>
              </a:rPr>
              <a:t>x = (3 ±√21)/6</a:t>
            </a:r>
            <a:r>
              <a:rPr lang="en-US" sz="1500" dirty="0">
                <a:solidFill>
                  <a:srgbClr val="1A1F2B"/>
                </a:solidFill>
                <a:latin typeface="Calibri" pitchFamily="34" charset="0"/>
                <a:ea typeface="Calibri" pitchFamily="34" charset="-122"/>
                <a:cs typeface="Calibri" pitchFamily="34" charset="-120"/>
              </a:rPr>
              <a:t> (≈1.26 or -0.264)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form a composite function?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fg(x) from left to right and applying f first. The function written next to x acts first, exactly as in f(g(x)). Another slip: multiplying the two rules, f(x) ×g(x), which is a product, not a composite.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find an inverse function?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Inverse function.</a:t>
            </a:r>
            <a:r>
              <a:rPr lang="en-US" sz="1400" dirty="0">
                <a:solidFill>
                  <a:srgbClr val="1A1F2B"/>
                </a:solidFill>
                <a:latin typeface="Calibri" pitchFamily="34" charset="0"/>
                <a:ea typeface="Calibri" pitchFamily="34" charset="-122"/>
                <a:cs typeface="Calibri" pitchFamily="34" charset="-120"/>
              </a:rPr>
              <a:t> The function f⁻¹ that reverses f: if f(a) = b then f⁻¹(b) = a, so f⁻¹f(x) = x and ff⁻¹(x) = x.</a:t>
            </a:r>
            <a:endParaRPr lang="en-US" sz="1400" dirty="0"/>
          </a:p>
        </p:txBody>
      </p:sp>
      <p:sp>
        <p:nvSpPr>
          <p:cNvPr id="6" name="Text 4"/>
          <p:cNvSpPr txBox="1"/>
          <p:nvPr/>
        </p:nvSpPr>
        <p:spPr>
          <a:xfrm>
            <a:off x="457200" y="1888236"/>
            <a:ext cx="8229600" cy="160843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Only a one-one function has an inverse: if two inputs shared an output, the reverse mapping would be one-many.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Method: write y = f(x); rearrange to make x the subject; then write f⁻¹(x) by replacing y with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Domain of f⁻¹ = range of f, and range of f⁻¹ = domain of f. Always state the domain of the inverse.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Graph: y = f⁻¹(x) is the reflection of y = f(x) in the line y = x: the point (a, b) becomes (b, a), and a vertical asymptote x = k becomes a horizontal asymptote y = 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find an inverse function?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Show that / Find / Solve</a:t>
            </a:r>
            <a:endParaRPr lang="en-US" sz="1200" dirty="0"/>
          </a:p>
        </p:txBody>
      </p:sp>
      <p:pic>
        <p:nvPicPr>
          <p:cNvPr id="4" name="Image 0" descr="y = f(x) for x &gt; 1 (blue) and y = f⁻¹(x) for x &gt; 2 (red). Each is the reflection of the other in y = x: the asymptotes x = 1, y = 2 swap to y = 1, x = 2, and the curves meet on the mirror line at x = (3 + √21)/2 ≈ 3.79.">    </p:cNvPr>
          <p:cNvPicPr>
            <a:picLocks noChangeAspect="1"/>
          </p:cNvPicPr>
          <p:nvPr/>
        </p:nvPicPr>
        <p:blipFill>
          <a:blip r:embed="rId1"/>
          <a:stretch>
            <a:fillRect/>
          </a:stretch>
        </p:blipFill>
        <p:spPr>
          <a:xfrm>
            <a:off x="6514186" y="1371600"/>
            <a:ext cx="2172614" cy="2131466"/>
          </a:xfrm>
          <a:prstGeom prst="rect">
            <a:avLst/>
          </a:prstGeom>
        </p:spPr>
      </p:pic>
      <p:sp>
        <p:nvSpPr>
          <p:cNvPr id="5" name="Text 2"/>
          <p:cNvSpPr txBox="1"/>
          <p:nvPr/>
        </p:nvSpPr>
        <p:spPr>
          <a:xfrm>
            <a:off x="6411773"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y = f(x) for x &gt; 1 (blue) and y = f⁻¹(x) for x &gt; 2 (red). Each is the reflection of the other in y = x: the asymptotes x = 1, y = 2 swap to y = 1, x = 2, and the curves meet on the mirror line at x = (3 + √21)/2 ≈ 3.79.</a:t>
            </a:r>
            <a:endParaRPr lang="en-US" sz="1100" dirty="0"/>
          </a:p>
        </p:txBody>
      </p:sp>
      <p:sp>
        <p:nvSpPr>
          <p:cNvPr id="6" name="Text 3"/>
          <p:cNvSpPr txBox="1"/>
          <p:nvPr/>
        </p:nvSpPr>
        <p:spPr>
          <a:xfrm>
            <a:off x="457200" y="1371600"/>
            <a:ext cx="5736946"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(2x + 3)/(x - 1), x &gt; 1. (a) Show that f(x) = 2 + 5/(x - 1) and hence find the range of f. (b) Find f⁻¹(x), stating its domain. (c) Solve f(x) = f⁻¹(x).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the numerator in terms of the denominator: 2x + 3 = 2(x - 1) + 5, so f(x) = 2 + 5/(x-1). For x &gt; 1, x - 1 takes every positive value, so 5/(x-1) takes every positive value. </a:t>
            </a:r>
            <a:r>
              <a:rPr lang="en-US" sz="1500" b="1" dirty="0">
                <a:solidFill>
                  <a:srgbClr val="1A1F2B"/>
                </a:solidFill>
                <a:latin typeface="Calibri" pitchFamily="34" charset="0"/>
                <a:ea typeface="Calibri" pitchFamily="34" charset="-122"/>
                <a:cs typeface="Calibri" pitchFamily="34" charset="-120"/>
              </a:rPr>
              <a:t>f(x) &gt;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Let y = (2x+3)/(x-1) and make x the subject: y(x - 1) = 2x + 3 ⇒xy - 2x = y + 3 ⇒x = (y+3)/(y-2). </a:t>
            </a:r>
            <a:r>
              <a:rPr lang="en-US" sz="1500" b="1" dirty="0">
                <a:solidFill>
                  <a:srgbClr val="1A1F2B"/>
                </a:solidFill>
                <a:latin typeface="Calibri" pitchFamily="34" charset="0"/>
                <a:ea typeface="Calibri" pitchFamily="34" charset="-122"/>
                <a:cs typeface="Calibri" pitchFamily="34" charset="-120"/>
              </a:rPr>
              <a:t>f⁻¹(x) = (x+3)/(x-2), x &gt; 2</a:t>
            </a:r>
            <a:r>
              <a:rPr lang="en-US" sz="1500" dirty="0">
                <a:solidFill>
                  <a:srgbClr val="1A1F2B"/>
                </a:solidFill>
                <a:latin typeface="Calibri" pitchFamily="34" charset="0"/>
                <a:ea typeface="Calibri" pitchFamily="34" charset="-122"/>
                <a:cs typeface="Calibri" pitchFamily="34" charset="-120"/>
              </a:rPr>
              <a:t> (domain = range of 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Equate (both sides are defined for x &gt; 2) and cross-multiply: (2x + 3)(x - 2) = (x + 3)(x - 1) ⇒2x² - x - 6 = x² + 2x - 3 ⇒x² - 3x - 3 = 0. So x = (3 ±√21)/2; only (3 + √21)/2 ≈3.79 satisfies x &gt; 2. </a:t>
            </a:r>
            <a:r>
              <a:rPr lang="en-US" sz="1500" b="1" dirty="0">
                <a:solidFill>
                  <a:srgbClr val="1A1F2B"/>
                </a:solidFill>
                <a:latin typeface="Calibri" pitchFamily="34" charset="0"/>
                <a:ea typeface="Calibri" pitchFamily="34" charset="-122"/>
                <a:cs typeface="Calibri" pitchFamily="34" charset="-120"/>
              </a:rPr>
              <a:t>x = (3 + √21)/2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find an inverse function?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Show that / Find / Solve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solution lies on y = x: here f(x) = x gives the same equation x² - 3x - 3 =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restrict a domain so that an inverse exists?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many-one function has no inverse, but a restricted version of it can. Choose a domain on which the graph is always increasing or always decreasing; then every horizontal line meets it at most once.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quadratic, split at the vertex: the domain x ≥ (vertex x-value) or x ≤ (vertex x-value).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restricted domain decides the sign when you take a square root in the inverse: the outputs of f⁻¹ must lie in the restricted domain of 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restrict a domain so that an inverse exists?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Hard · Explain / Find</a:t>
            </a:r>
            <a:endParaRPr lang="en-US" sz="1200" dirty="0"/>
          </a:p>
        </p:txBody>
      </p:sp>
      <p:pic>
        <p:nvPicPr>
          <p:cNvPr id="4" name="Image 0" descr="y = x² − 6x + 5: the part x ≥ 3 (solid blue) is one-one; the dashed part is excluded. Its inverse y = 3 + √(x + 4) (red) starts at (−4, 3), the reflection of the vertex (3, −4), and meets the curve on y = x at x = (7 + √29)/2 ≈ 6.19.">    </p:cNvPr>
          <p:cNvPicPr>
            <a:picLocks noChangeAspect="1"/>
          </p:cNvPicPr>
          <p:nvPr/>
        </p:nvPicPr>
        <p:blipFill>
          <a:blip r:embed="rId1"/>
          <a:stretch>
            <a:fillRect/>
          </a:stretch>
        </p:blipFill>
        <p:spPr>
          <a:xfrm>
            <a:off x="6514186" y="1371600"/>
            <a:ext cx="2172614" cy="2131466"/>
          </a:xfrm>
          <a:prstGeom prst="rect">
            <a:avLst/>
          </a:prstGeom>
        </p:spPr>
      </p:pic>
      <p:sp>
        <p:nvSpPr>
          <p:cNvPr id="5" name="Text 2"/>
          <p:cNvSpPr txBox="1"/>
          <p:nvPr/>
        </p:nvSpPr>
        <p:spPr>
          <a:xfrm>
            <a:off x="6411773"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y = x² − 6x + 5: the part x ≥ 3 (solid blue) is one-one; the dashed part is excluded. Its inverse y = 3 + √(x + 4) (red) starts at (−4, 3), the reflection of the vertex (3, −4), and meets the curve on y = x at x = (7 + √29)/2 ≈ 6.19.</a:t>
            </a:r>
            <a:endParaRPr lang="en-US" sz="1100" dirty="0"/>
          </a:p>
        </p:txBody>
      </p:sp>
      <p:sp>
        <p:nvSpPr>
          <p:cNvPr id="6" name="Text 3"/>
          <p:cNvSpPr txBox="1"/>
          <p:nvPr/>
        </p:nvSpPr>
        <p:spPr>
          <a:xfrm>
            <a:off x="457200" y="1371600"/>
            <a:ext cx="5736946"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x² - 6x + 5. (a) Write f(x) in the form (x - p)² + q. (b) Explain why f, with domain x ∈ℝ, has no inverse. (c) With the domain x ≥k, f is one-one. State the least value of k. (d) For that domain, find f⁻¹(x) and state its domain and range.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Complete the square. </a:t>
            </a:r>
            <a:r>
              <a:rPr lang="en-US" sz="1500" b="1" dirty="0">
                <a:solidFill>
                  <a:srgbClr val="1A1F2B"/>
                </a:solidFill>
                <a:latin typeface="Calibri" pitchFamily="34" charset="0"/>
                <a:ea typeface="Calibri" pitchFamily="34" charset="-122"/>
                <a:cs typeface="Calibri" pitchFamily="34" charset="-120"/>
              </a:rPr>
              <a:t>f(x) = (x - 3)² - 4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f(2) = f(4) = -3, so f is many-one on ℝ and has no inverse.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vertex is at x = 3; to the right of it the graph only increases. </a:t>
            </a:r>
            <a:r>
              <a:rPr lang="en-US" sz="1500" b="1" dirty="0">
                <a:solidFill>
                  <a:srgbClr val="1A1F2B"/>
                </a:solidFill>
                <a:latin typeface="Calibri" pitchFamily="34" charset="0"/>
                <a:ea typeface="Calibri" pitchFamily="34" charset="-122"/>
                <a:cs typeface="Calibri" pitchFamily="34" charset="-120"/>
              </a:rPr>
              <a:t>k =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Let y = (x - 3)² - 4 and rearrange: (x - 3)² = y + 4 ⇒x - 3 = +√(y + 4) (positive root, since x ≥3). </a:t>
            </a:r>
            <a:r>
              <a:rPr lang="en-US" sz="1500" b="1" dirty="0">
                <a:solidFill>
                  <a:srgbClr val="1A1F2B"/>
                </a:solidFill>
                <a:latin typeface="Calibri" pitchFamily="34" charset="0"/>
                <a:ea typeface="Calibri" pitchFamily="34" charset="-122"/>
                <a:cs typeface="Calibri" pitchFamily="34" charset="-120"/>
              </a:rPr>
              <a:t>f⁻¹(x) = 3 + √(x + 4), x ≥-4; range f⁻¹(x) ≥3</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domain of f⁻¹ is the range of the restricted f, which is f(x) ≥-4.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restrict a domain so that an inverse exists?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f⁻¹(x) = 3 ±√(x + 4). A function gives one output, and the restricted domain x ≥3 tells you which sign: the outputs of f⁻¹ must be at least 3, so take +. With the domain x ≤3 instead you would take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these ideas combine in a full question?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chain the skills on this page. Simplify the fraction first; it makes the range, the inverse and any composite much easier. Use the divided form (constant + proper fraction) to find the range from the domain. Each part usually feeds the next: "hence" means use the result you have just found.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these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 Find / Solve</a:t>
            </a:r>
            <a:endParaRPr lang="en-US" sz="1200" dirty="0"/>
          </a:p>
        </p:txBody>
      </p:sp>
      <p:pic>
        <p:nvPicPr>
          <p:cNvPr id="4" name="Image 0" descr="f(x) = (x + 1)/(x + 2) for x &gt; 2. The curve starts just above ¾ (the end point x = 2 is excluded, so the hollow dot is not part of the graph) and rises towards the asymptote y = 1 without reaching it, giving the range ¾ &lt; f(x) &lt; 1 (amber).">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f(x) = (x + 1)/(x + 2) for x &gt; 2. The curve starts just above ¾ (the end point x = 2 is excluded, so the hollow dot is not part of the graph) and rises towards the asymptote y = 1 without reaching it, giving the range ¾ &lt; f(x) &lt; 1 (amber).</a:t>
            </a:r>
            <a:endParaRPr lang="en-US" sz="1100" dirty="0"/>
          </a:p>
        </p:txBody>
      </p:sp>
      <p:sp>
        <p:nvSpPr>
          <p:cNvPr id="6" name="Text 3"/>
          <p:cNvSpPr txBox="1"/>
          <p:nvPr/>
        </p:nvSpPr>
        <p:spPr>
          <a:xfrm>
            <a:off x="457200" y="1371600"/>
            <a:ext cx="3897173"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f is defined by f(x) = (x² - x - 2)/(x² - 4), x &gt; 2. (a) Show that f(x) = (x+1)/(x+2) and hence that f(x) = 1 - 1/(x+2). (b) Find the range of f. (c) Find f⁻¹(x), stating its domain. (d) The function g is defined by g(x) = 4x - 3, x ∈ℝ. Show that gf(x) = (x - 2)/(x + 2) and solve gf(x) = ⅓.</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Factorise and cancel: ((x-2)(x+1))/((x-2)(x+2)) = (x+1)/(x+2) (allowed, as x - 2 ≠0 for x &gt; 2). Then x + 1 = (x + 2) - 1, so f(x) = 1 - 1/(x+2).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 &gt; 2 ⇒x + 2 &gt; 4 ⇒0 &lt; 1/(x+2) &lt; ¼. </a:t>
            </a:r>
            <a:r>
              <a:rPr lang="en-US" sz="1500" b="1" dirty="0">
                <a:solidFill>
                  <a:srgbClr val="1A1F2B"/>
                </a:solidFill>
                <a:latin typeface="Calibri" pitchFamily="34" charset="0"/>
                <a:ea typeface="Calibri" pitchFamily="34" charset="-122"/>
                <a:cs typeface="Calibri" pitchFamily="34" charset="-120"/>
              </a:rPr>
              <a:t>¾ &lt; f(x) &lt;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these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 Find / Solve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y = (x+1)/(x+2) ⇒xy + 2y = x + 1 ⇒x(y - 1) = 1 - 2y. </a:t>
            </a:r>
            <a:r>
              <a:rPr lang="en-US" sz="1500" b="1" dirty="0">
                <a:solidFill>
                  <a:srgbClr val="1A1F2B"/>
                </a:solidFill>
                <a:latin typeface="Calibri" pitchFamily="34" charset="0"/>
                <a:ea typeface="Calibri" pitchFamily="34" charset="-122"/>
                <a:cs typeface="Calibri" pitchFamily="34" charset="-120"/>
              </a:rPr>
              <a:t>f⁻¹(x) = (2x - 1)/(1 - x), ¾ &lt; x &lt; 1</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 acts first, then g: gf(x) = 4 ·(x+1)/(x+2) - 3 = (4x + 4 - 3x - 6)/(x+2) = (x-2)/(x+2) ✓. Solve (x-2)/(x+2) = ⅓: 3(x - 2) = x + 2 ⇒2x = 8. </a:t>
            </a:r>
            <a:r>
              <a:rPr lang="en-US" sz="1500" b="1" dirty="0">
                <a:solidFill>
                  <a:srgbClr val="1A1F2B"/>
                </a:solidFill>
                <a:latin typeface="Calibri" pitchFamily="34" charset="0"/>
                <a:ea typeface="Calibri" pitchFamily="34" charset="-122"/>
                <a:cs typeface="Calibri" pitchFamily="34" charset="-120"/>
              </a:rPr>
              <a:t>x = 4</a:t>
            </a:r>
            <a:r>
              <a:rPr lang="en-US" sz="1500" dirty="0">
                <a:solidFill>
                  <a:srgbClr val="1A1F2B"/>
                </a:solidFill>
                <a:latin typeface="Calibri" pitchFamily="34" charset="0"/>
                <a:ea typeface="Calibri" pitchFamily="34" charset="-122"/>
                <a:cs typeface="Calibri" pitchFamily="34" charset="-120"/>
              </a:rPr>
              <a:t> (which satisfies x &gt;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(c): f(4) = (5/6) and f⁻¹(5/6) = (2/3)/(1/6) = 4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these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solving an equation involving a function, check each answer against the domain. A root that falls outside the domain must be rejected, with a reason: "x = -0.79 is rejected because x &gt;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factorise before anything else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Whether you are simplifying, multiplying or adding, factorise every numerator and denominator first. The common factors and the lowest common denominator are then visible, and the final answer is already in its simplest form.</a:t>
            </a:r>
            <a:endParaRPr lang="en-US" sz="1300" dirty="0"/>
          </a:p>
        </p:txBody>
      </p:sp>
      <p:sp>
        <p:nvSpPr>
          <p:cNvPr id="6" name="Shape 4"/>
          <p:cNvSpPr/>
          <p:nvPr/>
        </p:nvSpPr>
        <p:spPr>
          <a:xfrm>
            <a:off x="457200" y="2556662"/>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64810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the long division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"express in the form …" questions, show each subtraction line, or set out the comparison of coefficients clearly. Then state every constant asked for, and check by substituting a simple value such as x = 0 or 1 into both sides.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ranges use f(x), and the ends matter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a range as an inequality in f(x), and decide carefully between &lt; and ≤ at each end: a value reached at an included domain end point is included; a value approached along an asymptote is not.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every inverse needs a domain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Finding the rule for f⁻¹ is only part of the answer. Its domain is the range of f, so find the range first, and use the original domain to choose the sign of any square root.</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sketching f and its inverse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y = x lightly first, then reflect key points: intercepts (0, c) ↔(c, 0), end points (a, b) ↔(b, a), and swap the asymptotes. Any intersection of an increasing function with its inverse lies on y = 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(x+6)/(x+2) simplifies to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 and 2 are terms, not factors of the whole numerator and denominator; at x = 1 the fraction is (7/3).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Cancel only common factors after factorising completely.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fg(x) means "do f, then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fg(x) = f(g(x)): g is applied to x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from the inside out: the function next to x acts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f⁻¹(x) is the same as 1/f(x).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inverse reverses the mapping; the reciprocal divides 1 by the output. For f(x) = 2x, f⁻¹(x) = x/2 but 1/f(x) = 1/2x.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f⁻¹(x) undoes f: f⁻¹f(x) =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function has an inverse.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many-one function would need its inverse to send one input to two outputs.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one-one functions have inverses; restrict the domain if necessary.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domain of f⁻¹ is the same as the domain of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roles of inputs and outputs are swapped.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Domain of f⁻¹ = range of f; range of f⁻¹ = domain of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graph of y = f⁻¹(x) is the reflection of y = f(x) in the x-axis or y-axis.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Reversing a mapping swaps the coordinates (a, b) →(b,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Reflect in the line y =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42498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Earlier pure units (P1, P2)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Factorising quadratics, completing the square and polynomial division by (ax + b) are the tools used throughout this page; sketching curves with asymptotes (P1) is how ranges are found.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The rest of P3, and 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modulus function and transformations of graphs extend the function ideas here; eˣ and ln x are a function–inverse pair whose graphs reflect in y = x; differentiating with the chain rule is differentiating a composite function; the quotient rule needs simplified algebraic fractions. In P4, partial fractions start from a proper fraction, so an improper fraction is first divided as above; the results feed binomial expansions and integration.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88422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Mechanics and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Models such as v = a/(t + b) + c in M2 and IAL Physics have a range set by an asymptote (a terminal value that is approached but never reached), found exactly as in Worked example 4.</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61081"/>
                <a:gridCol w="3849624"/>
                <a:gridCol w="1218895"/>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 ÷c/d = a/b ×d/c; a/b + c/d = (ad + bc)/bd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and adding algebraic fractions (use the lowest common denominator where 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N(x)/D(x) ≡Q(x) + R(x)/D(x), deg R &lt; deg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an improper fraction by a linear or quadratic denominator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fg(x) = f(g(x))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composite function: g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f⁻¹f(x) = ff⁻¹(x) =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defining and checking an inverse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domain of f⁻¹ = range of f; range of f⁻¹ = domain of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stating the domain and range of an inverse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f⁻¹(x) is the reflection of y = f(x) in y =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sketching an inverse; swapping coordinates and asymptotes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61081"/>
                <a:gridCol w="3849624"/>
                <a:gridCol w="1218895"/>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ax² + bx + c = a(x + b/2a)² + c - b²/4a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 of a quadratic; choosing a restricted domain at the 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Simplify fully (x² - 5x + 6)/(x² - 9).</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f(x) = 2x + 1 and g(x) = x², both with domain ℝ. Find fg(x) and gf(x).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inverse of f(x) = 5/(x - 3), x &gt; 3, and state its domain.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f(x) = x², x ∈ℝ, has no inverse, and give a domain on which it does.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Write (x² + 3x + 5)/(x + 1) in the form Ax + B + C/(x + 1).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h(x) = 1/x, x ≠0. Show that hh(x) = x, and explain what this says about h⁻¹.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((x-2)(x-3))/((x-3)(x+3)) = (x-2)/(x+3), for x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fg(x) = f(x²) = 2x² + 1; gf(x) = g(2x + 1) = (2x + 1)² = 4x² + 4x + 1. They are different.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y = 5/(x-3) ⇒x - 3 = 5/y ⇒f⁻¹(x) = 3 + 5/x. The range of f is f(x) &gt; 0, so the domain of f⁻¹ is x &gt; 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It is many-one: f(-2) = f(2) = 4. Restricting to x ≥0 (or x ≤0) makes it one-one; then f⁻¹(x) = √x (or -√x), x ≥0.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x² + 3x + 5 = (x + 1)(x + 2) + 3, so the fraction is x + 2 + 3/(x+1): A = 1, B = 2, C =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hh(x) = h(1/x) = 1/(1/x) = x. Applying h twice returns the input, so h undoes itself: h⁻¹(x) = 1/x = h(x). Its graph is symmetric in y =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This question is about adding and subtracting algebraic fractions.</a:t>
            </a:r>
            <a:endParaRPr lang="en-US" sz="1600" dirty="0"/>
          </a:p>
          <a:p>
            <a:pPr indent="0" marL="0">
              <a:spcAft>
                <a:spcPts val="600"/>
              </a:spcAft>
              <a:buNone/>
            </a:pPr>
            <a:r>
              <a:rPr lang="en-US" sz="1600" dirty="0">
                <a:solidFill>
                  <a:srgbClr val="1A1F2B"/>
                </a:solidFill>
              </a:rPr>
              <a:t>(a) Express 5/(2x − 1) − 3/(x + 2) as a single fraction in its simplest form.  [3]</a:t>
            </a:r>
            <a:endParaRPr lang="en-US" sz="1600" dirty="0"/>
          </a:p>
          <a:p>
            <a:pPr indent="0" marL="0">
              <a:spcAft>
                <a:spcPts val="600"/>
              </a:spcAft>
              <a:buNone/>
            </a:pPr>
            <a:r>
              <a:rPr lang="en-US" sz="1600" dirty="0">
                <a:solidFill>
                  <a:srgbClr val="1A1F2B"/>
                </a:solidFill>
              </a:rPr>
              <a:t>(b) Show that x/(x − 2) − 8/(x² − 4) = (x + 4)/(x + 2), for x ≠ ±2.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a pyramid of algebraic fractions. Each brick is equal to the product of the two bricks directly below it. Assume that x takes only values for which every denominator is non-zero (x ≠ 0, ±2, −3).</a:t>
            </a:r>
            <a:endParaRPr lang="en-US" sz="1200" dirty="0"/>
          </a:p>
          <a:p>
            <a:pPr indent="0" marL="0">
              <a:spcAft>
                <a:spcPts val="600"/>
              </a:spcAft>
              <a:buNone/>
            </a:pPr>
            <a:r>
              <a:rPr lang="en-US" sz="1200" dirty="0">
                <a:solidFill>
                  <a:srgbClr val="1A1F2B"/>
                </a:solidFill>
              </a:rPr>
              <a:t>(a) Find, in its simplest form, the left-hand brick of the middle row.  [2]</a:t>
            </a:r>
            <a:endParaRPr lang="en-US" sz="1200" dirty="0"/>
          </a:p>
          <a:p>
            <a:pPr indent="0" marL="0">
              <a:spcAft>
                <a:spcPts val="600"/>
              </a:spcAft>
              <a:buNone/>
            </a:pPr>
            <a:r>
              <a:rPr lang="en-US" sz="1200" dirty="0">
                <a:solidFill>
                  <a:srgbClr val="1A1F2B"/>
                </a:solidFill>
              </a:rPr>
              <a:t>(b) Find, in its simplest form, the right-hand brick of the middle row.  [2]</a:t>
            </a:r>
            <a:endParaRPr lang="en-US" sz="1200" dirty="0"/>
          </a:p>
          <a:p>
            <a:pPr indent="0" marL="0">
              <a:spcAft>
                <a:spcPts val="600"/>
              </a:spcAft>
              <a:buNone/>
            </a:pPr>
            <a:r>
              <a:rPr lang="en-US" sz="1200" dirty="0">
                <a:solidFill>
                  <a:srgbClr val="1A1F2B"/>
                </a:solidFill>
              </a:rPr>
              <a:t>(c) Show that the top brick is equal to the middle brick of the bottom row.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970532"/>
            <a:ext cx="3474720" cy="191109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common denominator (2x − 1)(x + 2)</a:t>
            </a:r>
            <a:endParaRPr lang="en-US" sz="1400" dirty="0"/>
          </a:p>
          <a:p>
            <a:pPr marL="342900" indent="-342900">
              <a:spcAft>
                <a:spcPts val="400"/>
              </a:spcAft>
              <a:buSzPct val="100000"/>
              <a:buChar char="•"/>
            </a:pPr>
            <a:r>
              <a:rPr lang="en-US" sz="1400" dirty="0">
                <a:solidFill>
                  <a:srgbClr val="1A1F2B"/>
                </a:solidFill>
              </a:rPr>
              <a:t>numerator 5(x + 2) − 3(2x − 1) = 5x + 10 − 6x + 3</a:t>
            </a:r>
            <a:endParaRPr lang="en-US" sz="1400" dirty="0"/>
          </a:p>
          <a:p>
            <a:pPr marL="342900" indent="-342900">
              <a:spcAft>
                <a:spcPts val="400"/>
              </a:spcAft>
              <a:buSzPct val="100000"/>
              <a:buChar char="•"/>
            </a:pPr>
            <a:r>
              <a:rPr lang="en-US" sz="1400" dirty="0">
                <a:solidFill>
                  <a:srgbClr val="1A1F2B"/>
                </a:solidFill>
              </a:rPr>
              <a:t>= (13 − x) / ((2x − 1)(x + 2))</a:t>
            </a:r>
            <a:endParaRPr lang="en-US" sz="1400" dirty="0"/>
          </a:p>
          <a:p>
            <a:pPr marL="342900" indent="-342900">
              <a:spcAft>
                <a:spcPts val="400"/>
              </a:spcAft>
              <a:buSzPct val="100000"/>
              <a:buChar char="•"/>
            </a:pPr>
            <a:r>
              <a:rPr lang="en-US" sz="1400" dirty="0">
                <a:solidFill>
                  <a:srgbClr val="1A1F2B"/>
                </a:solidFill>
              </a:rPr>
              <a:t>x² − 4 = (x − 2)(x + 2) used as the common denominator</a:t>
            </a:r>
            <a:endParaRPr lang="en-US" sz="1400" dirty="0"/>
          </a:p>
          <a:p>
            <a:pPr marL="342900" indent="-342900">
              <a:spcAft>
                <a:spcPts val="400"/>
              </a:spcAft>
              <a:buSzPct val="100000"/>
              <a:buChar char="•"/>
            </a:pPr>
            <a:r>
              <a:rPr lang="en-US" sz="1400" dirty="0">
                <a:solidFill>
                  <a:srgbClr val="1A1F2B"/>
                </a:solidFill>
              </a:rPr>
              <a:t>numerator x(x + 2) − 8 = x² + 2x − 8</a:t>
            </a:r>
            <a:endParaRPr lang="en-US" sz="1400" dirty="0"/>
          </a:p>
          <a:p>
            <a:pPr marL="342900" indent="-342900">
              <a:spcAft>
                <a:spcPts val="400"/>
              </a:spcAft>
              <a:buSzPct val="100000"/>
              <a:buChar char="•"/>
            </a:pPr>
            <a:r>
              <a:rPr lang="en-US" sz="1400" dirty="0">
                <a:solidFill>
                  <a:srgbClr val="1A1F2B"/>
                </a:solidFill>
              </a:rPr>
              <a:t>= (x + 4)(x − 2), and cancelling (x − 2) gives (x + 4)/(x + 2)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(x − 2)(x + 2)/(x + 3) × (x + 3)/(x(x + 2))</a:t>
            </a:r>
            <a:endParaRPr lang="en-US" sz="1600" dirty="0"/>
          </a:p>
          <a:p>
            <a:pPr marL="342900" indent="-342900">
              <a:spcAft>
                <a:spcPts val="400"/>
              </a:spcAft>
              <a:buSzPct val="100000"/>
              <a:buChar char="•"/>
            </a:pPr>
            <a:r>
              <a:rPr lang="en-US" sz="1600" dirty="0">
                <a:solidFill>
                  <a:srgbClr val="1A1F2B"/>
                </a:solidFill>
              </a:rPr>
              <a:t>= (x − 2)/x</a:t>
            </a:r>
            <a:endParaRPr lang="en-US" sz="1600" dirty="0"/>
          </a:p>
          <a:p>
            <a:pPr marL="342900" indent="-342900">
              <a:spcAft>
                <a:spcPts val="400"/>
              </a:spcAft>
              <a:buSzPct val="100000"/>
              <a:buChar char="•"/>
            </a:pPr>
            <a:r>
              <a:rPr lang="en-US" sz="1600" dirty="0">
                <a:solidFill>
                  <a:srgbClr val="1A1F2B"/>
                </a:solidFill>
              </a:rPr>
              <a:t>(x + 3)/(x(x + 2)) × x/(x − 2)</a:t>
            </a:r>
            <a:endParaRPr lang="en-US" sz="1600" dirty="0"/>
          </a:p>
          <a:p>
            <a:pPr marL="342900" indent="-342900">
              <a:spcAft>
                <a:spcPts val="400"/>
              </a:spcAft>
              <a:buSzPct val="100000"/>
              <a:buChar char="•"/>
            </a:pPr>
            <a:r>
              <a:rPr lang="en-US" sz="1600" dirty="0">
                <a:solidFill>
                  <a:srgbClr val="1A1F2B"/>
                </a:solidFill>
              </a:rPr>
              <a:t>= (x + 3)/((x + 2)(x − 2)) (accept (x + 3)/(x² − 4))</a:t>
            </a:r>
            <a:endParaRPr lang="en-US" sz="1600" dirty="0"/>
          </a:p>
          <a:p>
            <a:pPr marL="342900" indent="-342900">
              <a:spcAft>
                <a:spcPts val="400"/>
              </a:spcAft>
              <a:buSzPct val="100000"/>
              <a:buChar char="•"/>
            </a:pPr>
            <a:r>
              <a:rPr lang="en-US" sz="1600" dirty="0">
                <a:solidFill>
                  <a:srgbClr val="1A1F2B"/>
                </a:solidFill>
              </a:rPr>
              <a:t>(x − 2)/x × (x + 3)/((x + 2)(x − 2))</a:t>
            </a:r>
            <a:endParaRPr lang="en-US" sz="1600" dirty="0"/>
          </a:p>
          <a:p>
            <a:pPr marL="342900" indent="-342900">
              <a:spcAft>
                <a:spcPts val="400"/>
              </a:spcAft>
              <a:buSzPct val="100000"/>
              <a:buChar char="•"/>
            </a:pPr>
            <a:r>
              <a:rPr lang="en-US" sz="1600" dirty="0">
                <a:solidFill>
                  <a:srgbClr val="1A1F2B"/>
                </a:solidFill>
              </a:rPr>
              <a:t>= (x + 3)/(x(x + 2)) = (x + 3)/(x² + 2x), the middle brick of the bottom row</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P3.1 Algebraic fractions and functions · Edexcel IAL Maths</dc:title>
  <dc:subject>PptxGenJS Presentation</dc:subject>
  <dc:creator>Evan Kotronis · ExaminerPrep</dc:creator>
  <cp:lastModifiedBy>Evan Kotronis · ExaminerPrep</cp:lastModifiedBy>
  <cp:revision>1</cp:revision>
  <dcterms:created xsi:type="dcterms:W3CDTF">2026-10-26T15:10:05Z</dcterms:created>
  <dcterms:modified xsi:type="dcterms:W3CDTF">2026-10-26T15:10:05Z</dcterms:modified>
</cp:coreProperties>
</file>