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6702f350-6904-daa5-cf3f-faef12690f49}">
          <p14:sldIdLst>
            <p14:sldId id="256"/>
            <p14:sldId id="257"/>
            <p14:sldId id="258"/>
          </p14:sldIdLst>
        </p14:section>
        <p14:section name="Theory" id="{d69b288a-2740-bde8-4e3a-68925ba032a0}">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Practice" id="{23487220-9c55-fff6-9fe6-336434236443}">
          <p14:sldIdLst>
            <p14:sldId id="299"/>
            <p14:sldId id="300"/>
            <p14:sldId id="301"/>
          </p14:sldIdLst>
        </p14:section>
        <p14:section name="Answers" id="{36766fc8-ee5b-f896-d258-892cce6f12f5}">
          <p14:sldIdLst>
            <p14:sldId id="302"/>
            <p14:sldId id="303"/>
            <p14:sldId id="304"/>
            <p14:sldId id="30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D1.1 Algorithms: sorting, searching and packing. Notes for this topic: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algorithm, and how do you trace one?.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algorithm, and how do you trace one?.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algorithm, and how do you trace one?: Worked example 1.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algorithm, and how do you trace one?: Worked example 1.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algorithm, and how do you trace one?.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follow a flow chart?.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follow a flow chart?.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follow a flow chart?: Worked example 2.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follow a flow chart?: Worked example 2.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bubble sort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bubble sort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bubble sort work?: Worked example 3.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bubble sort work?: Worked example 3.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bubble sort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quick sort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quick sort work?: Worked example 4.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quick sort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binary search find an item?.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binary search find an item?.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binary search find an item?: Worked example 5.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bin-packing algorithms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bin-packing algorithms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bin-packing algorithms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bin-packing algorithms work?: Worked example 6.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bin-packing algorithms work?.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order of an algorithm?.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order of an algorithm?.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order of an algorithm?.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order of an algorithm?.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order of an algorithm?: Worked example 7.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order of an algorithm?: Worked example 7.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order of an algorithm?.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D1.1.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D1.1.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https://examinerprep.com/notes/edexcel-ial-maths/algorithms-sorting-searching-and-packing/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https://examinerprep.com/ial-maths-d1-1-algorithms-sorting-searching-and-packing-questions#IALM-D1-1-B-01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https://examinerprep.com/ial-maths-d1-1-algorithms-sorting-searching-and-packing-questions#IALM-D1-1-B-02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https://examinerprep.com/ial-maths-d1-1-algorithms-sorting-searching-and-packing-questions#IALM-D1-1-B-01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https://examinerprep.com/ial-maths-d1-1-algorithms-sorting-searching-and-packing-questions#IALM-D1-1-B-02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examinerprep.com/notes/edexcel-ial-maths/algorithms-sorting-searching-and-packing/" TargetMode="External"/><Relationship Id="rId2" Type="http://schemas.openxmlformats.org/officeDocument/2006/relationships/hyperlink" Target="https://examinerprep.com/ial-maths-d1-1-algorithms-sorting-searching-and-packing-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D1.1 Algorithms: sorting, searching and packing</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an algorithm is; carrying out an algorithm given as written instructions, with a trace table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Following a flow chart and counting how many times a box is used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Bubble sort: passes, comparisons and swaps, and when to stop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Quick sort with the middle item of each sublist as the pivot, ascending or descending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Binary search in an ordered list, including an item that is not there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Bin packing: first fit, first-fit decreasing and full bins, and the lower bound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order of an algorithm (linear, quadratic, cubic) and estimating run times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2726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An algorithm is a finite sequence of precise instructions that solves a problem; in D1 you carry algorithms out accurately and show that you did, tracing them in a table with one column per variable and one row per change.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Bubble sort: compare neighbours left to right, swap if out of order; after pass k the last k items are fixed. Stop after a pass with no swaps.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Quick sort: the middle item of each sublist (right of centre if there is an even number) is the pivot; items that belong before it go to its left, the others to its right, in their original order. Repeat on every sublist.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Binary search: on an ordered list, compare with the item in position ⌈(first + last)/2⌉ and discard the half that cannot contain the target.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Bin packing: lower bound = total ÷ capacity, rounded up. First fit takes items in the given order; first-fit decreasing sorts them first; full bins looks for exact fills. A packing that meets the lower bound is optimal.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an algorithm, and how do you trace one?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D1 algorithm questions never ask you to invent a sort. They ask you to carry one out pass by pass, keep track of comparisons and swaps, find the middle item correctly, pack bins in the right order and say how good the answer is. So the skill is accuracy plus a clear layout of working.</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An </a:t>
            </a:r>
            <a:r>
              <a:rPr lang="en-US" sz="1400" b="1" dirty="0">
                <a:solidFill>
                  <a:srgbClr val="1A1F2B"/>
                </a:solidFill>
                <a:latin typeface="Calibri" pitchFamily="34" charset="0"/>
                <a:ea typeface="Calibri" pitchFamily="34" charset="-122"/>
                <a:cs typeface="Calibri" pitchFamily="34" charset="-120"/>
              </a:rPr>
              <a:t>algorithm</a:t>
            </a:r>
            <a:r>
              <a:rPr lang="en-US" sz="1400" dirty="0">
                <a:solidFill>
                  <a:srgbClr val="1A1F2B"/>
                </a:solidFill>
                <a:latin typeface="Calibri" pitchFamily="34" charset="0"/>
                <a:ea typeface="Calibri" pitchFamily="34" charset="-122"/>
                <a:cs typeface="Calibri" pitchFamily="34" charset="-120"/>
              </a:rPr>
              <a:t> is a finite sequence of precise instructions which, followed exactly, solves a problem or carries out a task.</a:t>
            </a:r>
            <a:endParaRPr lang="en-US" sz="1400" dirty="0"/>
          </a:p>
        </p:txBody>
      </p:sp>
      <p:sp>
        <p:nvSpPr>
          <p:cNvPr id="7" name="Text 5"/>
          <p:cNvSpPr txBox="1"/>
          <p:nvPr/>
        </p:nvSpPr>
        <p:spPr>
          <a:xfrm>
            <a:off x="457200" y="2914193"/>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instruction must be unambiguous: two people following it get the same result. It must stop after a finite number of steps, and it usually takes an input and produces an output. Algorithms can be written as numbered instructions ("Step 3: if N &lt; k, go to Step 7"), as a flow chart, or in a simple code-like form. You only follow them, never program them.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trace table</a:t>
            </a:r>
            <a:r>
              <a:rPr lang="en-US" sz="1500" dirty="0">
                <a:solidFill>
                  <a:srgbClr val="1A1F2B"/>
                </a:solidFill>
                <a:latin typeface="Calibri" pitchFamily="34" charset="0"/>
                <a:ea typeface="Calibri" pitchFamily="34" charset="-122"/>
                <a:cs typeface="Calibri" pitchFamily="34" charset="-120"/>
              </a:rPr>
              <a:t> records the value of every variable each time it changes. Start a new row each time the algorithm goes round its loop, and write the output at the end.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 algorithm, and how do you trace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asked "what does the algorithm do?", look at your input–output pairs and describe the general result (for example "it finds the highest common factor of A and B"), not the particular numbers.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 algorithm, and how do you trace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Trace, state</a:t>
            </a:r>
            <a:endParaRPr lang="en-US" sz="1200" dirty="0"/>
          </a:p>
        </p:txBody>
      </p:sp>
      <p:sp>
        <p:nvSpPr>
          <p:cNvPr id="4" name="Text 2"/>
          <p:cNvSpPr txBox="1"/>
          <p:nvPr/>
        </p:nvSpPr>
        <p:spPr>
          <a:xfrm>
            <a:off x="457200" y="1371600"/>
            <a:ext cx="8229600" cy="189189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Step 1: Input a positive integer N. Step 2: Let k = 1 and c = 0. Step 3: If N &lt; k, go to Step 7. Step 4: Replace N by N − k. Step 5: Replace c by c + 1 and k by k + 2. Step 6: Go to Step 3. Step 7: Output c.</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Carry out the algorithm with N = 40, showing the values in a table. (b) State what the algorithm finds. (c) How many times is Step 4 carried out when N = 150?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One row for the starting values, then one row per time round the loop:</a:t>
            </a:r>
            <a:endParaRPr lang="en-US" sz="13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3309214"/>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 algorithm, and how do you trace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Trace, state (continued)</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N = 4, k = 13 the test 4 &lt; 13 is true, so </a:t>
            </a:r>
            <a:r>
              <a:rPr lang="en-US" sz="1500" b="1" dirty="0">
                <a:solidFill>
                  <a:srgbClr val="1A1F2B"/>
                </a:solidFill>
                <a:latin typeface="Calibri" pitchFamily="34" charset="0"/>
                <a:ea typeface="Calibri" pitchFamily="34" charset="-122"/>
                <a:cs typeface="Calibri" pitchFamily="34" charset="-120"/>
              </a:rPr>
              <a:t>the output is c = 6</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amounts subtracted are 1, 3, 5, 7, … and 1 + 3 + …+ (2c-1) = c². The algorithm counts how many odd numbers can be removed, so </a:t>
            </a:r>
            <a:r>
              <a:rPr lang="en-US" sz="1500" b="1" dirty="0">
                <a:solidFill>
                  <a:srgbClr val="1A1F2B"/>
                </a:solidFill>
                <a:latin typeface="Calibri" pitchFamily="34" charset="0"/>
                <a:ea typeface="Calibri" pitchFamily="34" charset="-122"/>
                <a:cs typeface="Calibri" pitchFamily="34" charset="-120"/>
              </a:rPr>
              <a:t>it finds the integer part of √N</a:t>
            </a:r>
            <a:r>
              <a:rPr lang="en-US" sz="1500" dirty="0">
                <a:solidFill>
                  <a:srgbClr val="1A1F2B"/>
                </a:solidFill>
                <a:latin typeface="Calibri" pitchFamily="34" charset="0"/>
                <a:ea typeface="Calibri" pitchFamily="34" charset="-122"/>
                <a:cs typeface="Calibri" pitchFamily="34" charset="-120"/>
              </a:rPr>
              <a:t> (√40 = 6.32…).</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Step 4 runs once for each odd number removed, and the output for 150 is the integer part of √150: 12² = 144 ≤ 150 &lt; 169 = 13², so </a:t>
            </a:r>
            <a:r>
              <a:rPr lang="en-US" sz="1500" b="1" dirty="0">
                <a:solidFill>
                  <a:srgbClr val="1A1F2B"/>
                </a:solidFill>
                <a:latin typeface="Calibri" pitchFamily="34" charset="0"/>
                <a:ea typeface="Calibri" pitchFamily="34" charset="-122"/>
                <a:cs typeface="Calibri" pitchFamily="34" charset="-120"/>
              </a:rPr>
              <a:t>12 times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 algorithm, and how do you trace one?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Updating c but forgetting to update k in the same step, or recording a row for only some of the variables. When an instruction changes two variables, both change in the same row.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follow a flow chart?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94890"/>
                <a:gridCol w="613471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Box shape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Rounded (oval) box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Start or stop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Rectangle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instruction: input, output or a calculation such as "Let P = P +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Diamond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decision: a yes/no question, with one arrow out for each answer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160843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Follow the arrows, one box at a time. A "Let" box replaces the old value of a variable with the new one.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Boxes are usually numbered so a question can ask, for example, how many times box 4 is used.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INT(x) means the integer part of x: INT(37 ÷ 2) = 18.</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loop is an arrow that goes back up the chart; the decision box that controls it is the stopping condition. Check that it is eventually met.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follow a flow chart?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flow chart for worked example 2. Box 4 decides whether to add B to the running total P; box 7 sends the algorithm back to box 4 until A reaches 0.">    </p:cNvPr>
          <p:cNvPicPr>
            <a:picLocks noChangeAspect="1"/>
          </p:cNvPicPr>
          <p:nvPr/>
        </p:nvPicPr>
        <p:blipFill>
          <a:blip r:embed="rId1"/>
          <a:stretch>
            <a:fillRect/>
          </a:stretch>
        </p:blipFill>
        <p:spPr>
          <a:xfrm>
            <a:off x="3520440" y="1371600"/>
            <a:ext cx="2102206" cy="2300630"/>
          </a:xfrm>
          <a:prstGeom prst="rect">
            <a:avLst/>
          </a:prstGeom>
        </p:spPr>
      </p:pic>
      <p:sp>
        <p:nvSpPr>
          <p:cNvPr id="5" name="Text 2"/>
          <p:cNvSpPr txBox="1"/>
          <p:nvPr/>
        </p:nvSpPr>
        <p:spPr>
          <a:xfrm>
            <a:off x="3382823"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The flow chart for worked example 2. Box 4 decides whether to add B to the running total P; box 7 sends the algorithm back to box 4 until A reaches 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follow a flow chart?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Trace, suggest</a:t>
            </a:r>
            <a:endParaRPr lang="en-US" sz="1200" dirty="0"/>
          </a:p>
        </p:txBody>
      </p:sp>
      <p:sp>
        <p:nvSpPr>
          <p:cNvPr id="4" name="Text 2"/>
          <p:cNvSpPr txBox="1"/>
          <p:nvPr/>
        </p:nvSpPr>
        <p:spPr>
          <a:xfrm>
            <a:off x="457200" y="1371600"/>
            <a:ext cx="8229600" cy="157276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flow chart above. (a) Complete a trace table for the input A = 37, B = 23 and state the output. (b) Suggest what the algorithm calculates. (c) For the input A = 100, B = 7, how many times is box 4 used?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One row each time box 4 is reached, showing P after box 5:</a:t>
            </a:r>
            <a:endParaRPr lang="en-US" sz="13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2990088"/>
          <a:ext cx="8229600" cy="914400"/>
        </p:xfrm>
        <a:graphic>
          <a:graphicData uri="http://schemas.openxmlformats.org/drawingml/2006/table">
            <a:tbl>
              <a:tblPr/>
              <a:tblGrid>
                <a:gridCol w="1996135"/>
                <a:gridCol w="1996135"/>
                <a:gridCol w="2241194"/>
                <a:gridCol w="199613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Is A odd?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follow a flow chart?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Trace, suggest (continued)</a:t>
            </a:r>
            <a:endParaRPr lang="en-US" sz="1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996135"/>
                <a:gridCol w="1996135"/>
                <a:gridCol w="2241194"/>
                <a:gridCol w="199613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Is A odd?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736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851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1472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box 7, A = 0, so </a:t>
            </a:r>
            <a:r>
              <a:rPr lang="en-US" sz="1500" b="1" dirty="0">
                <a:solidFill>
                  <a:srgbClr val="1A1F2B"/>
                </a:solidFill>
                <a:latin typeface="Calibri" pitchFamily="34" charset="0"/>
                <a:ea typeface="Calibri" pitchFamily="34" charset="-122"/>
                <a:cs typeface="Calibri" pitchFamily="34" charset="-120"/>
              </a:rPr>
              <a:t>the output is P = 851</a:t>
            </a:r>
            <a:r>
              <a:rPr lang="en-US" sz="1500" dirty="0">
                <a:solidFill>
                  <a:srgbClr val="1A1F2B"/>
                </a:solidFill>
                <a:latin typeface="Calibri" pitchFamily="34" charset="0"/>
                <a:ea typeface="Calibri" pitchFamily="34" charset="-122"/>
                <a:cs typeface="Calibri" pitchFamily="34" charset="-120"/>
              </a:rPr>
              <a:t>. The last row shows the values after box 6 on the final pass; only P matters.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37 × 23 = 851, so </a:t>
            </a:r>
            <a:r>
              <a:rPr lang="en-US" sz="1500" b="1" dirty="0">
                <a:solidFill>
                  <a:srgbClr val="1A1F2B"/>
                </a:solidFill>
                <a:latin typeface="Calibri" pitchFamily="34" charset="0"/>
                <a:ea typeface="Calibri" pitchFamily="34" charset="-122"/>
                <a:cs typeface="Calibri" pitchFamily="34" charset="-120"/>
              </a:rPr>
              <a:t>the algorithm finds the product A × B</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is halved (rounding down) each time round: 100 → 50 → 25 → 12 → 6 → 3 → 1 → 0, so box 4 is used </a:t>
            </a:r>
            <a:r>
              <a:rPr lang="en-US" sz="1500" b="1" dirty="0">
                <a:solidFill>
                  <a:srgbClr val="1A1F2B"/>
                </a:solidFill>
                <a:latin typeface="Calibri" pitchFamily="34" charset="0"/>
                <a:ea typeface="Calibri" pitchFamily="34" charset="-122"/>
                <a:cs typeface="Calibri" pitchFamily="34" charset="-120"/>
              </a:rPr>
              <a:t>7 times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bubble sort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29971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each pass, compare the 1st and 2nd items, then the 2nd and 3rd, and so on, swapping any pair in the wrong order. Equal items are not swapped. For ascending order the largest item "bubbles" to the end in pass 1, so pass 2 can stop one place earlier: </a:t>
            </a:r>
            <a:r>
              <a:rPr lang="en-US" sz="1500" b="1" dirty="0">
                <a:solidFill>
                  <a:srgbClr val="1A1F2B"/>
                </a:solidFill>
                <a:latin typeface="Calibri" pitchFamily="34" charset="0"/>
                <a:ea typeface="Calibri" pitchFamily="34" charset="-122"/>
                <a:cs typeface="Calibri" pitchFamily="34" charset="-120"/>
              </a:rPr>
              <a:t>pass k makes n − k comparisons</a:t>
            </a:r>
            <a:r>
              <a:rPr lang="en-US" sz="1500" dirty="0">
                <a:solidFill>
                  <a:srgbClr val="1A1F2B"/>
                </a:solidFill>
                <a:latin typeface="Calibri" pitchFamily="34" charset="0"/>
                <a:ea typeface="Calibri" pitchFamily="34" charset="-122"/>
                <a:cs typeface="Calibri" pitchFamily="34" charset="-120"/>
              </a:rPr>
              <a:t> for a list of n items.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Stop after a pass with no swaps, or after n − 1 passes, whichever comes first. The pass with no swaps must be shown: it is how you know the list is sorted.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most comparisons possible are (n-1) + (n-2) + …+ 1 = ½ n(n-1), when the list starts in reverse order.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descending order, swap whenever the left item is smaller; then the smallest item moves to the end.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bubble sort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Pass 1 of worked example 3 as bar heights. Each swap moves the larger of a pair one place right, so the largest value, 60, ends in last place after one pas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Pass 1 of worked example 3 as bar heights. Each swap moves the larger of a pair one place right, so the largest value, 60, ends in last place after one pass.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bubble sort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Sort, state</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a bubble sort to arrange 27, 41, 19, 52, 34, 60, 45, 38 in ascending order. (a) Show the first pass in full. (b) Show the list after each later pass. (c) State the total number of comparisons and swaps.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Pass 1, one comparison at a time:</a:t>
            </a:r>
            <a:endParaRPr lang="en-US" sz="13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2759659"/>
          <a:ext cx="8229600" cy="914400"/>
        </p:xfrm>
        <a:graphic>
          <a:graphicData uri="http://schemas.openxmlformats.org/drawingml/2006/table">
            <a:tbl>
              <a:tblPr/>
              <a:tblGrid>
                <a:gridCol w="1911096"/>
                <a:gridCol w="1632204"/>
                <a:gridCol w="46863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Compare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Swap?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List after the comparison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and 41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27, 41, 19, 52, 34, 60, 45, 38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41 and 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27, 19, 41, 52, 34, 60, 45, 38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41 and 52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27, 19, 41, 52, 34, 60, 45, 38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52 and 34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27, 19, 41, 34, 52, 60, 45, 38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52 and 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27, 19, 41, 34, 52, 60, 45, 38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bubble sort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Sort, state (continued)</a:t>
            </a:r>
            <a:endParaRPr lang="en-US" sz="12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911096"/>
                <a:gridCol w="1632204"/>
                <a:gridCol w="46863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Compare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Swap?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List after the comparison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 and 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27, 19, 41, 34, 52, 45, 60, 38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 and 38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27, 19, 41, 34, 52, 45, 38, 60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345436"/>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Each pass is one comparison shorter. Pass 2: 19, 27, 34, 41, 45, 38, 52, 60. Pass 3: 19, 27, 34, 41, 38, 45, 52, 60. Pass 4: 19, 27, 34, 38, 41, 45, 52, 60. Pass 5: 19, 27, 34, 38, 41, 45, 52, 60 (no swaps: sort complete).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Comparisons 7 + 6 + 5 + 4 + 3 = </a:t>
            </a:r>
            <a:r>
              <a:rPr lang="en-US" sz="1500" b="1" dirty="0">
                <a:solidFill>
                  <a:srgbClr val="1A1F2B"/>
                </a:solidFill>
                <a:latin typeface="Calibri" pitchFamily="34" charset="0"/>
                <a:ea typeface="Calibri" pitchFamily="34" charset="-122"/>
                <a:cs typeface="Calibri" pitchFamily="34" charset="-120"/>
              </a:rPr>
              <a:t>25</a:t>
            </a:r>
            <a:r>
              <a:rPr lang="en-US" sz="1500" dirty="0">
                <a:solidFill>
                  <a:srgbClr val="1A1F2B"/>
                </a:solidFill>
                <a:latin typeface="Calibri" pitchFamily="34" charset="0"/>
                <a:ea typeface="Calibri" pitchFamily="34" charset="-122"/>
                <a:cs typeface="Calibri" pitchFamily="34" charset="-120"/>
              </a:rPr>
              <a:t>; swaps 4 + 4 + 1 + 1 + 0 = </a:t>
            </a:r>
            <a:r>
              <a:rPr lang="en-US" sz="1500" b="1" dirty="0">
                <a:solidFill>
                  <a:srgbClr val="1A1F2B"/>
                </a:solidFill>
                <a:latin typeface="Calibri" pitchFamily="34" charset="0"/>
                <a:ea typeface="Calibri" pitchFamily="34" charset="-122"/>
                <a:cs typeface="Calibri" pitchFamily="34" charset="-120"/>
              </a:rPr>
              <a:t>10</a:t>
            </a:r>
            <a:r>
              <a:rPr lang="en-US" sz="1500" dirty="0">
                <a:solidFill>
                  <a:srgbClr val="1A1F2B"/>
                </a:solidFill>
                <a:latin typeface="Calibri" pitchFamily="34" charset="0"/>
                <a:ea typeface="Calibri" pitchFamily="34" charset="-122"/>
                <a:cs typeface="Calibri" pitchFamily="34" charset="-120"/>
              </a:rPr>
              <a:t>. The list was in order after pass 4, but the algorithm cannot know that until pass 5 finds nothing to swap.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bubble sort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whole sort, pass by pass. Gold items are known to be in their final places. Pass 5 makes no swaps, so it is the last pass: 25 comparisons and 10 swaps in total.">    </p:cNvPr>
          <p:cNvPicPr>
            <a:picLocks noChangeAspect="1"/>
          </p:cNvPicPr>
          <p:nvPr/>
        </p:nvPicPr>
        <p:blipFill>
          <a:blip r:embed="rId1"/>
          <a:stretch>
            <a:fillRect/>
          </a:stretch>
        </p:blipFill>
        <p:spPr>
          <a:xfrm>
            <a:off x="1671523" y="1371600"/>
            <a:ext cx="5801868" cy="2807208"/>
          </a:xfrm>
          <a:prstGeom prst="rect">
            <a:avLst/>
          </a:prstGeom>
        </p:spPr>
      </p:pic>
      <p:sp>
        <p:nvSpPr>
          <p:cNvPr id="5" name="Text 2"/>
          <p:cNvSpPr txBox="1"/>
          <p:nvPr/>
        </p:nvSpPr>
        <p:spPr>
          <a:xfrm>
            <a:off x="1671523" y="4224528"/>
            <a:ext cx="5801868" cy="393192"/>
          </a:xfrm>
          <a:prstGeom prst="rect">
            <a:avLst/>
          </a:prstGeom>
          <a:noFill/>
          <a:ln/>
        </p:spPr>
        <p:txBody>
          <a:bodyPr wrap="square" lIns="0" tIns="0" rIns="0" bIns="0" rtlCol="0" anchor="t"/>
          <a:lstStyle/>
          <a:p>
            <a:pPr algn="ctr" indent="0" marL="0">
              <a:buNone/>
            </a:pPr>
            <a:r>
              <a:rPr lang="en-US" sz="1100" i="1" dirty="0">
                <a:solidFill>
                  <a:srgbClr val="5A6577"/>
                </a:solidFill>
              </a:rPr>
              <a:t>The whole sort, pass by pass. Gold items are known to be in their final places. Pass 5 makes no swaps, so it is the last pass: 25 comparisons and 10 swaps in total.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quick sort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Quick sort works by splitting rather than by neighbour swaps. Choose a </a:t>
            </a:r>
            <a:r>
              <a:rPr lang="en-US" sz="1500" b="1" dirty="0">
                <a:solidFill>
                  <a:srgbClr val="1A1F2B"/>
                </a:solidFill>
                <a:latin typeface="Calibri" pitchFamily="34" charset="0"/>
                <a:ea typeface="Calibri" pitchFamily="34" charset="-122"/>
                <a:cs typeface="Calibri" pitchFamily="34" charset="-120"/>
              </a:rPr>
              <a:t>pivot</a:t>
            </a:r>
            <a:r>
              <a:rPr lang="en-US" sz="1500" dirty="0">
                <a:solidFill>
                  <a:srgbClr val="1A1F2B"/>
                </a:solidFill>
                <a:latin typeface="Calibri" pitchFamily="34" charset="0"/>
                <a:ea typeface="Calibri" pitchFamily="34" charset="-122"/>
                <a:cs typeface="Calibri" pitchFamily="34" charset="-120"/>
              </a:rPr>
              <a:t>: the middle item of the list. With n items it is in position ⌈(n + 1)/2⌉, so for an even number you take the one just right of centre (the 6th of 10). This page uses that convention throughout; whichever you use, use it consistently.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Write the items that belong before the pivot to its left, in the order they appear, then the pivot, then the rest in the order they appear. The pivot is now in its final position.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Each later pass chooses a pivot in every sublist of two or more items. Show the list after each pass and mark the pivots (underline or circle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sort ends when every item has been a pivot or is alone in its sublist.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descending order, items larger than the pivot go to its left. For words, "before" means earlier in the alphabet.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quick sort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Sort</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a quick sort to arrange 48, 73, 15, 62, 56, 37, 81, 24, 90 in descending order. Show the result of each pass and identify the pivots.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Pass 1</a:t>
            </a:r>
            <a:r>
              <a:rPr lang="en-US" sz="1500" dirty="0">
                <a:solidFill>
                  <a:srgbClr val="1A1F2B"/>
                </a:solidFill>
                <a:latin typeface="Calibri" pitchFamily="34" charset="0"/>
                <a:ea typeface="Calibri" pitchFamily="34" charset="-122"/>
                <a:cs typeface="Calibri" pitchFamily="34" charset="-120"/>
              </a:rPr>
              <a:t> 9 items, so the pivot is the 5th, 56. Larger items go left, in their original order: 73, 62, 81, 90, </a:t>
            </a:r>
            <a:r>
              <a:rPr lang="en-US" sz="1500" b="1" dirty="0">
                <a:solidFill>
                  <a:srgbClr val="1A1F2B"/>
                </a:solidFill>
                <a:latin typeface="Calibri" pitchFamily="34" charset="0"/>
                <a:ea typeface="Calibri" pitchFamily="34" charset="-122"/>
                <a:cs typeface="Calibri" pitchFamily="34" charset="-120"/>
              </a:rPr>
              <a:t>56</a:t>
            </a:r>
            <a:r>
              <a:rPr lang="en-US" sz="1500" dirty="0">
                <a:solidFill>
                  <a:srgbClr val="1A1F2B"/>
                </a:solidFill>
                <a:latin typeface="Calibri" pitchFamily="34" charset="0"/>
                <a:ea typeface="Calibri" pitchFamily="34" charset="-122"/>
                <a:cs typeface="Calibri" pitchFamily="34" charset="-120"/>
              </a:rPr>
              <a:t>, 48, 15, 37, 24.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Pass 2</a:t>
            </a:r>
            <a:r>
              <a:rPr lang="en-US" sz="1500" dirty="0">
                <a:solidFill>
                  <a:srgbClr val="1A1F2B"/>
                </a:solidFill>
                <a:latin typeface="Calibri" pitchFamily="34" charset="0"/>
                <a:ea typeface="Calibri" pitchFamily="34" charset="-122"/>
                <a:cs typeface="Calibri" pitchFamily="34" charset="-120"/>
              </a:rPr>
              <a:t> Two sublists of 4; each pivot is the 3rd item (right of centre): [73, 62, 81, 90] → pivot 81; [48, 15, 37, 24] → pivot 37. List: 90, </a:t>
            </a:r>
            <a:r>
              <a:rPr lang="en-US" sz="1500" b="1" dirty="0">
                <a:solidFill>
                  <a:srgbClr val="1A1F2B"/>
                </a:solidFill>
                <a:latin typeface="Calibri" pitchFamily="34" charset="0"/>
                <a:ea typeface="Calibri" pitchFamily="34" charset="-122"/>
                <a:cs typeface="Calibri" pitchFamily="34" charset="-120"/>
              </a:rPr>
              <a:t>81</a:t>
            </a:r>
            <a:r>
              <a:rPr lang="en-US" sz="1500" dirty="0">
                <a:solidFill>
                  <a:srgbClr val="1A1F2B"/>
                </a:solidFill>
                <a:latin typeface="Calibri" pitchFamily="34" charset="0"/>
                <a:ea typeface="Calibri" pitchFamily="34" charset="-122"/>
                <a:cs typeface="Calibri" pitchFamily="34" charset="-120"/>
              </a:rPr>
              <a:t>, 73, 62, 56, 48, </a:t>
            </a:r>
            <a:r>
              <a:rPr lang="en-US" sz="1500" b="1" dirty="0">
                <a:solidFill>
                  <a:srgbClr val="1A1F2B"/>
                </a:solidFill>
                <a:latin typeface="Calibri" pitchFamily="34" charset="0"/>
                <a:ea typeface="Calibri" pitchFamily="34" charset="-122"/>
                <a:cs typeface="Calibri" pitchFamily="34" charset="-120"/>
              </a:rPr>
              <a:t>37</a:t>
            </a:r>
            <a:r>
              <a:rPr lang="en-US" sz="1500" dirty="0">
                <a:solidFill>
                  <a:srgbClr val="1A1F2B"/>
                </a:solidFill>
                <a:latin typeface="Calibri" pitchFamily="34" charset="0"/>
                <a:ea typeface="Calibri" pitchFamily="34" charset="-122"/>
                <a:cs typeface="Calibri" pitchFamily="34" charset="-120"/>
              </a:rPr>
              <a:t>, 15, 24.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Pass 3</a:t>
            </a:r>
            <a:r>
              <a:rPr lang="en-US" sz="1500" dirty="0">
                <a:solidFill>
                  <a:srgbClr val="1A1F2B"/>
                </a:solidFill>
                <a:latin typeface="Calibri" pitchFamily="34" charset="0"/>
                <a:ea typeface="Calibri" pitchFamily="34" charset="-122"/>
                <a:cs typeface="Calibri" pitchFamily="34" charset="-120"/>
              </a:rPr>
              <a:t> Remaining sublists [73, 62] and [15, 24]; the pivot of a two-item sublist is its 2nd item. List: </a:t>
            </a:r>
            <a:r>
              <a:rPr lang="en-US" sz="1500" b="1" dirty="0">
                <a:solidFill>
                  <a:srgbClr val="1A1F2B"/>
                </a:solidFill>
                <a:latin typeface="Calibri" pitchFamily="34" charset="0"/>
                <a:ea typeface="Calibri" pitchFamily="34" charset="-122"/>
                <a:cs typeface="Calibri" pitchFamily="34" charset="-120"/>
              </a:rPr>
              <a:t>90, 81, 73, 62, 56, 48, 37, 24, 15</a:t>
            </a:r>
            <a:r>
              <a:rPr lang="en-US" sz="1500" dirty="0">
                <a:solidFill>
                  <a:srgbClr val="1A1F2B"/>
                </a:solidFill>
                <a:latin typeface="Calibri" pitchFamily="34" charset="0"/>
                <a:ea typeface="Calibri" pitchFamily="34" charset="-122"/>
                <a:cs typeface="Calibri" pitchFamily="34" charset="-120"/>
              </a:rPr>
              <a:t> (pivots 62 and 24).</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Every item is now a pivot or alone in a sublist, so the sort is complete after 3 passes.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quick sort work?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Worked example 4. Blue items are the pivots chosen in that pass; gold items are already fixed (an earlier pivot, or alone in a sublist) and do not move again.">    </p:cNvPr>
          <p:cNvPicPr>
            <a:picLocks noChangeAspect="1"/>
          </p:cNvPicPr>
          <p:nvPr/>
        </p:nvPicPr>
        <p:blipFill>
          <a:blip r:embed="rId1"/>
          <a:stretch>
            <a:fillRect/>
          </a:stretch>
        </p:blipFill>
        <p:spPr>
          <a:xfrm>
            <a:off x="4389120" y="1928470"/>
            <a:ext cx="4297680" cy="1525219"/>
          </a:xfrm>
          <a:prstGeom prst="rect">
            <a:avLst/>
          </a:prstGeom>
        </p:spPr>
      </p:pic>
      <p:sp>
        <p:nvSpPr>
          <p:cNvPr id="5" name="Text 2"/>
          <p:cNvSpPr txBox="1"/>
          <p:nvPr/>
        </p:nvSpPr>
        <p:spPr>
          <a:xfrm>
            <a:off x="4389120" y="349940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Blue items are the pivots chosen in that pass; gold items are already fixed (an earlier pivot, or alone in a sublist) and do not move again.</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Rearranging items inside a sublist while partitioning, for example writing 90, 81, 73, 62 to the left of 56 in pass 1. Items keep the order in which they appeared; only their side of the pivot changes.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binary search find an item?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Checking every item in turn is slow for a long list. A binary search halves the problem each time, but it only works on a list that is </a:t>
            </a:r>
            <a:r>
              <a:rPr lang="en-US" sz="1500" b="1" dirty="0">
                <a:solidFill>
                  <a:srgbClr val="1A1F2B"/>
                </a:solidFill>
                <a:latin typeface="Calibri" pitchFamily="34" charset="0"/>
                <a:ea typeface="Calibri" pitchFamily="34" charset="-122"/>
                <a:cs typeface="Calibri" pitchFamily="34" charset="-120"/>
              </a:rPr>
              <a:t>already in order</a:t>
            </a:r>
            <a:r>
              <a:rPr lang="en-US" sz="1500" dirty="0">
                <a:solidFill>
                  <a:srgbClr val="1A1F2B"/>
                </a:solidFill>
                <a:latin typeface="Calibri" pitchFamily="34" charset="0"/>
                <a:ea typeface="Calibri" pitchFamily="34" charset="-122"/>
                <a:cs typeface="Calibri" pitchFamily="34" charset="-120"/>
              </a:rPr>
              <a:t> (numerical or alphabetical); sort it first if it is not.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Number the positions 1 to n and track the first and last positions still in play. The middle position is ⌈(first + last)/2⌉ (round up).</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Compare the target with the middle item. If they match, stop. If the target comes before it, the new last is middle − 1; if after, the new first is middle + 1. Either way the middle item and one half are discarded.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list runs out (first &gt; last) the item is not in the list; say so.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Each iteration roughly halves what is left, so n items need at most ⌊log₂ n⌋ + 1 iterations: the smallest k with 2ᵏ &gt; 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binary search find an item?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Binary search for Leila among 15 names (first three letters shown). The shaded block is still in play; the red cell is the middle item. It takes 4 iterations, the most a 15-item list can need.">    </p:cNvPr>
          <p:cNvPicPr>
            <a:picLocks noChangeAspect="1"/>
          </p:cNvPicPr>
          <p:nvPr/>
        </p:nvPicPr>
        <p:blipFill>
          <a:blip r:embed="rId1"/>
          <a:stretch>
            <a:fillRect/>
          </a:stretch>
        </p:blipFill>
        <p:spPr>
          <a:xfrm>
            <a:off x="457200" y="1383487"/>
            <a:ext cx="8229600" cy="2783434"/>
          </a:xfrm>
          <a:prstGeom prst="rect">
            <a:avLst/>
          </a:prstGeom>
        </p:spPr>
      </p:pic>
      <p:sp>
        <p:nvSpPr>
          <p:cNvPr id="5" name="Text 2"/>
          <p:cNvSpPr txBox="1"/>
          <p:nvPr/>
        </p:nvSpPr>
        <p:spPr>
          <a:xfrm>
            <a:off x="457200" y="4212641"/>
            <a:ext cx="8229600" cy="393192"/>
          </a:xfrm>
          <a:prstGeom prst="rect">
            <a:avLst/>
          </a:prstGeom>
          <a:noFill/>
          <a:ln/>
        </p:spPr>
        <p:txBody>
          <a:bodyPr wrap="square" lIns="0" tIns="0" rIns="0" bIns="0" rtlCol="0" anchor="t"/>
          <a:lstStyle/>
          <a:p>
            <a:pPr algn="ctr" indent="0" marL="0">
              <a:buNone/>
            </a:pPr>
            <a:r>
              <a:rPr lang="en-US" sz="1100" i="1" dirty="0">
                <a:solidFill>
                  <a:srgbClr val="5A6577"/>
                </a:solidFill>
              </a:rPr>
              <a:t>Binary search for Leila among 15 names (first three letters shown). The shaded block is still in play; the red cell is the middle item. It takes 4 iterations, the most a 15-item list can need.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binary search find an item?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Easy · Search</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names Amir, Bea, Carlos, Dmitri, Elena, Femi, Grace, Hiro, Ines, Jonas, Leila, Mateo, Nadia, Oscar, Priya are in positions 1 to 15. Use a binary search to (a) find Leila, (b) search for Kofi. Show each iteration.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 + 15)/2⌉ = 8, Hiro: Leila is after Hiro, so the list becomes 9–15. ⌈(9 + 15)/2⌉ = 12, Mateo: Leila is before Mateo, so 9–11. ⌈(9 + 11)/2⌉ = 10, Jonas: after, so 11–11. ⌈(11 + 11)/2⌉ = 11, Leila: </a:t>
            </a:r>
            <a:r>
              <a:rPr lang="en-US" sz="1500" b="1" dirty="0">
                <a:solidFill>
                  <a:srgbClr val="1A1F2B"/>
                </a:solidFill>
                <a:latin typeface="Calibri" pitchFamily="34" charset="0"/>
                <a:ea typeface="Calibri" pitchFamily="34" charset="-122"/>
                <a:cs typeface="Calibri" pitchFamily="34" charset="-120"/>
              </a:rPr>
              <a:t>found in position 11 after 4 iterations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Kofi is compared with the same names: Hiro (after) → Mateo (before) → Jonas (after) → Leila: Kofi is before Leila, so last = 10 &lt; first = 11. The list is empty, so </a:t>
            </a:r>
            <a:r>
              <a:rPr lang="en-US" sz="1500" b="1" dirty="0">
                <a:solidFill>
                  <a:srgbClr val="1A1F2B"/>
                </a:solidFill>
                <a:latin typeface="Calibri" pitchFamily="34" charset="0"/>
                <a:ea typeface="Calibri" pitchFamily="34" charset="-122"/>
                <a:cs typeface="Calibri" pitchFamily="34" charset="-120"/>
              </a:rPr>
              <a:t>Kofi is not in the list</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the bin-packing algorithms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Items of known sizes go into identical bins of fixed capacity, using as few bins as possible. "Bins" can be lorries, CDs, time slots, lengths of timber: anything with a capacity.</a:t>
            </a:r>
            <a:endParaRPr lang="en-US" sz="1500" dirty="0"/>
          </a:p>
        </p:txBody>
      </p:sp>
      <p:sp>
        <p:nvSpPr>
          <p:cNvPr id="5" name="Shape 3"/>
          <p:cNvSpPr/>
          <p:nvPr/>
        </p:nvSpPr>
        <p:spPr>
          <a:xfrm>
            <a:off x="457200" y="1951330"/>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04277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Lower bound</a:t>
            </a:r>
            <a:r>
              <a:rPr lang="en-US" sz="1400" dirty="0">
                <a:solidFill>
                  <a:srgbClr val="1A1F2B"/>
                </a:solidFill>
                <a:latin typeface="Calibri" pitchFamily="34" charset="0"/>
                <a:ea typeface="Calibri" pitchFamily="34" charset="-122"/>
                <a:cs typeface="Calibri" pitchFamily="34" charset="-120"/>
              </a:rPr>
              <a:t> for the number of bins: ⌈(total of the item sizes)/(capacity of one bin) ⌉, where ⌈ ⌉ means round up to the next whole number, even if the decimal part is small. No packing can use fewer bins; a packing that uses exactly the lower bound is </a:t>
            </a:r>
            <a:r>
              <a:rPr lang="en-US" sz="1400" b="1" dirty="0">
                <a:solidFill>
                  <a:srgbClr val="1A1F2B"/>
                </a:solidFill>
                <a:latin typeface="Calibri" pitchFamily="34" charset="0"/>
                <a:ea typeface="Calibri" pitchFamily="34" charset="-122"/>
                <a:cs typeface="Calibri" pitchFamily="34" charset="-120"/>
              </a:rPr>
              <a:t>optimal</a:t>
            </a:r>
            <a:r>
              <a:rPr lang="en-US" sz="1400" dirty="0">
                <a:solidFill>
                  <a:srgbClr val="1A1F2B"/>
                </a:solidFill>
                <a:latin typeface="Calibri" pitchFamily="34" charset="0"/>
                <a:ea typeface="Calibri" pitchFamily="34" charset="-122"/>
                <a:cs typeface="Calibri" pitchFamily="34" charset="-120"/>
              </a:rPr>
              <a:t>.</a:t>
            </a:r>
            <a:endParaRPr lang="en-US" sz="1400" dirty="0"/>
          </a:p>
        </p:txBody>
      </p:sp>
      <p:sp>
        <p:nvSpPr>
          <p:cNvPr id="7" name="Text 5"/>
          <p:cNvSpPr txBox="1"/>
          <p:nvPr/>
        </p:nvSpPr>
        <p:spPr>
          <a:xfrm>
            <a:off x="457200" y="2898648"/>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lower bound is not always reachable. Three items of size 11 in bins of 20 have a lower bound of ⌈33/20⌉ = 2, but no two fit together, so 3 bins are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bin-packing algorithms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The lower bound ignores how sizes fit together: 33 units would fit in two bins of 20 by total, but no two 11s share a bin.">    </p:cNvPr>
          <p:cNvPicPr>
            <a:picLocks noChangeAspect="1"/>
          </p:cNvPicPr>
          <p:nvPr/>
        </p:nvPicPr>
        <p:blipFill>
          <a:blip r:embed="rId1"/>
          <a:stretch>
            <a:fillRect/>
          </a:stretch>
        </p:blipFill>
        <p:spPr>
          <a:xfrm>
            <a:off x="2304288" y="1371600"/>
            <a:ext cx="4535424" cy="2807208"/>
          </a:xfrm>
          <a:prstGeom prst="rect">
            <a:avLst/>
          </a:prstGeom>
        </p:spPr>
      </p:pic>
      <p:sp>
        <p:nvSpPr>
          <p:cNvPr id="5" name="Text 2"/>
          <p:cNvSpPr txBox="1"/>
          <p:nvPr/>
        </p:nvSpPr>
        <p:spPr>
          <a:xfrm>
            <a:off x="2304288" y="4224528"/>
            <a:ext cx="4535424" cy="393192"/>
          </a:xfrm>
          <a:prstGeom prst="rect">
            <a:avLst/>
          </a:prstGeom>
          <a:noFill/>
          <a:ln/>
        </p:spPr>
        <p:txBody>
          <a:bodyPr wrap="square" lIns="0" tIns="0" rIns="0" bIns="0" rtlCol="0" anchor="t"/>
          <a:lstStyle/>
          <a:p>
            <a:pPr algn="ctr" indent="0" marL="0">
              <a:buNone/>
            </a:pPr>
            <a:r>
              <a:rPr lang="en-US" sz="1100" i="1" dirty="0">
                <a:solidFill>
                  <a:srgbClr val="5A6577"/>
                </a:solidFill>
              </a:rPr>
              <a:t>The lower bound ignores how sizes fit together: 33 units would fit in two bins of 20 by total, but no two 11s share a bin.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bin-packing algorithms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897026"/>
                <a:gridCol w="3665830"/>
                <a:gridCol w="36658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you do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Comment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First fit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Take items in the order given; put each into the first (lowest-numbered) bin with room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Quick, but often wastes space: big items late in the list end up alone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First-fit decreasing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Sort into descending order first (state which sort), then apply first fit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Usually good, but not always optimal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Full bins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combinations that fill a bin exactly (by inspection); pack those, then first fit the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Often optimal, but can miss one and is hard for many items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bin-packing algorithms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Find, explain</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Parcels of mass (kg) 7, 4, 12, 9, 3, 8, 6, 11, 5, 10 are loaded onto trolleys, each carrying at most 20 kg. (a) Find a lower bound for the number of trolleys. (b) Use first fit. (c) Use first-fit decreasing. (d) Explain whether (c) is optimal.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75; 75 ÷ 20 = 3.75, so </a:t>
            </a:r>
            <a:r>
              <a:rPr lang="en-US" sz="1500" b="1" dirty="0">
                <a:solidFill>
                  <a:srgbClr val="1A1F2B"/>
                </a:solidFill>
                <a:latin typeface="Calibri" pitchFamily="34" charset="0"/>
                <a:ea typeface="Calibri" pitchFamily="34" charset="-122"/>
                <a:cs typeface="Calibri" pitchFamily="34" charset="-120"/>
              </a:rPr>
              <a:t>4 trolleys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Items in the given order, each into the first trolley with room: T1: 7, 4, 9 · T2: 12, 3, 5 · T3: 8, 6 · T4: 11 · T5: 10, so </a:t>
            </a:r>
            <a:r>
              <a:rPr lang="en-US" sz="1500" b="1" dirty="0">
                <a:solidFill>
                  <a:srgbClr val="1A1F2B"/>
                </a:solidFill>
                <a:latin typeface="Calibri" pitchFamily="34" charset="0"/>
                <a:ea typeface="Calibri" pitchFamily="34" charset="-122"/>
                <a:cs typeface="Calibri" pitchFamily="34" charset="-120"/>
              </a:rPr>
              <a:t>5 trolleys</a:t>
            </a:r>
            <a:r>
              <a:rPr lang="en-US" sz="1500" dirty="0">
                <a:solidFill>
                  <a:srgbClr val="1A1F2B"/>
                </a:solidFill>
                <a:latin typeface="Calibri" pitchFamily="34" charset="0"/>
                <a:ea typeface="Calibri" pitchFamily="34" charset="-122"/>
                <a:cs typeface="Calibri" pitchFamily="34" charset="-120"/>
              </a:rPr>
              <a:t>. The 9 goes into trolley 1 (7 + 4 + 9 = 20), not trolley 3: always check from the first bin.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Sorted: 12, 11, 10, 9, 8, 7, 6, 5, 4, 3. T1: 12, 8 · T2: 11, 9 · T3: 10, 7, 3 · T4: 6, 5, 4, so </a:t>
            </a:r>
            <a:r>
              <a:rPr lang="en-US" sz="1500" b="1" dirty="0">
                <a:solidFill>
                  <a:srgbClr val="1A1F2B"/>
                </a:solidFill>
                <a:latin typeface="Calibri" pitchFamily="34" charset="0"/>
                <a:ea typeface="Calibri" pitchFamily="34" charset="-122"/>
                <a:cs typeface="Calibri" pitchFamily="34" charset="-120"/>
              </a:rPr>
              <a:t>4 trolleys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4 trolleys = the lower bound, so </a:t>
            </a:r>
            <a:r>
              <a:rPr lang="en-US" sz="1500" b="1" dirty="0">
                <a:solidFill>
                  <a:srgbClr val="1A1F2B"/>
                </a:solidFill>
                <a:latin typeface="Calibri" pitchFamily="34" charset="0"/>
                <a:ea typeface="Calibri" pitchFamily="34" charset="-122"/>
                <a:cs typeface="Calibri" pitchFamily="34" charset="-120"/>
              </a:rPr>
              <a:t>the solution is optimal</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bin-packing algorithms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Worked example 6 to scale (bin height = 20 kg). First fit leaves 6, 9 and 10 kg of space in three trolleys; sorting first packs into 4, the lower bound.">    </p:cNvPr>
          <p:cNvPicPr>
            <a:picLocks noChangeAspect="1"/>
          </p:cNvPicPr>
          <p:nvPr/>
        </p:nvPicPr>
        <p:blipFill>
          <a:blip r:embed="rId1"/>
          <a:stretch>
            <a:fillRect/>
          </a:stretch>
        </p:blipFill>
        <p:spPr>
          <a:xfrm>
            <a:off x="4389120" y="1826971"/>
            <a:ext cx="4297680" cy="1896466"/>
          </a:xfrm>
          <a:prstGeom prst="rect">
            <a:avLst/>
          </a:prstGeom>
        </p:spPr>
      </p:pic>
      <p:sp>
        <p:nvSpPr>
          <p:cNvPr id="5" name="Text 2"/>
          <p:cNvSpPr txBox="1"/>
          <p:nvPr/>
        </p:nvSpPr>
        <p:spPr>
          <a:xfrm>
            <a:off x="4389120" y="3769157"/>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to scale (bin height = 20 kg). First fit leaves 6, 9 and 10 kg of space in three trolleys; sorting first packs into 4, the lower bound.</a:t>
            </a:r>
            <a:endParaRPr lang="en-US" sz="1100" dirty="0"/>
          </a:p>
        </p:txBody>
      </p:sp>
      <p:sp>
        <p:nvSpPr>
          <p:cNvPr id="6" name="Shape 3"/>
          <p:cNvSpPr/>
          <p:nvPr/>
        </p:nvSpPr>
        <p:spPr>
          <a:xfrm>
            <a:off x="457200" y="1371600"/>
            <a:ext cx="3611880"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75 ÷ 20 = 3.75 and giving a lower bound of 3 (or 4 "to the nearest whole number", which happens to agree). Always round up: 3 trolleys carry at most 60 kg. With a total of 61 kg the bound would still be 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order of an algorithm?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6700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size of a problem is the number of items, n. The </a:t>
            </a:r>
            <a:r>
              <a:rPr lang="en-US" sz="1500" b="1" dirty="0">
                <a:solidFill>
                  <a:srgbClr val="1A1F2B"/>
                </a:solidFill>
                <a:latin typeface="Calibri" pitchFamily="34" charset="0"/>
                <a:ea typeface="Calibri" pitchFamily="34" charset="-122"/>
                <a:cs typeface="Calibri" pitchFamily="34" charset="-120"/>
              </a:rPr>
              <a:t>order</a:t>
            </a:r>
            <a:r>
              <a:rPr lang="en-US" sz="1500" dirty="0">
                <a:solidFill>
                  <a:srgbClr val="1A1F2B"/>
                </a:solidFill>
                <a:latin typeface="Calibri" pitchFamily="34" charset="0"/>
                <a:ea typeface="Calibri" pitchFamily="34" charset="-122"/>
                <a:cs typeface="Calibri" pitchFamily="34" charset="-120"/>
              </a:rPr>
              <a:t> of an algorithm describes how the amount of work (and so the run time) grows with 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Linear</a:t>
            </a:r>
            <a:r>
              <a:rPr lang="en-US" sz="1500" dirty="0">
                <a:solidFill>
                  <a:srgbClr val="1A1F2B"/>
                </a:solidFill>
                <a:latin typeface="Calibri" pitchFamily="34" charset="0"/>
                <a:ea typeface="Calibri" pitchFamily="34" charset="-122"/>
                <a:cs typeface="Calibri" pitchFamily="34" charset="-120"/>
              </a:rPr>
              <a:t> (order n): doubling n doubles the time, for example adding up a list.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Quadratic</a:t>
            </a:r>
            <a:r>
              <a:rPr lang="en-US" sz="1500" dirty="0">
                <a:solidFill>
                  <a:srgbClr val="1A1F2B"/>
                </a:solidFill>
                <a:latin typeface="Calibri" pitchFamily="34" charset="0"/>
                <a:ea typeface="Calibri" pitchFamily="34" charset="-122"/>
                <a:cs typeface="Calibri" pitchFamily="34" charset="-120"/>
              </a:rPr>
              <a:t> (order n²): doubling n multiplies the time by 4: bubble sort, first fit and first-fit decreasing.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Cubic</a:t>
            </a:r>
            <a:r>
              <a:rPr lang="en-US" sz="1500" dirty="0">
                <a:solidFill>
                  <a:srgbClr val="1A1F2B"/>
                </a:solidFill>
                <a:latin typeface="Calibri" pitchFamily="34" charset="0"/>
                <a:ea typeface="Calibri" pitchFamily="34" charset="-122"/>
                <a:cs typeface="Calibri" pitchFamily="34" charset="-120"/>
              </a:rPr>
              <a:t> (order n³): doubling n multiplies the time by 8.</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binary search grows only like log₂ n: each extra iteration doubles the list it can handle. 1000 items need at most 10 iterations; a million at most 20.</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estimate a time for an algorithm of order nᵏ: t₂ ≈t₁ ×(n₂ ÷n₁)ᵏ. A bubble sort taking 2.4 s for 300 items takes about 2.4 × 4² = 38.4 s for 1200 items. These are estimates for large n; the exact count depends on the particular list (a sorted list needs only one bubble-sort pass).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order of an algorithm?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most comparisons a bubble sort can make, ½n(n − 1), lie on a parabola: 45 for 10 items but 190 for 20.">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most comparisons a bubble sort can make, ½n(n − 1), lie on a parabola: 45 for 10 items but 190 for 20.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order of an algorithm?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most iterations a binary search can need, ⌊log₂ n⌋ + 1: it rises by one only when n double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most iterations a binary search can need, ⌊log₂ n⌋ + 1: it rises by one only when n doubles.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order of an algorithm?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Doubling n multiplies the time by 2, 4 or 8 for linear, quadratic and cubic order.">    </p:cNvPr>
          <p:cNvPicPr>
            <a:picLocks noChangeAspect="1"/>
          </p:cNvPicPr>
          <p:nvPr/>
        </p:nvPicPr>
        <p:blipFill>
          <a:blip r:embed="rId1"/>
          <a:stretch>
            <a:fillRect/>
          </a:stretch>
        </p:blipFill>
        <p:spPr>
          <a:xfrm>
            <a:off x="2153412" y="1371600"/>
            <a:ext cx="4836262" cy="2976372"/>
          </a:xfrm>
          <a:prstGeom prst="rect">
            <a:avLst/>
          </a:prstGeom>
        </p:spPr>
      </p:pic>
      <p:sp>
        <p:nvSpPr>
          <p:cNvPr id="5" name="Text 2"/>
          <p:cNvSpPr txBox="1"/>
          <p:nvPr/>
        </p:nvSpPr>
        <p:spPr>
          <a:xfrm>
            <a:off x="2153412" y="4393692"/>
            <a:ext cx="4836262" cy="224028"/>
          </a:xfrm>
          <a:prstGeom prst="rect">
            <a:avLst/>
          </a:prstGeom>
          <a:noFill/>
          <a:ln/>
        </p:spPr>
        <p:txBody>
          <a:bodyPr wrap="square" lIns="0" tIns="0" rIns="0" bIns="0" rtlCol="0" anchor="t"/>
          <a:lstStyle/>
          <a:p>
            <a:pPr algn="ctr" indent="0" marL="0">
              <a:buNone/>
            </a:pPr>
            <a:r>
              <a:rPr lang="en-US" sz="1100" i="1" dirty="0">
                <a:solidFill>
                  <a:srgbClr val="5A6577"/>
                </a:solidFill>
              </a:rPr>
              <a:t>Doubling n multiplies the time by 2, 4 or 8 for linear, quadratic and cubic order.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order of an algorithm?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Find, explain, estimate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radio station has ten segments of lengths (minutes) 5, 15, 13, 14, 5, 10, 6, 17, 19, 16 to put into 30-minute slots; a segment cannot be split. (a) Find a lower bound for the number of slots. (b) Use first-fit decreasing. (c) Use full bins to find an allocation using the fewest slots, and explain why it is optimal. (d) First-fit decreasing has quadratic order; a program applies it to 250 items in 0.9 seconds. Estimate the time for 1000 items.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120 ÷ 30 = 4, so </a:t>
            </a:r>
            <a:r>
              <a:rPr lang="en-US" sz="1500" b="1" dirty="0">
                <a:solidFill>
                  <a:srgbClr val="1A1F2B"/>
                </a:solidFill>
                <a:latin typeface="Calibri" pitchFamily="34" charset="0"/>
                <a:ea typeface="Calibri" pitchFamily="34" charset="-122"/>
                <a:cs typeface="Calibri" pitchFamily="34" charset="-120"/>
              </a:rPr>
              <a:t>4 slots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Sorted: 19, 17, 16, 15, 14, 13, 10, 6, 5, 5. S1: 19, 10 · S2: 17, 13 · S3: 16, 14 · S4: 15, 6, 5 · S5: 5, so </a:t>
            </a:r>
            <a:r>
              <a:rPr lang="en-US" sz="1500" b="1" dirty="0">
                <a:solidFill>
                  <a:srgbClr val="1A1F2B"/>
                </a:solidFill>
                <a:latin typeface="Calibri" pitchFamily="34" charset="0"/>
                <a:ea typeface="Calibri" pitchFamily="34" charset="-122"/>
                <a:cs typeface="Calibri" pitchFamily="34" charset="-120"/>
              </a:rPr>
              <a:t>5 slots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Combinations totalling exactly 30: 19 + 6 + 5 · 17 + 13 · 16 + 14 · 15 + 10 + 5, so </a:t>
            </a:r>
            <a:r>
              <a:rPr lang="en-US" sz="1500" b="1" dirty="0">
                <a:solidFill>
                  <a:srgbClr val="1A1F2B"/>
                </a:solidFill>
                <a:latin typeface="Calibri" pitchFamily="34" charset="0"/>
                <a:ea typeface="Calibri" pitchFamily="34" charset="-122"/>
                <a:cs typeface="Calibri" pitchFamily="34" charset="-120"/>
              </a:rPr>
              <a:t>4 slots, equal to the lower bound, so optimal</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order of an algorithm?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Find, explain, estimate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total is exactly 4 × 30, so an optimal allocation must fill every slot, which is why full bins works so well here.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n is multiplied by 4: 0.9 × (1000 ÷ 250)² = 0.9 × 16 = </a:t>
            </a:r>
            <a:r>
              <a:rPr lang="en-US" sz="1500" b="1" dirty="0">
                <a:solidFill>
                  <a:srgbClr val="1A1F2B"/>
                </a:solidFill>
                <a:latin typeface="Calibri" pitchFamily="34" charset="0"/>
                <a:ea typeface="Calibri" pitchFamily="34" charset="-122"/>
                <a:cs typeface="Calibri" pitchFamily="34" charset="-120"/>
              </a:rPr>
              <a:t>14.4 seconds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order of an algorithm?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Worked example 7 to scale (slot height = 30 minutes). First-fit decreasing strands the second 5-minute segment in a fifth slot; the full-bin combinations fill four slots exactly.">    </p:cNvPr>
          <p:cNvPicPr>
            <a:picLocks noChangeAspect="1"/>
          </p:cNvPicPr>
          <p:nvPr/>
        </p:nvPicPr>
        <p:blipFill>
          <a:blip r:embed="rId1"/>
          <a:stretch>
            <a:fillRect/>
          </a:stretch>
        </p:blipFill>
        <p:spPr>
          <a:xfrm>
            <a:off x="4389120" y="1742846"/>
            <a:ext cx="4297680" cy="1896466"/>
          </a:xfrm>
          <a:prstGeom prst="rect">
            <a:avLst/>
          </a:prstGeom>
        </p:spPr>
      </p:pic>
      <p:sp>
        <p:nvSpPr>
          <p:cNvPr id="5" name="Text 2"/>
          <p:cNvSpPr txBox="1"/>
          <p:nvPr/>
        </p:nvSpPr>
        <p:spPr>
          <a:xfrm>
            <a:off x="4389120" y="3685032"/>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to scale (slot height = 30 minutes). First-fit decreasing strands the second 5-minute segment in a fifth slot; the full-bin combinations fill four slots exactly.</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lower bound is reached, say so in words: "4 slots = lower bound, so optimal". If it is not reached, you cannot conclude that the packing is not optimal: the bound may be impossible to achieve.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show every pass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bubble sort and quick sort, write the whole list after each pass, including items that did not move. For quick sort, mark the pivots used in that pass. The sorted list alone shows nothing about the algorithm.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the last bubble-sort pass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Unless told to stop when the list is sorted, include the final pass with no swaps and say "no swaps, so the list is sorted". For numbers of comparisons or swaps, list them pass by pass before adding.</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write the middle calculation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binary search write ⌈(first + last)/2⌉ = … each time, the item in that position, and which half you keep. Finish an unsuccessful search with "so the item is not in the list".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bins as lists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Present a packing as "Bin 1: 7, 4, 9 · Bin 2: 12, 3, 5 · …", keeping the order in which items went in. For first-fit decreasing, write the sorted list first.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scaling run times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scale factor in full: (new size ÷ old size)ᵖᵒʷᵉʳ. Bubble sort and the bin-packing algorithms are quadratic, so the power is 2 unless the question gives a different order.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lower bound of 3.75 rounds to 4 because 0.75 is more than a half.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decimal part is irrelevant: 3 bins cannot hold the total.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Always round up: a total of 61 in bins of 20 still needs at least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lower bound is the number of bins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ignores how the item sizes fit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 minimum that may not be reachable (three items of 11 in bins of 20 need 3, not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First-fit decreasing always gives the best packing.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 heuristic: worked example 7 uses 5 slots where 4 are 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with the lower bound; full bins may do better.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Binary search works on any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Discarding half relies on everything before the middle coming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list must be in order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bubble sort can stop as soon as the list looks sorted.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algorithm only knows it is finished when a pass makes no swaps.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Show the final pass with no swaps.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number of items doubles the time for any algorithm.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only true for linear order.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Quadratic order: × 4; cubic: × 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D1.2 Graphs, minimum spanning trees and Dijkstra</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Kruskal's algorithm starts by sorting the arcs by weight (a sorting job), and Prim's and Dijkstra's algorithms are traced step by step exactly like the flow charts 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Critical path analysis (D1)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lower bound for the number of workers, ⌈total activity time ÷ critical time⌉, is the bin-packing lower bound in disguise, and allocating activities to workers is a packing problem.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and P3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binary search's ⌊log₂ n⌋ + 1 iterations come from solving 2ᵏ &gt; n with logarithms (P2); iterative methods for equations in P3 are algorithms with a stopping condition, traced in a table just like worked example 1.</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50692"/>
                <a:gridCol w="3804818"/>
                <a:gridCol w="1174090"/>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lower bound = ⌈total size ÷ bin capacity⌉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minimum possible number of bins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middle position = ⌈(first + last)/2⌉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item to compare with in a binary search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pivot position = ⌈(n + 1)/2⌉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middle item of a sublist of n items in a quick sort (right of centre when n is even)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pass k: n − k comparisons; at most ½n(n − 1) in total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counting comparisons in a bubble sort of n items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most ⌊log₂ n⌋ + 1 iterations (smallest k with 2ᵏ &gt;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longest possible binary search of n items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t₂ ≈ t₁ × (n₂ ÷ n₁)ᵏ</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estimating the run time of an algorithm of order nᵏ</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What is the largest number of comparisons a bubble sort can make on a list of 12 items, and how many passes can it need?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What is the largest number of iterations a binary search can need for an ordered list of 50 items?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Items of sizes 8, 7, 6, 5 and 4 are packed into bins of capacity 10. Show that the lower bound is 3 but that 4 bins are needed.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sublist in a quick sort has 10 items. Which item is the pivot?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An algorithm of cubic order takes 5 seconds for 20 items. Estimate the time for 60 items.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Use first fit to pack 9, 6, 5, 8, 2, 4 into bins of capacity 12, and state whether the result is optimal.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11 + 10 + … + 1 = ½ × 12 × 11 = 66 comparisons, in at most 11 passes.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2⁵ = 32 ≤ 50 &lt; 64 = 2⁶, so at most 6 iterations.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Total 30, 30 ÷ 10 = 3. But 8 and 7 cannot share a bin with any other item (the smallest is 4), so each needs its own bin, and 6, 5 and 4 (total 15) need two more: 4 in all.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6th item, ⌈(10 + 1)/2⌉ = 6: the one just right of centre.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5 × (60 ÷ 20)³ = 5 × 27 = 135 seconds.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Bin 1: 9, 2 · Bin 2: 6, 5 · Bin 3: 8, 4. Total 34, lower bound ⌈34/12⌉ = 3, so 3 bins is optimal.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An algorithm is given below.</a:t>
            </a:r>
            <a:endParaRPr lang="en-US" sz="1400" dirty="0"/>
          </a:p>
          <a:p>
            <a:pPr indent="0" marL="0">
              <a:spcAft>
                <a:spcPts val="600"/>
              </a:spcAft>
              <a:buNone/>
            </a:pPr>
            <a:r>
              <a:rPr lang="en-US" sz="1400" dirty="0">
                <a:solidFill>
                  <a:srgbClr val="1A1F2B"/>
                </a:solidFill>
              </a:rPr>
              <a:t>Step 1: Input two positive integers A and B.</a:t>
            </a:r>
            <a:endParaRPr lang="en-US" sz="1400" dirty="0"/>
          </a:p>
          <a:p>
            <a:pPr indent="0" marL="0">
              <a:spcAft>
                <a:spcPts val="600"/>
              </a:spcAft>
              <a:buNone/>
            </a:pPr>
            <a:r>
              <a:rPr lang="en-US" sz="1400" dirty="0">
                <a:solidFill>
                  <a:srgbClr val="1A1F2B"/>
                </a:solidFill>
              </a:rPr>
              <a:t>Step 2: Let Q = 0.</a:t>
            </a:r>
            <a:endParaRPr lang="en-US" sz="1400" dirty="0"/>
          </a:p>
          <a:p>
            <a:pPr indent="0" marL="0">
              <a:spcAft>
                <a:spcPts val="600"/>
              </a:spcAft>
              <a:buNone/>
            </a:pPr>
            <a:r>
              <a:rPr lang="en-US" sz="1400" dirty="0">
                <a:solidFill>
                  <a:srgbClr val="1A1F2B"/>
                </a:solidFill>
              </a:rPr>
              <a:t>Step 3: If A &lt; B, go to Step 6.</a:t>
            </a:r>
            <a:endParaRPr lang="en-US" sz="1400" dirty="0"/>
          </a:p>
          <a:p>
            <a:pPr indent="0" marL="0">
              <a:spcAft>
                <a:spcPts val="600"/>
              </a:spcAft>
              <a:buNone/>
            </a:pPr>
            <a:r>
              <a:rPr lang="en-US" sz="1400" dirty="0">
                <a:solidFill>
                  <a:srgbClr val="1A1F2B"/>
                </a:solidFill>
              </a:rPr>
              <a:t>Step 4: Let A = A − B and let Q = Q + 1.</a:t>
            </a:r>
            <a:endParaRPr lang="en-US" sz="1400" dirty="0"/>
          </a:p>
          <a:p>
            <a:pPr indent="0" marL="0">
              <a:spcAft>
                <a:spcPts val="600"/>
              </a:spcAft>
              <a:buNone/>
            </a:pPr>
            <a:r>
              <a:rPr lang="en-US" sz="1400" dirty="0">
                <a:solidFill>
                  <a:srgbClr val="1A1F2B"/>
                </a:solidFill>
              </a:rPr>
              <a:t>Step 5: Go to Step 3.</a:t>
            </a:r>
            <a:endParaRPr lang="en-US" sz="1400" dirty="0"/>
          </a:p>
          <a:p>
            <a:pPr indent="0" marL="0">
              <a:spcAft>
                <a:spcPts val="600"/>
              </a:spcAft>
              <a:buNone/>
            </a:pPr>
            <a:r>
              <a:rPr lang="en-US" sz="1400" dirty="0">
                <a:solidFill>
                  <a:srgbClr val="1A1F2B"/>
                </a:solidFill>
              </a:rPr>
              <a:t>Step 6: Output Q and A. Stop.</a:t>
            </a:r>
            <a:endParaRPr lang="en-US" sz="1400" dirty="0"/>
          </a:p>
          <a:p>
            <a:pPr indent="0" marL="0">
              <a:spcAft>
                <a:spcPts val="600"/>
              </a:spcAft>
              <a:buNone/>
            </a:pPr>
            <a:r>
              <a:rPr lang="en-US" sz="1400" dirty="0">
                <a:solidFill>
                  <a:srgbClr val="1A1F2B"/>
                </a:solidFill>
              </a:rPr>
              <a:t>(a) Carry out the algorithm with A = 47 and B = 6. Show the values of A and Q in a table and state the output.  [3]</a:t>
            </a:r>
            <a:endParaRPr lang="en-US" sz="1400" dirty="0"/>
          </a:p>
          <a:p>
            <a:pPr indent="0" marL="0">
              <a:spcAft>
                <a:spcPts val="600"/>
              </a:spcAft>
              <a:buNone/>
            </a:pPr>
            <a:r>
              <a:rPr lang="en-US" sz="1400" dirty="0">
                <a:solidFill>
                  <a:srgbClr val="1A1F2B"/>
                </a:solidFill>
              </a:rPr>
              <a:t>(b) State what the two outputs represent in terms of the inputs.  [2]</a:t>
            </a:r>
            <a:endParaRPr lang="en-US" sz="1400" dirty="0"/>
          </a:p>
          <a:p>
            <a:pPr indent="0" marL="0">
              <a:spcAft>
                <a:spcPts val="600"/>
              </a:spcAft>
              <a:buNone/>
            </a:pPr>
            <a:r>
              <a:rPr lang="en-US" sz="1400" dirty="0">
                <a:solidFill>
                  <a:srgbClr val="1A1F2B"/>
                </a:solidFill>
              </a:rPr>
              <a:t>(c) Write down how many times Step 4 is carried out when A = 1000 and B = 7.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times, in seconds, of seven swimmers in a 100 m race are</a:t>
            </a:r>
            <a:endParaRPr lang="en-US" sz="1400" dirty="0"/>
          </a:p>
          <a:p>
            <a:pPr indent="0" marL="0">
              <a:spcAft>
                <a:spcPts val="600"/>
              </a:spcAft>
              <a:buNone/>
            </a:pPr>
            <a:r>
              <a:rPr lang="en-US" sz="1400" dirty="0">
                <a:solidFill>
                  <a:srgbClr val="1A1F2B"/>
                </a:solidFill>
              </a:rPr>
              <a:t>63, 58, 71, 60, 66, 55, 69</a:t>
            </a:r>
            <a:endParaRPr lang="en-US" sz="1400" dirty="0"/>
          </a:p>
          <a:p>
            <a:pPr indent="0" marL="0">
              <a:spcAft>
                <a:spcPts val="600"/>
              </a:spcAft>
              <a:buNone/>
            </a:pPr>
            <a:r>
              <a:rPr lang="en-US" sz="1400" dirty="0">
                <a:solidFill>
                  <a:srgbClr val="1A1F2B"/>
                </a:solidFill>
              </a:rPr>
              <a:t>The times are to be sorted into ascending order using a bubble sort.</a:t>
            </a:r>
            <a:endParaRPr lang="en-US" sz="1400" dirty="0"/>
          </a:p>
          <a:p>
            <a:pPr indent="0" marL="0">
              <a:spcAft>
                <a:spcPts val="600"/>
              </a:spcAft>
              <a:buNone/>
            </a:pPr>
            <a:r>
              <a:rPr lang="en-US" sz="1400" dirty="0">
                <a:solidFill>
                  <a:srgbClr val="1A1F2B"/>
                </a:solidFill>
              </a:rPr>
              <a:t>(a) Carry out the first pass. State the list at the end of the pass, and the number of comparisons and swaps made.  [3]</a:t>
            </a:r>
            <a:endParaRPr lang="en-US" sz="1400" dirty="0"/>
          </a:p>
          <a:p>
            <a:pPr indent="0" marL="0">
              <a:spcAft>
                <a:spcPts val="600"/>
              </a:spcAft>
              <a:buNone/>
            </a:pPr>
            <a:r>
              <a:rPr lang="en-US" sz="1400" dirty="0">
                <a:solidFill>
                  <a:srgbClr val="1A1F2B"/>
                </a:solidFill>
              </a:rPr>
              <a:t>(b) Complete the sort, giving the list at the end of each further pass. State clearly how you know the sort is complete.  [3]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repeated subtraction of 6 recorded, with Q increasing by 1 each time</a:t>
            </a:r>
            <a:endParaRPr lang="en-US" sz="1400" dirty="0"/>
          </a:p>
          <a:p>
            <a:pPr marL="342900" indent="-342900">
              <a:spcAft>
                <a:spcPts val="400"/>
              </a:spcAft>
              <a:buSzPct val="100000"/>
              <a:buChar char="•"/>
            </a:pPr>
            <a:r>
              <a:rPr lang="en-US" sz="1400" dirty="0">
                <a:solidFill>
                  <a:srgbClr val="1A1F2B"/>
                </a:solidFill>
              </a:rPr>
              <a:t>A: 47, 41, 35, 29, 23, 17, 11, 5 and Q: 0, 1, 2, 3, 4, 5, 6, 7</a:t>
            </a:r>
            <a:endParaRPr lang="en-US" sz="1400" dirty="0"/>
          </a:p>
          <a:p>
            <a:pPr marL="342900" indent="-342900">
              <a:spcAft>
                <a:spcPts val="400"/>
              </a:spcAft>
              <a:buSzPct val="100000"/>
              <a:buChar char="•"/>
            </a:pPr>
            <a:r>
              <a:rPr lang="en-US" sz="1400" dirty="0">
                <a:solidFill>
                  <a:srgbClr val="1A1F2B"/>
                </a:solidFill>
              </a:rPr>
              <a:t>output Q = 7, A = 5</a:t>
            </a:r>
            <a:endParaRPr lang="en-US" sz="1400" dirty="0"/>
          </a:p>
          <a:p>
            <a:pPr marL="342900" indent="-342900">
              <a:spcAft>
                <a:spcPts val="400"/>
              </a:spcAft>
              <a:buSzPct val="100000"/>
              <a:buChar char="•"/>
            </a:pPr>
            <a:r>
              <a:rPr lang="en-US" sz="1400" dirty="0">
                <a:solidFill>
                  <a:srgbClr val="1A1F2B"/>
                </a:solidFill>
              </a:rPr>
              <a:t>Q is the quotient (whole number of times B goes into A)</a:t>
            </a:r>
            <a:endParaRPr lang="en-US" sz="1400" dirty="0"/>
          </a:p>
          <a:p>
            <a:pPr marL="342900" indent="-342900">
              <a:spcAft>
                <a:spcPts val="400"/>
              </a:spcAft>
              <a:buSzPct val="100000"/>
              <a:buChar char="•"/>
            </a:pPr>
            <a:r>
              <a:rPr lang="en-US" sz="1400" dirty="0">
                <a:solidFill>
                  <a:srgbClr val="1A1F2B"/>
                </a:solidFill>
              </a:rPr>
              <a:t>A is the remainder when the input A is divided by B</a:t>
            </a:r>
            <a:endParaRPr lang="en-US" sz="1400" dirty="0"/>
          </a:p>
          <a:p>
            <a:pPr marL="342900" indent="-342900">
              <a:spcAft>
                <a:spcPts val="400"/>
              </a:spcAft>
              <a:buSzPct val="100000"/>
              <a:buChar char="•"/>
            </a:pPr>
            <a:r>
              <a:rPr lang="en-US" sz="1400" dirty="0">
                <a:solidFill>
                  <a:srgbClr val="1A1F2B"/>
                </a:solidFill>
              </a:rPr>
              <a:t>1000 = 142 × 7 + 6, so 142 times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compares neighbouring pairs from the left, swapping any pair in the wrong order</a:t>
            </a:r>
            <a:endParaRPr lang="en-US" sz="1400" dirty="0"/>
          </a:p>
          <a:p>
            <a:pPr marL="342900" indent="-342900">
              <a:spcAft>
                <a:spcPts val="400"/>
              </a:spcAft>
              <a:buSzPct val="100000"/>
              <a:buChar char="•"/>
            </a:pPr>
            <a:r>
              <a:rPr lang="en-US" sz="1400" dirty="0">
                <a:solidFill>
                  <a:srgbClr val="1A1F2B"/>
                </a:solidFill>
              </a:rPr>
              <a:t>58, 63, 60, 66, 55, 69, 71</a:t>
            </a:r>
            <a:endParaRPr lang="en-US" sz="1400" dirty="0"/>
          </a:p>
          <a:p>
            <a:pPr marL="342900" indent="-342900">
              <a:spcAft>
                <a:spcPts val="400"/>
              </a:spcAft>
              <a:buSzPct val="100000"/>
              <a:buChar char="•"/>
            </a:pPr>
            <a:r>
              <a:rPr lang="en-US" sz="1400" dirty="0">
                <a:solidFill>
                  <a:srgbClr val="1A1F2B"/>
                </a:solidFill>
              </a:rPr>
              <a:t>6 comparisons and 5 swaps</a:t>
            </a:r>
            <a:endParaRPr lang="en-US" sz="1400" dirty="0"/>
          </a:p>
          <a:p>
            <a:pPr marL="342900" indent="-342900">
              <a:spcAft>
                <a:spcPts val="400"/>
              </a:spcAft>
              <a:buSzPct val="100000"/>
              <a:buChar char="•"/>
            </a:pPr>
            <a:r>
              <a:rPr lang="en-US" sz="1400" dirty="0">
                <a:solidFill>
                  <a:srgbClr val="1A1F2B"/>
                </a:solidFill>
              </a:rPr>
              <a:t>pass 2: 58, 60, 63, 55, 66, 69, 71 and pass 3: 58, 60, 55, 63, 66, 69, 71</a:t>
            </a:r>
            <a:endParaRPr lang="en-US" sz="1400" dirty="0"/>
          </a:p>
          <a:p>
            <a:pPr marL="342900" indent="-342900">
              <a:spcAft>
                <a:spcPts val="400"/>
              </a:spcAft>
              <a:buSzPct val="100000"/>
              <a:buChar char="•"/>
            </a:pPr>
            <a:r>
              <a:rPr lang="en-US" sz="1400" dirty="0">
                <a:solidFill>
                  <a:srgbClr val="1A1F2B"/>
                </a:solidFill>
              </a:rPr>
              <a:t>pass 4: 58, 55, 60, 63, 66, 69, 71 and pass 5: 55, 58, 60, 63, 66, 69, 71</a:t>
            </a:r>
            <a:endParaRPr lang="en-US" sz="1400" dirty="0"/>
          </a:p>
          <a:p>
            <a:pPr marL="342900" indent="-342900">
              <a:spcAft>
                <a:spcPts val="400"/>
              </a:spcAft>
              <a:buSzPct val="100000"/>
              <a:buChar char="•"/>
            </a:pPr>
            <a:r>
              <a:rPr lang="en-US" sz="1400" dirty="0">
                <a:solidFill>
                  <a:srgbClr val="1A1F2B"/>
                </a:solidFill>
              </a:rPr>
              <a:t>pass 6: no swaps (or 6 passes, the most needed for 7 items), so the list is sorted: 55, 58, 60, 63, 66, 69, 71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D1.1 Algorithms: sorting, searching and packing · Edexcel IAL Maths</dc:title>
  <dc:subject>PptxGenJS Presentation</dc:subject>
  <dc:creator>Evan Kotronis · ExaminerPrep</dc:creator>
  <cp:lastModifiedBy>Evan Kotronis · ExaminerPrep</cp:lastModifiedBy>
  <cp:revision>1</cp:revision>
  <dcterms:created xsi:type="dcterms:W3CDTF">2026-10-26T15:10:07Z</dcterms:created>
  <dcterms:modified xsi:type="dcterms:W3CDTF">2026-10-26T15:10:07Z</dcterms:modified>
</cp:coreProperties>
</file>