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29b8130-c662-0400-fee7-fa33d66c6ef3}">
          <p14:sldIdLst>
            <p14:sldId id="256"/>
            <p14:sldId id="257"/>
            <p14:sldId id="258"/>
          </p14:sldIdLst>
        </p14:section>
        <p14:section name="Theory" id="{8e9d0f25-40a0-10ec-b2b8-7fc7e99774c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f0879d67-9e6e-2ce1-223d-90130033624f}">
          <p14:sldIdLst>
            <p14:sldId id="299"/>
            <p14:sldId id="300"/>
            <p14:sldId id="301"/>
          </p14:sldIdLst>
        </p14:section>
        <p14:section name="Answers" id="{78efcc5e-53ce-f063-54ee-c96cb4a27617}">
          <p14:sldIdLst>
            <p14:sldId id="302"/>
            <p14:sldId id="303"/>
            <p14:sldId id="304"/>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S2.1 Binomial and Poisson distributions. Notes for this topic: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binomial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binomial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binomial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binomial model suitable?: Worked example 1.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binomial model suitable?: Worked example 1.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Worked example 2.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Worked example 3.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Worked example 3.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binomial tables?.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Poisson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Poisson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Poisson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Poisson model suitable?: Worked example 4.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Poisson model suitable?.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Poisson variables combine?.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Poisson variables combine?: Worked example 5.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mean and variance, and how do they help you choose a model?.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mean and variance, and how do they help you choose a model?: Worked example 6.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mean and variance, and how do they help you choose a model?: Worked example 6.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mean and variance, and how do they help you choose a model?.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Poisson distribution approximate a binomial?.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Poisson distribution approximate a binomial?: Worked example 7.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Poisson distribution approximate a binomial?.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Worked example 8.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Worked example 8.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S2.1.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S2.1.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https://examinerprep.com/notes/edexcel-ial-maths/binomial-and-poisson-distributions/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https://examinerprep.com/ial-maths-s2-1-binomial-and-poisson-distributions-questions#IALM-S2-1-B-05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https://examinerprep.com/ial-maths-s2-1-binomial-and-poisson-distributions-questions#IALM-S2-1-B-06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https://examinerprep.com/ial-maths-s2-1-binomial-and-poisson-distributions-questions#IALM-S2-1-B-05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https://examinerprep.com/ial-maths-s2-1-binomial-and-poisson-distributions-questions#IALM-S2-1-B-06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examinerprep.com/notes/edexcel-ial-maths/binomial-and-poisson-distributions/" TargetMode="External"/><Relationship Id="rId2" Type="http://schemas.openxmlformats.org/officeDocument/2006/relationships/hyperlink" Target="https://examinerprep.com/ial-maths-s2-1-binomial-and-poisson-distribu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S2.1 Binomial and Poisson distributions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73405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conditions for a binomial model B(n,p), stated in the context of a question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Binomial probabilities from the probability function and from the cumulative tables, including the switch for p&gt;0.5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Turning P(X=r), P(X&gt;r) and P(a≤X&lt;b) into cumulative probabilities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conditions for a Poisson model Po(λ), and scaling λ to the length of the interval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Adding independent Poisson variables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Means and variances (quoted, not derived), and using "mean ≈ variance" to judge whether a Poisson model is sensible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Approximating B(n,p) by Po(np) when n is large and p is small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Chaining the two models, and "least n" questions solved with logarithms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binomial distribution counts successes in a fixed number of independent trials, the Poisson distribution counts random events in an interval of time or space, and almost every question is the same three moves: name the distribution with its parameters, turn the event into cumulative probabilities, then use the tables or the formula.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Binomial X~B(n,p): fixed n; success or failure; independent trials; constant p. P(X=r)=C(n, r)pʳ(1-p)ⁿ⁻ʳ. Mean np, variance np(1-p).</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Poisson X~Po(λ): events occur singly, independently, at random and at a constant mean rate. P(X=r)=(e^(-λ)λʳ)/r!. Mean = variance = λ.</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Tables give P(X≤x): P(X≥r)=1-P(X≤r-1) and P(X=r)=P(X≤r)-P(X≤r-1).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Rates scale: 3 per hour gives Po(1.5) for 30 minutes and Po(9) for 3 hours. Independent Poissons add: Po(λ)+Po(μ)=Po(λ+μ).</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Approximation: n large, p small ⇒B(n,p)≈Po(np).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binomial model suitable?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binomial situation is a repeated experiment where you only care about one outcome. Flip a seed into a tray and ask "does it germinate?"; take an email from an inbox and ask "is it spam?". Repeat a fixed number of times and count the yeses.</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binomial distribution</a:t>
            </a:r>
            <a:r>
              <a:rPr lang="en-US" sz="1400" dirty="0">
                <a:solidFill>
                  <a:srgbClr val="1A1F2B"/>
                </a:solidFill>
                <a:latin typeface="Calibri" pitchFamily="34" charset="0"/>
                <a:ea typeface="Calibri" pitchFamily="34" charset="-122"/>
                <a:cs typeface="Calibri" pitchFamily="34" charset="-120"/>
              </a:rPr>
              <a:t> B(n,p) models the number of successes in a fixed number n of independent trials, each with the same probability p of success.</a:t>
            </a:r>
            <a:endParaRPr lang="en-US" sz="1400" dirty="0"/>
          </a:p>
        </p:txBody>
      </p:sp>
      <p:sp>
        <p:nvSpPr>
          <p:cNvPr id="7" name="Text 5"/>
          <p:cNvSpPr txBox="1"/>
          <p:nvPr/>
        </p:nvSpPr>
        <p:spPr>
          <a:xfrm>
            <a:off x="457200" y="2914193"/>
            <a:ext cx="8229600" cy="14292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Learn the four conditions as a list, and then say them in the context of the question: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fixed number of trials, 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trial has two outcomes, success or failure;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trials are independent;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probability of success, p, is the same for every trial.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binomial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X can take the values 0,1,2,…,n and no others. Write the model in full every time: "Let X be the number of …; X~B(8,0.35)".</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Binomial probability function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(in the formulae booklet)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P(X=r)=C(n, r)pʳ(1-p)ⁿ⁻ʳ,  r=0,1,…,n.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C(n, r)=n!/(r!(n-r)!) counts the orders in which the r successes can appear among the n trials, and pʳ(1-p)ⁿ⁻ʳ is the probability of any one such order.</a:t>
            </a:r>
            <a:endParaRPr lang="en-US" sz="1400" dirty="0"/>
          </a:p>
        </p:txBody>
      </p:sp>
      <p:sp>
        <p:nvSpPr>
          <p:cNvPr id="7" name="Text 5"/>
          <p:cNvSpPr txBox="1"/>
          <p:nvPr/>
        </p:nvSpPr>
        <p:spPr>
          <a:xfrm>
            <a:off x="457200" y="3564331"/>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the formula for a single value, or for a sum of two or three values when the parameters are not in the tables. The bar chart below shows a whole binomial distribution, every bar computed from the formula.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binomial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X~B(12,0.25). The shape peaks at the mean np=3 and is skewed to the right because p&lt;0.5. The amber bars together are P(X≤2)=0.3907 — exactly the number a cumulative table prints.">    </p:cNvPr>
          <p:cNvPicPr>
            <a:picLocks noChangeAspect="1"/>
          </p:cNvPicPr>
          <p:nvPr/>
        </p:nvPicPr>
        <p:blipFill>
          <a:blip r:embed="rId1"/>
          <a:stretch>
            <a:fillRect/>
          </a:stretch>
        </p:blipFill>
        <p:spPr>
          <a:xfrm>
            <a:off x="2122322" y="1371600"/>
            <a:ext cx="4899355" cy="2638044"/>
          </a:xfrm>
          <a:prstGeom prst="rect">
            <a:avLst/>
          </a:prstGeom>
        </p:spPr>
      </p:pic>
      <p:sp>
        <p:nvSpPr>
          <p:cNvPr id="5" name="Text 2"/>
          <p:cNvSpPr txBox="1"/>
          <p:nvPr/>
        </p:nvSpPr>
        <p:spPr>
          <a:xfrm>
            <a:off x="2122322" y="4055364"/>
            <a:ext cx="4899355" cy="562356"/>
          </a:xfrm>
          <a:prstGeom prst="rect">
            <a:avLst/>
          </a:prstGeom>
          <a:noFill/>
          <a:ln/>
        </p:spPr>
        <p:txBody>
          <a:bodyPr wrap="square" lIns="0" tIns="0" rIns="0" bIns="0" rtlCol="0" anchor="t"/>
          <a:lstStyle/>
          <a:p>
            <a:pPr algn="ctr" indent="0" marL="0">
              <a:buNone/>
            </a:pPr>
            <a:r>
              <a:rPr lang="en-US" sz="1100" i="1" dirty="0">
                <a:solidFill>
                  <a:srgbClr val="5A6577"/>
                </a:solidFill>
              </a:rPr>
              <a:t>X~B(12,0.25). The shape peaks at the mean np=3 and is skewed to the right because p&lt;0.5. The amber bars together are P(X≤2)=0.3907 — exactly the number a cumulative table prints.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binomial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 state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climber completes a particular route on any one attempt with probability 0.35, independently of other attempts. She makes 8 attempts. (a) Find the probability that she completes the route exactly 3 times. (b) Find the probability that she completes it at least twice. (c) State, in context, two assumptions needed for your model. Give probabilities to 4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Define the model: X = number of completed attempts; X~B(8,0.35).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P(X=3)=C(8, 3)(0.35)³(0.65)⁵=56×0.042875×0.11603= </a:t>
            </a:r>
            <a:r>
              <a:rPr lang="en-US" sz="1500" b="1" dirty="0">
                <a:solidFill>
                  <a:srgbClr val="1A1F2B"/>
                </a:solidFill>
                <a:latin typeface="Calibri" pitchFamily="34" charset="0"/>
                <a:ea typeface="Calibri" pitchFamily="34" charset="-122"/>
                <a:cs typeface="Calibri" pitchFamily="34" charset="-120"/>
              </a:rPr>
              <a:t>0.2786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least 2" is everything except 0 and 1:</a:t>
            </a:r>
            <a:endParaRPr lang="en-US" sz="1300" dirty="0"/>
          </a:p>
        </p:txBody>
      </p:sp>
      <p:sp>
        <p:nvSpPr>
          <p:cNvPr id="5" name="Shape 3"/>
          <p:cNvSpPr/>
          <p:nvPr/>
        </p:nvSpPr>
        <p:spPr>
          <a:xfrm>
            <a:off x="457200" y="380847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89991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P(X≥2)=1-(0.65)⁸-8(0.35)(0.65)⁷=1-0.03186-0.13726=</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binomial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 state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0.8309</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attempts are independent of each other; the probability of completing the route is 0.35 on every attempt.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"Trials are independent" on its own is generic. Name the trials: attempts. In reality tiredness or practice could change p — which is exactly why it is an assumption.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cumulative binomial tables?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tables give P(X≤x) for chosen n and for p=0.05,0.10,…,0.50, to 4 decimal places. Because X is a whole number, every inequality can be rewritten with "≤": X&lt;7 is X≤6, and X&gt;5 is the complement of X≤5. That one idea handles every event.</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1515161"/>
                <a:gridCol w="2299716"/>
                <a:gridCol w="44156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You want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Write it 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 X~B(20,0.15)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 directly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P(X≤4)=0.8298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P(X&lt;5)=P(X≤4)=0.8298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P(X≤r)-P(X≤r-1)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P(X=4)=0.8298-0.6477=0.1821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P(X&gt;r)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1-P(X≤r)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P(X&gt;5)=1-0.9327=0.0673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1-P(X≤r-1)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P(X≥6)=1-0.9327=0.0673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P(X≤b)-P(X≤a-1)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P(2≤X≤6)=0.9781-0.1756=0.8025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hy P(2≤X&lt;7)=P(X≤6)-P(X≤1) for X~B(20,0.15). Everything up to 6, minus everything up to 1 (red), leaves exactly the teal values 2, 3, 4, 5, 6. Writing out the values like this settles every &quot;≤ or &lt;?&quot; question.">    </p:cNvPr>
          <p:cNvPicPr>
            <a:picLocks noChangeAspect="1"/>
          </p:cNvPicPr>
          <p:nvPr/>
        </p:nvPicPr>
        <p:blipFill>
          <a:blip r:embed="rId1"/>
          <a:stretch>
            <a:fillRect/>
          </a:stretch>
        </p:blipFill>
        <p:spPr>
          <a:xfrm>
            <a:off x="2122322" y="1371600"/>
            <a:ext cx="4899355" cy="2638044"/>
          </a:xfrm>
          <a:prstGeom prst="rect">
            <a:avLst/>
          </a:prstGeom>
        </p:spPr>
      </p:pic>
      <p:sp>
        <p:nvSpPr>
          <p:cNvPr id="5" name="Text 2"/>
          <p:cNvSpPr txBox="1"/>
          <p:nvPr/>
        </p:nvSpPr>
        <p:spPr>
          <a:xfrm>
            <a:off x="2122322" y="4055364"/>
            <a:ext cx="4899355" cy="562356"/>
          </a:xfrm>
          <a:prstGeom prst="rect">
            <a:avLst/>
          </a:prstGeom>
          <a:noFill/>
          <a:ln/>
        </p:spPr>
        <p:txBody>
          <a:bodyPr wrap="square" lIns="0" tIns="0" rIns="0" bIns="0" rtlCol="0" anchor="t"/>
          <a:lstStyle/>
          <a:p>
            <a:pPr algn="ctr" indent="0" marL="0">
              <a:buNone/>
            </a:pPr>
            <a:r>
              <a:rPr lang="en-US" sz="1100" i="1" dirty="0">
                <a:solidFill>
                  <a:srgbClr val="5A6577"/>
                </a:solidFill>
              </a:rPr>
              <a:t>Why P(2≤X&lt;7)=P(X≤6)-P(X≤1) for X~B(20,0.15). Everything up to 6, minus everything up to 1 (red), leaves exactly the teal values 2, 3, 4, 5, 6. Writing out the values like this settles every "≤ or &lt;?" question.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Easy · Find</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Of the emails arriving at an office inbox, 15% are spam, independently of each other. A random sample of 20 emails is taken. Find the probability that the number of spam emails is (a) at most 4, (b) exactly 4, (c) more than 5, (d) at least 2 but fewer than 7.</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Model: X~B(20,0.15).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P(X≤4)= </a:t>
            </a:r>
            <a:r>
              <a:rPr lang="en-US" sz="1500" b="1" dirty="0">
                <a:solidFill>
                  <a:srgbClr val="1A1F2B"/>
                </a:solidFill>
                <a:latin typeface="Calibri" pitchFamily="34" charset="0"/>
                <a:ea typeface="Calibri" pitchFamily="34" charset="-122"/>
                <a:cs typeface="Calibri" pitchFamily="34" charset="-120"/>
              </a:rPr>
              <a:t>0.8298</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P(X=4)=0.8298-0.6477= </a:t>
            </a:r>
            <a:r>
              <a:rPr lang="en-US" sz="1500" b="1" dirty="0">
                <a:solidFill>
                  <a:srgbClr val="1A1F2B"/>
                </a:solidFill>
                <a:latin typeface="Calibri" pitchFamily="34" charset="0"/>
                <a:ea typeface="Calibri" pitchFamily="34" charset="-122"/>
                <a:cs typeface="Calibri" pitchFamily="34" charset="-120"/>
              </a:rPr>
              <a:t>0.1821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"More than 5" starts at 6: P(X&gt;5)=1-P(X≤5)=1-0.9327= </a:t>
            </a:r>
            <a:r>
              <a:rPr lang="en-US" sz="1500" b="1" dirty="0">
                <a:solidFill>
                  <a:srgbClr val="1A1F2B"/>
                </a:solidFill>
                <a:latin typeface="Calibri" pitchFamily="34" charset="0"/>
                <a:ea typeface="Calibri" pitchFamily="34" charset="-122"/>
                <a:cs typeface="Calibri" pitchFamily="34" charset="-120"/>
              </a:rPr>
              <a:t>0.0673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List the values: 2, 3, 4, 5, 6. P(2≤X≤6)=P(X≤6)-P(X≤1)=0.9781-0.1756= </a:t>
            </a:r>
            <a:r>
              <a:rPr lang="en-US" sz="1500" b="1" dirty="0">
                <a:solidFill>
                  <a:srgbClr val="1A1F2B"/>
                </a:solidFill>
                <a:latin typeface="Calibri" pitchFamily="34" charset="0"/>
                <a:ea typeface="Calibri" pitchFamily="34" charset="-122"/>
                <a:cs typeface="Calibri" pitchFamily="34" charset="-120"/>
              </a:rPr>
              <a:t>0.8025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88422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What if p is bigger than 0.5?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tables stop at p=0.5. If X~B(n,p) counts successes, then Y=n-X counts failures and Y~B(n,1-p). Translate the event: "X≥12 out of 15" is the same as "Y≤3". Large values of X are small values of 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Find</a:t>
            </a:r>
            <a:endParaRPr lang="en-US" sz="1200" dirty="0"/>
          </a:p>
        </p:txBody>
      </p:sp>
      <p:pic>
        <p:nvPicPr>
          <p:cNvPr id="4" name="Image 0" descr="Part (b): the cumulative probabilities P(L≤k) for L~B(15,0.3). The first bar to reach the 0.9 line is at k=7.">    </p:cNvPr>
          <p:cNvPicPr>
            <a:picLocks noChangeAspect="1"/>
          </p:cNvPicPr>
          <p:nvPr/>
        </p:nvPicPr>
        <p:blipFill>
          <a:blip r:embed="rId1"/>
          <a:stretch>
            <a:fillRect/>
          </a:stretch>
        </p:blipFill>
        <p:spPr>
          <a:xfrm>
            <a:off x="4389120" y="1618488"/>
            <a:ext cx="4297680" cy="2314346"/>
          </a:xfrm>
          <a:prstGeom prst="rect">
            <a:avLst/>
          </a:prstGeom>
        </p:spPr>
      </p:pic>
      <p:sp>
        <p:nvSpPr>
          <p:cNvPr id="5" name="Text 2"/>
          <p:cNvSpPr txBox="1"/>
          <p:nvPr/>
        </p:nvSpPr>
        <p:spPr>
          <a:xfrm>
            <a:off x="4389120" y="397855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(b): the cumulative probabilities P(L≤k) for L~B(15,0.3). The first bar to reach the 0.9 line is at k=7.</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ferry leaves on time on 70% of crossings, independently. (a) For 15 crossings, find the probability that at least 12 leave on time. (b) For 15 crossings, find the smallest value of k such that the probability of at most k late departures is at least 0.9. (c) Find the least number of crossings for which the probability of at least one late departure exceeds 0.95.</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Switch to late departures: L = number late, L~B(15,0.3). "At least 12 on time" = "at most 3 late", so P(L≤3)= </a:t>
            </a:r>
            <a:r>
              <a:rPr lang="en-US" sz="1500" b="1" dirty="0">
                <a:solidFill>
                  <a:srgbClr val="1A1F2B"/>
                </a:solidFill>
                <a:latin typeface="Calibri" pitchFamily="34" charset="0"/>
                <a:ea typeface="Calibri" pitchFamily="34" charset="-122"/>
                <a:cs typeface="Calibri" pitchFamily="34" charset="-120"/>
              </a:rPr>
              <a:t>0.2969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Scan the B(15,0.3) column for the first value ≥0.9: P(L≤6)=0.8689&lt;0.9 and P(L≤7)=0.9500≥0.9, so </a:t>
            </a:r>
            <a:r>
              <a:rPr lang="en-US" sz="1500" b="1" dirty="0">
                <a:solidFill>
                  <a:srgbClr val="1A1F2B"/>
                </a:solidFill>
                <a:latin typeface="Calibri" pitchFamily="34" charset="0"/>
                <a:ea typeface="Calibri" pitchFamily="34" charset="-122"/>
                <a:cs typeface="Calibri" pitchFamily="34" charset="-120"/>
              </a:rPr>
              <a:t>k=7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P(at least one late)=1-P(none late)=1-0.7ⁿ.</a:t>
            </a:r>
            <a:endParaRPr lang="en-US" sz="1500" dirty="0"/>
          </a:p>
        </p:txBody>
      </p:sp>
      <p:sp>
        <p:nvSpPr>
          <p:cNvPr id="5" name="Shape 3"/>
          <p:cNvSpPr/>
          <p:nvPr/>
        </p:nvSpPr>
        <p:spPr>
          <a:xfrm>
            <a:off x="457200" y="201533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10677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1-0.7ⁿ&gt;0.95⇒0.7ⁿ&lt;0.05⇒n&gt;ln 0.05/ln 0.7=8.40</a:t>
            </a:r>
            <a:endParaRPr lang="en-US" sz="1700" dirty="0"/>
          </a:p>
        </p:txBody>
      </p:sp>
      <p:sp>
        <p:nvSpPr>
          <p:cNvPr id="7" name="Text 5"/>
          <p:cNvSpPr txBox="1"/>
          <p:nvPr/>
        </p:nvSpPr>
        <p:spPr>
          <a:xfrm>
            <a:off x="457200" y="257769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 </a:t>
            </a:r>
            <a:r>
              <a:rPr lang="en-US" sz="1500" b="1" dirty="0">
                <a:solidFill>
                  <a:srgbClr val="1A1F2B"/>
                </a:solidFill>
                <a:latin typeface="Calibri" pitchFamily="34" charset="0"/>
                <a:ea typeface="Calibri" pitchFamily="34" charset="-122"/>
                <a:cs typeface="Calibri" pitchFamily="34" charset="-120"/>
              </a:rPr>
              <a:t>n=9</a:t>
            </a:r>
            <a:r>
              <a:rPr lang="en-US" sz="1500" dirty="0">
                <a:solidFill>
                  <a:srgbClr val="1A1F2B"/>
                </a:solidFill>
                <a:latin typeface="Calibri" pitchFamily="34" charset="0"/>
                <a:ea typeface="Calibri" pitchFamily="34" charset="-122"/>
                <a:cs typeface="Calibri" pitchFamily="34" charset="-120"/>
              </a:rPr>
              <a:t> (check: 1-0.7⁸=0.9424, 1-0.7⁹=0.9596). Dividing by ln 0.7, which is negative, reverses the inequality — the check line confirms the direction.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binomial tables?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art (c): 1-0.7ⁿ climbs towards 1 as n grows. It is still below 0.95 at n=8 and first exceeds it at n=9.">    </p:cNvPr>
          <p:cNvPicPr>
            <a:picLocks noChangeAspect="1"/>
          </p:cNvPicPr>
          <p:nvPr/>
        </p:nvPicPr>
        <p:blipFill>
          <a:blip r:embed="rId1"/>
          <a:stretch>
            <a:fillRect/>
          </a:stretch>
        </p:blipFill>
        <p:spPr>
          <a:xfrm>
            <a:off x="4389120" y="1618488"/>
            <a:ext cx="4297680" cy="2314346"/>
          </a:xfrm>
          <a:prstGeom prst="rect">
            <a:avLst/>
          </a:prstGeom>
        </p:spPr>
      </p:pic>
      <p:sp>
        <p:nvSpPr>
          <p:cNvPr id="5" name="Text 2"/>
          <p:cNvSpPr txBox="1"/>
          <p:nvPr/>
        </p:nvSpPr>
        <p:spPr>
          <a:xfrm>
            <a:off x="4389120" y="397855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(c): 1-0.7ⁿ climbs towards 1 as n grows. It is still below 0.95 at n=8 and first exceeds it at n=9.</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wrong complement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P(X≥6)=1-P(X≤6). The complement of "X≥6" is "X≤5", so P(X≥6)=1-P(X≤5). List the values on each side whenever you are unsure.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Poisson model suitable?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Some counts have no fixed number of trials: calls to a help desk in an hour, flaws in a metre of cloth, clicks of a Geiger counter in a minute. There is no "n", just events scattered at random through time or space.</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Poisson distribution</a:t>
            </a:r>
            <a:r>
              <a:rPr lang="en-US" sz="1400" dirty="0">
                <a:solidFill>
                  <a:srgbClr val="1A1F2B"/>
                </a:solidFill>
                <a:latin typeface="Calibri" pitchFamily="34" charset="0"/>
                <a:ea typeface="Calibri" pitchFamily="34" charset="-122"/>
                <a:cs typeface="Calibri" pitchFamily="34" charset="-120"/>
              </a:rPr>
              <a:t> Po(λ) models the number of events in a fixed interval of time or space, when events occur singly, independently, at random and at a constant mean rate of λ per interval.</a:t>
            </a:r>
            <a:endParaRPr lang="en-US" sz="1400" dirty="0"/>
          </a:p>
        </p:txBody>
      </p:sp>
      <p:sp>
        <p:nvSpPr>
          <p:cNvPr id="7" name="Text 5"/>
          <p:cNvSpPr txBox="1"/>
          <p:nvPr/>
        </p:nvSpPr>
        <p:spPr>
          <a:xfrm>
            <a:off x="457200" y="29141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State the conditions in context, for example "calls arrive one at a time", "calls arrive independently of one another", "calls arrive at a constant average rate". X can take the values 0,1,2,… with no upper limit.</a:t>
            </a:r>
            <a:endParaRPr lang="en-US" sz="1500" dirty="0"/>
          </a:p>
        </p:txBody>
      </p:sp>
      <p:sp>
        <p:nvSpPr>
          <p:cNvPr id="8" name="Shape 6"/>
          <p:cNvSpPr/>
          <p:nvPr/>
        </p:nvSpPr>
        <p:spPr>
          <a:xfrm>
            <a:off x="457200" y="3724351"/>
            <a:ext cx="8229600" cy="397764"/>
          </a:xfrm>
          <a:prstGeom prst="roundRect">
            <a:avLst>
              <a:gd name="adj" fmla="val 13793"/>
            </a:avLst>
          </a:prstGeom>
          <a:solidFill>
            <a:srgbClr val="EEF2FF"/>
          </a:solidFill>
          <a:ln w="9525">
            <a:solidFill>
              <a:srgbClr val="DDE2EA"/>
            </a:solidFill>
            <a:prstDash val="solid"/>
          </a:ln>
        </p:spPr>
      </p:sp>
      <p:sp>
        <p:nvSpPr>
          <p:cNvPr id="9" name="Text 7"/>
          <p:cNvSpPr txBox="1"/>
          <p:nvPr/>
        </p:nvSpPr>
        <p:spPr>
          <a:xfrm>
            <a:off x="603504" y="3815791"/>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Poisson probability function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Poisson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Poisson distributions computed from the probability function. With λ=1 the most likely values are 0 and 1 (they are equal); with λ=3 the peak is at 2 and 3; with λ=6 at 5 and 6. As λ grows the distribution becomes more symmetrical — a hint of the Normal approximation in S2.3.">    </p:cNvPr>
          <p:cNvPicPr>
            <a:picLocks noChangeAspect="1"/>
          </p:cNvPicPr>
          <p:nvPr/>
        </p:nvPicPr>
        <p:blipFill>
          <a:blip r:embed="rId1"/>
          <a:stretch>
            <a:fillRect/>
          </a:stretch>
        </p:blipFill>
        <p:spPr>
          <a:xfrm>
            <a:off x="4389120" y="1408176"/>
            <a:ext cx="4297680" cy="2396642"/>
          </a:xfrm>
          <a:prstGeom prst="rect">
            <a:avLst/>
          </a:prstGeom>
        </p:spPr>
      </p:pic>
      <p:sp>
        <p:nvSpPr>
          <p:cNvPr id="5" name="Text 2"/>
          <p:cNvSpPr txBox="1"/>
          <p:nvPr/>
        </p:nvSpPr>
        <p:spPr>
          <a:xfrm>
            <a:off x="4389120" y="385053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Poisson distributions computed from the probability function. With λ=1 the most likely values are 0 and 1 (they are equal); with λ=3 the peak is at 2 and 3; with λ=6 at 5 and 6. As λ grows the distribution becomes more symmetrical — a hint of the Normal approximation in S2.3.</a:t>
            </a:r>
            <a:endParaRPr lang="en-US" sz="1100" dirty="0"/>
          </a:p>
        </p:txBody>
      </p:sp>
      <p:sp>
        <p:nvSpPr>
          <p:cNvPr id="6" name="Shape 3"/>
          <p:cNvSpPr/>
          <p:nvPr/>
        </p:nvSpPr>
        <p:spPr>
          <a:xfrm>
            <a:off x="457200" y="1371600"/>
            <a:ext cx="3611880" cy="1750162"/>
          </a:xfrm>
          <a:prstGeom prst="roundRect">
            <a:avLst>
              <a:gd name="adj" fmla="val 3135"/>
            </a:avLst>
          </a:prstGeom>
          <a:solidFill>
            <a:srgbClr val="EEF2FF"/>
          </a:solidFill>
          <a:ln w="9525">
            <a:solidFill>
              <a:srgbClr val="DDE2EA"/>
            </a:solidFill>
            <a:prstDash val="solid"/>
          </a:ln>
        </p:spPr>
      </p:sp>
      <p:sp>
        <p:nvSpPr>
          <p:cNvPr id="7" name="Text 4"/>
          <p:cNvSpPr txBox="1"/>
          <p:nvPr/>
        </p:nvSpPr>
        <p:spPr>
          <a:xfrm>
            <a:off x="603504" y="1463040"/>
            <a:ext cx="3319272" cy="160385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(in the formulae booklet, with cumulative Poisson tables for λ=0.5,1.0,1.5,…)</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P(X=r)=(e^(-λ)λʳ)/r!,  r=0,1,2,…</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P(X=0)=e^(-λ), and each next term multiplies the previous one by λ/r.</a:t>
            </a:r>
            <a:endParaRPr lang="en-US" sz="1700" dirty="0"/>
          </a:p>
        </p:txBody>
      </p:sp>
      <p:sp>
        <p:nvSpPr>
          <p:cNvPr id="8" name="Text 5"/>
          <p:cNvSpPr txBox="1"/>
          <p:nvPr/>
        </p:nvSpPr>
        <p:spPr>
          <a:xfrm>
            <a:off x="457200" y="3240634"/>
            <a:ext cx="3611880" cy="122529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Scaling.</a:t>
            </a:r>
            <a:r>
              <a:rPr lang="en-US" sz="1500" dirty="0">
                <a:solidFill>
                  <a:srgbClr val="1A1F2B"/>
                </a:solidFill>
                <a:latin typeface="Calibri" pitchFamily="34" charset="0"/>
                <a:ea typeface="Calibri" pitchFamily="34" charset="-122"/>
                <a:cs typeface="Calibri" pitchFamily="34" charset="-120"/>
              </a:rPr>
              <a:t> The parameter is proportional to the size of the interval. A rate of 3 per 10 minutes gives Po(0.6) for 2 minutes and Po(9) for 30 minutes. This is the single most important habit on the topic.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Poisson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same stream of calls, viewed through windows of different lengths. The mean count is proportional to the length of the window.">    </p:cNvPr>
          <p:cNvPicPr>
            <a:picLocks noChangeAspect="1"/>
          </p:cNvPicPr>
          <p:nvPr/>
        </p:nvPicPr>
        <p:blipFill>
          <a:blip r:embed="rId1"/>
          <a:stretch>
            <a:fillRect/>
          </a:stretch>
        </p:blipFill>
        <p:spPr>
          <a:xfrm>
            <a:off x="702259" y="1371600"/>
            <a:ext cx="7739482" cy="2976372"/>
          </a:xfrm>
          <a:prstGeom prst="rect">
            <a:avLst/>
          </a:prstGeom>
        </p:spPr>
      </p:pic>
      <p:sp>
        <p:nvSpPr>
          <p:cNvPr id="5" name="Text 2"/>
          <p:cNvSpPr txBox="1"/>
          <p:nvPr/>
        </p:nvSpPr>
        <p:spPr>
          <a:xfrm>
            <a:off x="702259" y="4393692"/>
            <a:ext cx="7739482" cy="224028"/>
          </a:xfrm>
          <a:prstGeom prst="rect">
            <a:avLst/>
          </a:prstGeom>
          <a:noFill/>
          <a:ln/>
        </p:spPr>
        <p:txBody>
          <a:bodyPr wrap="square" lIns="0" tIns="0" rIns="0" bIns="0" rtlCol="0" anchor="t"/>
          <a:lstStyle/>
          <a:p>
            <a:pPr algn="ctr" indent="0" marL="0">
              <a:buNone/>
            </a:pPr>
            <a:r>
              <a:rPr lang="en-US" sz="1100" i="1" dirty="0">
                <a:solidFill>
                  <a:srgbClr val="5A6577"/>
                </a:solidFill>
              </a:rPr>
              <a:t>The same stream of calls, viewed through windows of different lengths. The mean count is proportional to the length of the window.</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Poisson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State,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Calls arrive at a help desk at a mean rate of 3 every 10 minutes. (a) State two conditions, in context, for a Poisson model of the number of calls. (b) Find the probability of exactly 5 calls in a 10-minute period. (c) Find the probability of more than 8 calls in half an hour. (d) Find the probability of no calls in a 2-minute period.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Calls arrive independently of each other; calls arrive at a constant mean rate (and one at a time).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X~Po(3): P(X=5)=e⁻³3⁵/5!= </a:t>
            </a:r>
            <a:r>
              <a:rPr lang="en-US" sz="1500" b="1" dirty="0">
                <a:solidFill>
                  <a:srgbClr val="1A1F2B"/>
                </a:solidFill>
                <a:latin typeface="Calibri" pitchFamily="34" charset="0"/>
                <a:ea typeface="Calibri" pitchFamily="34" charset="-122"/>
                <a:cs typeface="Calibri" pitchFamily="34" charset="-120"/>
              </a:rPr>
              <a:t>0.1008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30 minutes is three 10-minute periods, so Y~Po(9): P(Y&gt;8)=1-P(Y≤8)=1-0.4557= </a:t>
            </a:r>
            <a:r>
              <a:rPr lang="en-US" sz="1500" b="1" dirty="0">
                <a:solidFill>
                  <a:srgbClr val="1A1F2B"/>
                </a:solidFill>
                <a:latin typeface="Calibri" pitchFamily="34" charset="0"/>
                <a:ea typeface="Calibri" pitchFamily="34" charset="-122"/>
                <a:cs typeface="Calibri" pitchFamily="34" charset="-120"/>
              </a:rPr>
              <a:t>0.5443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2 minutes is 0.2 of a period, so W~Po(0.6): P(W=0)=e^(-0.6)= </a:t>
            </a:r>
            <a:r>
              <a:rPr lang="en-US" sz="1500" b="1" dirty="0">
                <a:solidFill>
                  <a:srgbClr val="1A1F2B"/>
                </a:solidFill>
                <a:latin typeface="Calibri" pitchFamily="34" charset="0"/>
                <a:ea typeface="Calibri" pitchFamily="34" charset="-122"/>
                <a:cs typeface="Calibri" pitchFamily="34" charset="-120"/>
              </a:rPr>
              <a:t>0.5488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Poisson model suitable?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scale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any calculation, write the scaled distribution for the interval in the question: "in 30 minutes, Y~Po(9)". Using the original λ for a different interval is the most expensive slip on this topic, because every later part depends on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Poisson variables combine?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Checking the additive property numerically with X~Po(2.5) and Y~Po(1.5) independent. For each total k, the amber dot adds P(X=i)P(Y=k-i) over every split i=0,1,…,k. Every dot lands on top of the bar for Po(4).">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Checking the additive property numerically with X~Po(2.5) and Y~Po(1.5) independent. For each total k, the amber dot adds P(X=i)P(Y=k-i) over every split i=0,1,…,k. Every dot lands on top of the bar for Po(4).</a:t>
            </a:r>
            <a:endParaRPr lang="en-US" sz="1100" dirty="0"/>
          </a:p>
        </p:txBody>
      </p:sp>
      <p:sp>
        <p:nvSpPr>
          <p:cNvPr id="6" name="Shape 3"/>
          <p:cNvSpPr/>
          <p:nvPr/>
        </p:nvSpPr>
        <p:spPr>
          <a:xfrm>
            <a:off x="457200" y="1371600"/>
            <a:ext cx="3611880" cy="828446"/>
          </a:xfrm>
          <a:prstGeom prst="roundRect">
            <a:avLst>
              <a:gd name="adj" fmla="val 6623"/>
            </a:avLst>
          </a:prstGeom>
          <a:solidFill>
            <a:srgbClr val="EEF2FF"/>
          </a:solidFill>
          <a:ln w="9525">
            <a:solidFill>
              <a:srgbClr val="DDE2EA"/>
            </a:solidFill>
            <a:prstDash val="solid"/>
          </a:ln>
        </p:spPr>
      </p:sp>
      <p:sp>
        <p:nvSpPr>
          <p:cNvPr id="7" name="Text 4"/>
          <p:cNvSpPr txBox="1"/>
          <p:nvPr/>
        </p:nvSpPr>
        <p:spPr>
          <a:xfrm>
            <a:off x="603504" y="1463040"/>
            <a:ext cx="331927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Additive property</a:t>
            </a:r>
            <a:r>
              <a:rPr lang="en-US" sz="1400" dirty="0">
                <a:solidFill>
                  <a:srgbClr val="1A1F2B"/>
                </a:solidFill>
                <a:latin typeface="Calibri" pitchFamily="34" charset="0"/>
                <a:ea typeface="Calibri" pitchFamily="34" charset="-122"/>
                <a:cs typeface="Calibri" pitchFamily="34" charset="-120"/>
              </a:rPr>
              <a:t> (not in the formulae booklet — learn it). If X~Po(λ) and Y~Po(μ) are independent, then X+Y~Po(λ+μ).</a:t>
            </a:r>
            <a:endParaRPr lang="en-US" sz="1400" dirty="0"/>
          </a:p>
        </p:txBody>
      </p:sp>
      <p:sp>
        <p:nvSpPr>
          <p:cNvPr id="8" name="Text 5"/>
          <p:cNvSpPr txBox="1"/>
          <p:nvPr/>
        </p:nvSpPr>
        <p:spPr>
          <a:xfrm>
            <a:off x="457200" y="2318918"/>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independent streams of random events merge into one stream whose rate is the sum of the rates. Scaling a rate is the same idea: three independent 10-minute periods, each Po(3), add to Po(9). Independence is essential and must be stated. The difference X-Y is not Poisson (it can be negative).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Poisson variables combine?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bakery receives online orders at a mean rate of 2.5 per hour and phone orders at a mean rate of 1.5 per hour, independently, each following a Poisson distribution. (a) Find the probability that the bakery receives at least 6 orders in total in an hour. (b) Find the probability that, in an hour, it receives exactly 2 online orders and exactly 1 phone order. (c) Find the probability of exactly 10 orders in total in a 2-hour period.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Add the rates: T = total orders in an hour, T~Po(2.5+1.5)=Po(4). P(T≥6)=1-P(T≤5)=1-0.7851= </a:t>
            </a:r>
            <a:r>
              <a:rPr lang="en-US" sz="1500" b="1" dirty="0">
                <a:solidFill>
                  <a:srgbClr val="1A1F2B"/>
                </a:solidFill>
                <a:latin typeface="Calibri" pitchFamily="34" charset="0"/>
                <a:ea typeface="Calibri" pitchFamily="34" charset="-122"/>
                <a:cs typeface="Calibri" pitchFamily="34" charset="-120"/>
              </a:rPr>
              <a:t>0.2149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Independent, so multiply: e^(-2.5)2.5²/2!×e^(-1.5)1.5¹/1!=0.2565×0.3347= </a:t>
            </a:r>
            <a:r>
              <a:rPr lang="en-US" sz="1500" b="1" dirty="0">
                <a:solidFill>
                  <a:srgbClr val="1A1F2B"/>
                </a:solidFill>
                <a:latin typeface="Calibri" pitchFamily="34" charset="0"/>
                <a:ea typeface="Calibri" pitchFamily="34" charset="-122"/>
                <a:cs typeface="Calibri" pitchFamily="34" charset="-120"/>
              </a:rPr>
              <a:t>0.08585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Scale the total rate to 2 hours, Po(8): P=e⁻⁸8¹⁰/10!= </a:t>
            </a:r>
            <a:r>
              <a:rPr lang="en-US" sz="1500" b="1" dirty="0">
                <a:solidFill>
                  <a:srgbClr val="1A1F2B"/>
                </a:solidFill>
                <a:latin typeface="Calibri" pitchFamily="34" charset="0"/>
                <a:ea typeface="Calibri" pitchFamily="34" charset="-122"/>
                <a:cs typeface="Calibri" pitchFamily="34" charset="-120"/>
              </a:rPr>
              <a:t>0.09926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 the total is 3 orders, but P(T=3) would be wrong: it includes 3 online and 0 phone, 1 online and 2 phone, and so 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mean and variance, and how do they help you choose a model?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83994"/>
                <a:gridCol w="1592885"/>
                <a:gridCol w="2203704"/>
                <a:gridCol w="264810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Distribution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 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Variance Var(X)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Standard deviation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np(1-p)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√(np(1-p))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137800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quoted results: S2 does not ask you to derive them. They are more useful than they look: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binomial, the variance is always less than the mean, since 1-p&lt;1.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Poisson, mean = variance. So if a sample of counts has a mean and a variance that are close, a Poisson model is plausible; if the variance is much bigger or smaller than the mean, it is not.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Given a binomial mean and variance, divide: (np(1-p))/np=1-p gives p, then n=mean÷p.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mean and variance, and how do they help you choose a model?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 explain</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X~B(n,p) has mean 6 and variance 4.2. Find n and p, and hence find P(X&gt;6). (b) The numbers of surface flaws on 100 ceramic tiles are recorded.</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028700"/>
                <a:gridCol w="1028700"/>
                <a:gridCol w="1028700"/>
                <a:gridCol w="1028700"/>
                <a:gridCol w="1028700"/>
                <a:gridCol w="1028700"/>
                <a:gridCol w="1028700"/>
                <a:gridCol w="10287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Flaws,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Tiles,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134691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the mean and variance of the number of flaws per tile and explain whether a Poisson model is reasonable.</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1-p=(4.2/6)=0.7⇒p=0.3; n=(6/0.3)=20. Then P(X&gt;6)=1-P(X≤6)=1-0.6080= </a:t>
            </a:r>
            <a:r>
              <a:rPr lang="en-US" sz="1500" b="1" dirty="0">
                <a:solidFill>
                  <a:srgbClr val="1A1F2B"/>
                </a:solidFill>
                <a:latin typeface="Calibri" pitchFamily="34" charset="0"/>
                <a:ea typeface="Calibri" pitchFamily="34" charset="-122"/>
                <a:cs typeface="Calibri" pitchFamily="34" charset="-120"/>
              </a:rPr>
              <a:t>0.3920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Σf=100, Σfx=183, Σfx²=517. Mean =(183/100)=1.83; variance =(517/100)-1.83²=1.8211.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mean and variance, and how do they help you choose a model?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Mean ≈ variance, which is a property of the Poisson distribution, so Po(1.83) is a reasonable model.</a:t>
            </a:r>
            <a:r>
              <a:rPr lang="en-US" sz="1500" dirty="0">
                <a:solidFill>
                  <a:srgbClr val="1A1F2B"/>
                </a:solidFill>
                <a:latin typeface="Calibri" pitchFamily="34" charset="0"/>
                <a:ea typeface="Calibri" pitchFamily="34" charset="-122"/>
                <a:cs typeface="Calibri" pitchFamily="34" charset="-120"/>
              </a:rPr>
              <a:t> With the model, the expected number of tiles with no flaws is 100e^(-1.83)=16.0, against 16 observed.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mean and variance, and how do they help you choose a model?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tile data (bars) with the expected frequencies 100×P(X=x) for X~Po(1.83) (dots). The sample mean (1.83) and variance (1.82) are almost equal, and the fitted values track the bars closely.">    </p:cNvPr>
          <p:cNvPicPr>
            <a:picLocks noChangeAspect="1"/>
          </p:cNvPicPr>
          <p:nvPr/>
        </p:nvPicPr>
        <p:blipFill>
          <a:blip r:embed="rId1"/>
          <a:stretch>
            <a:fillRect/>
          </a:stretch>
        </p:blipFill>
        <p:spPr>
          <a:xfrm>
            <a:off x="2122322" y="1371600"/>
            <a:ext cx="4899355" cy="2638044"/>
          </a:xfrm>
          <a:prstGeom prst="rect">
            <a:avLst/>
          </a:prstGeom>
        </p:spPr>
      </p:pic>
      <p:sp>
        <p:nvSpPr>
          <p:cNvPr id="5" name="Text 2"/>
          <p:cNvSpPr txBox="1"/>
          <p:nvPr/>
        </p:nvSpPr>
        <p:spPr>
          <a:xfrm>
            <a:off x="2122322" y="4055364"/>
            <a:ext cx="4899355" cy="562356"/>
          </a:xfrm>
          <a:prstGeom prst="rect">
            <a:avLst/>
          </a:prstGeom>
          <a:noFill/>
          <a:ln/>
        </p:spPr>
        <p:txBody>
          <a:bodyPr wrap="square" lIns="0" tIns="0" rIns="0" bIns="0" rtlCol="0" anchor="t"/>
          <a:lstStyle/>
          <a:p>
            <a:pPr algn="ctr" indent="0" marL="0">
              <a:buNone/>
            </a:pPr>
            <a:r>
              <a:rPr lang="en-US" sz="1100" i="1" dirty="0">
                <a:solidFill>
                  <a:srgbClr val="5A6577"/>
                </a:solidFill>
              </a:rPr>
              <a:t>The tile data (bars) with the expected frequencies 100×P(X=x) for X~Po(1.83) (dots). The sample mean (1.83) and variance (1.82) are almost equal, and the fitted values track the bars closely.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Poisson distribution approximate a binomial?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xact B(150,0.02) probabilities (blue) beside Po(3) probabilities (amber), both computed. The largest difference between a pair of bars is about 0.0023.">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Exact B(150,0.02) probabilities (blue) beside Po(3) probabilities (amber), both computed. The largest difference between a pair of bars is about 0.0023.</a:t>
            </a:r>
            <a:endParaRPr lang="en-US" sz="1100" dirty="0"/>
          </a:p>
        </p:txBody>
      </p:sp>
      <p:sp>
        <p:nvSpPr>
          <p:cNvPr id="6" name="Shape 3"/>
          <p:cNvSpPr/>
          <p:nvPr/>
        </p:nvSpPr>
        <p:spPr>
          <a:xfrm>
            <a:off x="457200" y="1371600"/>
            <a:ext cx="3611880"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331927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Poisson approximation to the binomial</a:t>
            </a:r>
            <a:r>
              <a:rPr lang="en-US" sz="1400" dirty="0">
                <a:solidFill>
                  <a:srgbClr val="1A1F2B"/>
                </a:solidFill>
                <a:latin typeface="Calibri" pitchFamily="34" charset="0"/>
                <a:ea typeface="Calibri" pitchFamily="34" charset="-122"/>
                <a:cs typeface="Calibri" pitchFamily="34" charset="-120"/>
              </a:rPr>
              <a:t> (not in the formulae booklet — learn it). If X~B(n,p) with n large and p small, then X≈Po(np).</a:t>
            </a:r>
            <a:endParaRPr lang="en-US" sz="1400" dirty="0"/>
          </a:p>
        </p:txBody>
      </p:sp>
      <p:sp>
        <p:nvSpPr>
          <p:cNvPr id="8" name="Text 5"/>
          <p:cNvSpPr txBox="1"/>
          <p:nvPr/>
        </p:nvSpPr>
        <p:spPr>
          <a:xfrm>
            <a:off x="457200" y="2533802"/>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Keep the mean the same: λ=np. It works because the binomial variance np(1-p)≈np when p is small — mean and variance nearly equal, just like a Poisson. A common rule of thumb is n&gt;50 and np&lt;5; it is still fair a little beyond this, as long as p is small. If p is close to 1, approximate the number of failures, B(n,1-p), instead.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Poisson distribution approximate a binomial?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Explain,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2% of the components made by a machine are faulty, independently. A batch of 150 components is checked. (a) Explain why a Poisson distribution can be used to approximate the number of faulty components, and state its parameter. (b) Use it to find the probability of at most 2 faulty components. (c) Use it to find the probability of more than 5 faulty components.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X~B(150,0.02); n=150 is large and p=0.02 is small, so </a:t>
            </a:r>
            <a:r>
              <a:rPr lang="en-US" sz="1500" b="1" dirty="0">
                <a:solidFill>
                  <a:srgbClr val="1A1F2B"/>
                </a:solidFill>
                <a:latin typeface="Calibri" pitchFamily="34" charset="0"/>
                <a:ea typeface="Calibri" pitchFamily="34" charset="-122"/>
                <a:cs typeface="Calibri" pitchFamily="34" charset="-120"/>
              </a:rPr>
              <a:t>X≈Po(150×0.02)=Po(3)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Poisson table, λ=3: P(X≤2)≈ </a:t>
            </a:r>
            <a:r>
              <a:rPr lang="en-US" sz="1500" b="1" dirty="0">
                <a:solidFill>
                  <a:srgbClr val="1A1F2B"/>
                </a:solidFill>
                <a:latin typeface="Calibri" pitchFamily="34" charset="0"/>
                <a:ea typeface="Calibri" pitchFamily="34" charset="-122"/>
                <a:cs typeface="Calibri" pitchFamily="34" charset="-120"/>
              </a:rPr>
              <a:t>0.4232</a:t>
            </a:r>
            <a:r>
              <a:rPr lang="en-US" sz="1500" dirty="0">
                <a:solidFill>
                  <a:srgbClr val="1A1F2B"/>
                </a:solidFill>
                <a:latin typeface="Calibri" pitchFamily="34" charset="0"/>
                <a:ea typeface="Calibri" pitchFamily="34" charset="-122"/>
                <a:cs typeface="Calibri" pitchFamily="34" charset="-120"/>
              </a:rPr>
              <a:t> (the exact binomial value is 0.4209)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P(X&gt;5)≈1-P(X≤5)=1-0.9161= </a:t>
            </a:r>
            <a:r>
              <a:rPr lang="en-US" sz="1500" b="1" dirty="0">
                <a:solidFill>
                  <a:srgbClr val="1A1F2B"/>
                </a:solidFill>
                <a:latin typeface="Calibri" pitchFamily="34" charset="0"/>
                <a:ea typeface="Calibri" pitchFamily="34" charset="-122"/>
                <a:cs typeface="Calibri" pitchFamily="34" charset="-120"/>
              </a:rPr>
              <a:t>0.0839</a:t>
            </a:r>
            <a:r>
              <a:rPr lang="en-US" sz="1500" dirty="0">
                <a:solidFill>
                  <a:srgbClr val="1A1F2B"/>
                </a:solidFill>
                <a:latin typeface="Calibri" pitchFamily="34" charset="0"/>
                <a:ea typeface="Calibri" pitchFamily="34" charset="-122"/>
                <a:cs typeface="Calibri" pitchFamily="34" charset="-120"/>
              </a:rPr>
              <a:t> (exact: 0.08188)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B(150,0.02) is not in any table, and the exact sum would need six binomial terms; the approximation turns it into one table look-up.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Poisson distribution approximate a binomial?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large n is not enough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Poisson approximation just because n is large. With B(60,0.4), n is large but p is not small: the mean is 24 and the variance 14.4, far from equal, so a Poisson model with λ=24 would be far too spread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these ideas combine in a full question?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often chain the two distributions: a Poisson probability becomes the p of a binomial ("how many of the 12 months have no breakdowns?"). Keep that p unrounded in your calculator and round only the final answer. "Least number of …" questions lead to an inequality with a power or an exponential — solve with logarithms, then check the integers either side.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Breakdowns of a lift occur at random at a mean rate of 1.5 per month. (a) Find the probability of exactly 2 breakdowns in a month. (b) Find the probability of more than 4 breakdowns in a 3-month period. (c) Find the probability that in a year (12 months) there are exactly 3 months with no breakdowns. (d) Find the least whole number of months for which the probability of at least one breakdown exceeds 0.99.</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X~Po(1.5): P(X=2)=e^(-1.5)1.5²/2!= </a:t>
            </a:r>
            <a:r>
              <a:rPr lang="en-US" sz="1500" b="1" dirty="0">
                <a:solidFill>
                  <a:srgbClr val="1A1F2B"/>
                </a:solidFill>
                <a:latin typeface="Calibri" pitchFamily="34" charset="0"/>
                <a:ea typeface="Calibri" pitchFamily="34" charset="-122"/>
                <a:cs typeface="Calibri" pitchFamily="34" charset="-120"/>
              </a:rPr>
              <a:t>0.2510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Scale to 3 months, Y~Po(4.5): P(Y&gt;4)=1-P(Y≤4)=1-0.5321= </a:t>
            </a:r>
            <a:r>
              <a:rPr lang="en-US" sz="1500" b="1" dirty="0">
                <a:solidFill>
                  <a:srgbClr val="1A1F2B"/>
                </a:solidFill>
                <a:latin typeface="Calibri" pitchFamily="34" charset="0"/>
                <a:ea typeface="Calibri" pitchFamily="34" charset="-122"/>
                <a:cs typeface="Calibri" pitchFamily="34" charset="-120"/>
              </a:rPr>
              <a:t>0.4679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probability that a given month has no breakdowns is P(X=0)=e^(-1.5)=0.22313…. Months are independent, so M = number of months with no breakdowns, M~B(12,e^(-1.5)):</a:t>
            </a:r>
            <a:endParaRPr lang="en-US" sz="1300" dirty="0"/>
          </a:p>
        </p:txBody>
      </p:sp>
      <p:sp>
        <p:nvSpPr>
          <p:cNvPr id="5" name="Shape 3"/>
          <p:cNvSpPr/>
          <p:nvPr/>
        </p:nvSpPr>
        <p:spPr>
          <a:xfrm>
            <a:off x="457200" y="4038905"/>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4130345"/>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P(M=3)=C(12, 3)(e^(-1.5))³(1-e^(-1.5))⁹=</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0.2519</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In m months the number of breakdowns is Po(1.5m): 1-e^(-1.5m)&gt;0.99⇒e^(-1.5m)&lt;0.01⇒m&gt;ln 100/1.5=3.07, so </a:t>
            </a:r>
            <a:r>
              <a:rPr lang="en-US" sz="1500" b="1" dirty="0">
                <a:solidFill>
                  <a:srgbClr val="1A1F2B"/>
                </a:solidFill>
                <a:latin typeface="Calibri" pitchFamily="34" charset="0"/>
                <a:ea typeface="Calibri" pitchFamily="34" charset="-122"/>
                <a:cs typeface="Calibri" pitchFamily="34" charset="-120"/>
              </a:rPr>
              <a:t>4 months</a:t>
            </a:r>
            <a:r>
              <a:rPr lang="en-US" sz="1500" dirty="0">
                <a:solidFill>
                  <a:srgbClr val="1A1F2B"/>
                </a:solidFill>
                <a:latin typeface="Calibri" pitchFamily="34" charset="0"/>
                <a:ea typeface="Calibri" pitchFamily="34" charset="-122"/>
                <a:cs typeface="Calibri" pitchFamily="34" charset="-120"/>
              </a:rPr>
              <a:t> (3 months gives 0.9889; 4 months gives 0.9975).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Part (c): the distribution of M~B(12,e^(-1.5)), the number of breakdown-free months in a year. The red bar is the answer, 0.2519.">    </p:cNvPr>
          <p:cNvPicPr>
            <a:picLocks noChangeAspect="1"/>
          </p:cNvPicPr>
          <p:nvPr/>
        </p:nvPicPr>
        <p:blipFill>
          <a:blip r:embed="rId1"/>
          <a:stretch>
            <a:fillRect/>
          </a:stretch>
        </p:blipFill>
        <p:spPr>
          <a:xfrm>
            <a:off x="4389120" y="1618488"/>
            <a:ext cx="4297680" cy="2314346"/>
          </a:xfrm>
          <a:prstGeom prst="rect">
            <a:avLst/>
          </a:prstGeom>
        </p:spPr>
      </p:pic>
      <p:sp>
        <p:nvSpPr>
          <p:cNvPr id="5" name="Text 2"/>
          <p:cNvSpPr txBox="1"/>
          <p:nvPr/>
        </p:nvSpPr>
        <p:spPr>
          <a:xfrm>
            <a:off x="4389120" y="397855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(c): the distribution of M~B(12,e^(-1.5)), the number of breakdown-free months in a year. The red bar is the answer, 0.2519.</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two variables, two lines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one distribution feeds another, write both definitions on separate lines: "X~Po(1.5), breakdowns in a month" and "M~B(12,0.2231…), months with none". It makes clear which variable each probability belongs to.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then calculate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every part with the random variable in words and its distribution with parameters: "X = number of spam emails, X~B(20,0.15)". It is often worth credit in itself, and it stops you using the wrong n or λ later.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convert before you look up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Rewrite the event as P(X≤…) or 1-P(X≤…) before opening the tables, and show that line. If p&gt;0.5, switch to the other outcome first.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conditions must be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trials are independent" is a definition, not an answer. Write "whether one seed germinates does not affect whether another does". Give exactly as many conditions as the question asks for.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know which values come from where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Table values are quoted to 4 decimal places. Use the probability function when the parameters are not in the tables (for example p=0.35 or λ=1.83), and give those answers to 4 significant figures unless told otherwise.</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"least n" questions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Solve the inequality with logarithms, round up to the next whole number, and show a check at n and n-1. Remember that dividing by the log of a number less than 1 reverses the inequality.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84425"/>
                <a:gridCol w="2979115"/>
                <a:gridCol w="27660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P(X&lt;4)=P(X≤4).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is discrete, so the value 4 itself makes a difference: for B(10,0.4) these are 0.3823 and 0.6331.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P(X&lt;4)=P(X≤3).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P(X≥4)=1-P(X≤4).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subtracts the value 4, which should be included.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P(X≥4)=1-P(X≤3).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Poisson rate is the same whatever the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Twice the time means twice as many events on average.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Scale λ in proportion to the length (or area) of the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two Poisson variables add to a Poisson.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result needs the variables to be independent.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Independent: X+Y~Po(λ+μ); state the independence.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Counting trials until the first success is binomial.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binomial needs a fixed number of trials decided in advance.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all four conditions, starting with a fixed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84425"/>
                <a:gridCol w="2979115"/>
                <a:gridCol w="27660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Poisson approximation works whenever n is large.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must also be small, so that np(1-p)≈np.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Po(np) when n is large and p is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42498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 discrete random variables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Discrete random variables, E(X) and Var(X) from a probability table, and the mean and variance of a frequency table (Worked example 6) all come from S1; the binomial and Poisson are special discrete distributions with ready-made formulae.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Pure mathematics (P1–P4)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C(n, r) is the same coefficient as in the binomial expansion of (1+x)ⁿ in P2; logarithms solve the "least n" questions; the series for e^λ is why Poisson probabilities add up to 1. In IAL Physics, counts from a radioactive source in a fixed time are a textbook Poisson process, which is why repeated counts vary by about √(mean).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111465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rest of S2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Normal approximations to the binomial and Poisson, with a continuity correction (S2.3), are used when n or λ is too large for the tables; hypothesis tests about p and λ (S2.4) use the cumulative tables exactly as in this page's second section.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87598"/>
                <a:gridCol w="3836822"/>
                <a:gridCol w="1205179"/>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P(X=r)=C(n, r)pʳ(1-p)ⁿ⁻ʳ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binomial probability of exactly r successes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E(X)=np, Var(X)=np(1-p)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and variance of B(n,p)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P(X=r)=(e^(-λ)λʳ)/r!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Poisson probability of exactly r events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E(X)=Var(X)=λ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and variance of Po(λ); judging whether data fit a Poisson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 from cumulative binomial and Poisson tables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probabilities for tabulated n, p and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P(X=r)=P(X≤r)-P(X≤r-1); P(X≥r)=1-P(X≤r-1)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turning any event into cumulative probabilities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X~B(n,p)⇒n-X~B(n,1-p)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using the tables when p&gt;0.5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λ per unit ⇒Po(tλ) for an interval of t units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scaling the Poisson parameter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87598"/>
                <a:gridCol w="3836822"/>
                <a:gridCol w="1205179"/>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X~Po(λ), Y~Po(μ) independent ⇒X+Y~Po(λ+μ)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combining independent Poisson 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B(n,p)≈Po(np) for n large, p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Poisson approximation to the binomial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X~B(25,0.2). Write down the mean and the variance of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Write P(4&lt;X≤9) in terms of cumulative probabilities.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Particles are detected at a mean rate of 2 per minute. Find the probability that none is detected in a 30-second interval.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is Po(24) not a good approximation to B(40,0.6)?</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X~Po(3) and Y~Po(5) are independent. State the distribution of X+Y and its variance.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seed germinates with probability 0.9, independently. 10 seeds are planted. Find the probability that at least 9 germinate.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Mean np=25×0.2=5; variance np(1-p)=5×0.8=4.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values are 5, 6, 7, 8, 9, so P(4&lt;X≤9)=P(X≤9)-P(X≤4).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In 30 seconds the count is Po(1), so P(0)=e⁻¹=0.3679.</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p=0.6 is not small: the binomial mean is 24 but its variance is only 9.6, whereas a Poisson has variance equal to its mean.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X+Y~Po(8), so its variance is 8 (equal to its mean).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Switch to failures: F~B(10,0.1), and "at least 9 germinate" = "at most 1 fails". P(F≤1)=0.7361 from the tables (or 0.9¹⁰+10(0.1)(0.9)⁹=0.3487+0.3874=0.7361).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first draft of a novel contains typing errors, scattered randomly through the text with an average of 0.6 errors per page.</a:t>
            </a:r>
            <a:endParaRPr lang="en-US" sz="1400" dirty="0"/>
          </a:p>
          <a:p>
            <a:pPr indent="0" marL="0">
              <a:spcAft>
                <a:spcPts val="600"/>
              </a:spcAft>
              <a:buNone/>
            </a:pPr>
            <a:r>
              <a:rPr lang="en-US" sz="1400" dirty="0">
                <a:solidFill>
                  <a:srgbClr val="1A1F2B"/>
                </a:solidFill>
              </a:rPr>
              <a:t>(a) Find the probability that a given page has no errors.  [1]</a:t>
            </a:r>
            <a:endParaRPr lang="en-US" sz="1400" dirty="0"/>
          </a:p>
          <a:p>
            <a:pPr indent="0" marL="0">
              <a:spcAft>
                <a:spcPts val="600"/>
              </a:spcAft>
              <a:buNone/>
            </a:pPr>
            <a:r>
              <a:rPr lang="en-US" sz="1400" dirty="0">
                <a:solidFill>
                  <a:srgbClr val="1A1F2B"/>
                </a:solidFill>
              </a:rPr>
              <a:t>(b) Find the probability that a 5-page chapter has more than 4 errors.  [2]</a:t>
            </a:r>
            <a:endParaRPr lang="en-US" sz="1400" dirty="0"/>
          </a:p>
          <a:p>
            <a:pPr indent="0" marL="0">
              <a:spcAft>
                <a:spcPts val="600"/>
              </a:spcAft>
              <a:buNone/>
            </a:pPr>
            <a:r>
              <a:rPr lang="en-US" sz="1400" dirty="0">
                <a:solidFill>
                  <a:srgbClr val="1A1F2B"/>
                </a:solidFill>
              </a:rPr>
              <a:t>(c) For the same 5-page chapter, find the probability that exactly 2 of the pages have no errors.  [3]</a:t>
            </a:r>
            <a:endParaRPr lang="en-US" sz="1400" dirty="0"/>
          </a:p>
          <a:p>
            <a:pPr indent="0" marL="0">
              <a:spcAft>
                <a:spcPts val="600"/>
              </a:spcAft>
              <a:buNone/>
            </a:pPr>
            <a:r>
              <a:rPr lang="en-US" sz="1400" dirty="0">
                <a:solidFill>
                  <a:srgbClr val="1A1F2B"/>
                </a:solidFill>
              </a:rPr>
              <a:t>(d) Give one reason why a Poisson model might not be suitable for errors in a whole draft.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courier company finds that 1.5% of parcels are damaged in transit, independently of each other. A van carries 200 parcels and X is the number of damaged parcels in the van.</a:t>
            </a:r>
            <a:endParaRPr lang="en-US" sz="1400" dirty="0"/>
          </a:p>
          <a:p>
            <a:pPr indent="0" marL="0">
              <a:spcAft>
                <a:spcPts val="600"/>
              </a:spcAft>
              <a:buNone/>
            </a:pPr>
            <a:r>
              <a:rPr lang="en-US" sz="1400" dirty="0">
                <a:solidFill>
                  <a:srgbClr val="1A1F2B"/>
                </a:solidFill>
              </a:rPr>
              <a:t>(a) Explain why the distribution of X can be approximated by a Poisson distribution, and state its parameter.  [2]</a:t>
            </a:r>
            <a:endParaRPr lang="en-US" sz="1400" dirty="0"/>
          </a:p>
          <a:p>
            <a:pPr indent="0" marL="0">
              <a:spcAft>
                <a:spcPts val="600"/>
              </a:spcAft>
              <a:buNone/>
            </a:pPr>
            <a:r>
              <a:rPr lang="en-US" sz="1400" dirty="0">
                <a:solidFill>
                  <a:srgbClr val="1A1F2B"/>
                </a:solidFill>
              </a:rPr>
              <a:t>(b) Use the approximation to find the probability that exactly 4 parcels are damaged.  [2]</a:t>
            </a:r>
            <a:endParaRPr lang="en-US" sz="1400" dirty="0"/>
          </a:p>
          <a:p>
            <a:pPr indent="0" marL="0">
              <a:spcAft>
                <a:spcPts val="600"/>
              </a:spcAft>
              <a:buNone/>
            </a:pPr>
            <a:r>
              <a:rPr lang="en-US" sz="1400" dirty="0">
                <a:solidFill>
                  <a:srgbClr val="1A1F2B"/>
                </a:solidFill>
              </a:rPr>
              <a:t>(c) Use the approximation to find the probability that at most 1 parcel is damaged.  [2]</a:t>
            </a:r>
            <a:endParaRPr lang="en-US" sz="1400" dirty="0"/>
          </a:p>
          <a:p>
            <a:pPr indent="0" marL="0">
              <a:spcAft>
                <a:spcPts val="600"/>
              </a:spcAft>
              <a:buNone/>
            </a:pPr>
            <a:r>
              <a:rPr lang="en-US" sz="1400" dirty="0">
                <a:solidFill>
                  <a:srgbClr val="1A1F2B"/>
                </a:solidFill>
              </a:rPr>
              <a:t>(d) Calculate the exact binomial value of P(X ≤ 1) and comment on the approximation.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e^(−0.6) = 0.5488</a:t>
            </a:r>
            <a:endParaRPr lang="en-US" sz="1600" dirty="0"/>
          </a:p>
          <a:p>
            <a:pPr marL="342900" indent="-342900">
              <a:spcAft>
                <a:spcPts val="400"/>
              </a:spcAft>
              <a:buSzPct val="100000"/>
              <a:buChar char="•"/>
            </a:pPr>
            <a:r>
              <a:rPr lang="en-US" sz="1600" dirty="0">
                <a:solidFill>
                  <a:srgbClr val="1A1F2B"/>
                </a:solidFill>
              </a:rPr>
              <a:t>Po(3), 1 − P(≤ 4)</a:t>
            </a:r>
            <a:endParaRPr lang="en-US" sz="1600" dirty="0"/>
          </a:p>
          <a:p>
            <a:pPr marL="342900" indent="-342900">
              <a:spcAft>
                <a:spcPts val="400"/>
              </a:spcAft>
              <a:buSzPct val="100000"/>
              <a:buChar char="•"/>
            </a:pPr>
            <a:r>
              <a:rPr lang="en-US" sz="1600" dirty="0">
                <a:solidFill>
                  <a:srgbClr val="1A1F2B"/>
                </a:solidFill>
              </a:rPr>
              <a:t>= 1 − 0.8153 = 0.1847</a:t>
            </a:r>
            <a:endParaRPr lang="en-US" sz="1600" dirty="0"/>
          </a:p>
          <a:p>
            <a:pPr marL="342900" indent="-342900">
              <a:spcAft>
                <a:spcPts val="400"/>
              </a:spcAft>
              <a:buSzPct val="100000"/>
              <a:buChar char="•"/>
            </a:pPr>
            <a:r>
              <a:rPr lang="en-US" sz="1600" dirty="0">
                <a:solidFill>
                  <a:srgbClr val="1A1F2B"/>
                </a:solidFill>
              </a:rPr>
              <a:t>number of error-free pages ~ B(5, e^(−0.6))</a:t>
            </a:r>
            <a:endParaRPr lang="en-US" sz="1600" dirty="0"/>
          </a:p>
          <a:p>
            <a:pPr marL="342900" indent="-342900">
              <a:spcAft>
                <a:spcPts val="400"/>
              </a:spcAft>
              <a:buSzPct val="100000"/>
              <a:buChar char="•"/>
            </a:pPr>
            <a:r>
              <a:rPr lang="en-US" sz="1600" dirty="0">
                <a:solidFill>
                  <a:srgbClr val="1A1F2B"/>
                </a:solidFill>
              </a:rPr>
              <a:t>⁵C₂(0.5488…)²(0.4511…)³</a:t>
            </a:r>
            <a:endParaRPr lang="en-US" sz="1600" dirty="0"/>
          </a:p>
          <a:p>
            <a:pPr marL="342900" indent="-342900">
              <a:spcAft>
                <a:spcPts val="400"/>
              </a:spcAft>
              <a:buSzPct val="100000"/>
              <a:buChar char="•"/>
            </a:pPr>
            <a:r>
              <a:rPr lang="en-US" sz="1600" dirty="0">
                <a:solidFill>
                  <a:srgbClr val="1A1F2B"/>
                </a:solidFill>
              </a:rPr>
              <a:t>= 0.2766</a:t>
            </a:r>
            <a:endParaRPr lang="en-US" sz="1600" dirty="0"/>
          </a:p>
          <a:p>
            <a:pPr marL="342900" indent="-342900">
              <a:spcAft>
                <a:spcPts val="400"/>
              </a:spcAft>
              <a:buSzPct val="100000"/>
              <a:buChar char="•"/>
            </a:pPr>
            <a:r>
              <a:rPr lang="en-US" sz="1600" dirty="0">
                <a:solidFill>
                  <a:srgbClr val="1A1F2B"/>
                </a:solidFill>
              </a:rPr>
              <a:t>e.g. errors may cluster (on difficult pages or when the writer is tired), so they are not independent or the rate is not constant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X ~ B(200, 0.015), with n large and p small</a:t>
            </a:r>
            <a:endParaRPr lang="en-US" sz="1600" dirty="0"/>
          </a:p>
          <a:p>
            <a:pPr marL="342900" indent="-342900">
              <a:spcAft>
                <a:spcPts val="400"/>
              </a:spcAft>
              <a:buSzPct val="100000"/>
              <a:buChar char="•"/>
            </a:pPr>
            <a:r>
              <a:rPr lang="en-US" sz="1600" dirty="0">
                <a:solidFill>
                  <a:srgbClr val="1A1F2B"/>
                </a:solidFill>
              </a:rPr>
              <a:t>X ≈ Po(3), since np = 3</a:t>
            </a:r>
            <a:endParaRPr lang="en-US" sz="1600" dirty="0"/>
          </a:p>
          <a:p>
            <a:pPr marL="342900" indent="-342900">
              <a:spcAft>
                <a:spcPts val="400"/>
              </a:spcAft>
              <a:buSzPct val="100000"/>
              <a:buChar char="•"/>
            </a:pPr>
            <a:r>
              <a:rPr lang="en-US" sz="1600" dirty="0">
                <a:solidFill>
                  <a:srgbClr val="1A1F2B"/>
                </a:solidFill>
              </a:rPr>
              <a:t>e⁻³ 3⁴/4!</a:t>
            </a:r>
            <a:endParaRPr lang="en-US" sz="1600" dirty="0"/>
          </a:p>
          <a:p>
            <a:pPr marL="342900" indent="-342900">
              <a:spcAft>
                <a:spcPts val="400"/>
              </a:spcAft>
              <a:buSzPct val="100000"/>
              <a:buChar char="•"/>
            </a:pPr>
            <a:r>
              <a:rPr lang="en-US" sz="1600" dirty="0">
                <a:solidFill>
                  <a:srgbClr val="1A1F2B"/>
                </a:solidFill>
              </a:rPr>
              <a:t>= 0.1680</a:t>
            </a:r>
            <a:endParaRPr lang="en-US" sz="1600" dirty="0"/>
          </a:p>
          <a:p>
            <a:pPr marL="342900" indent="-342900">
              <a:spcAft>
                <a:spcPts val="400"/>
              </a:spcAft>
              <a:buSzPct val="100000"/>
              <a:buChar char="•"/>
            </a:pPr>
            <a:r>
              <a:rPr lang="en-US" sz="1600" dirty="0">
                <a:solidFill>
                  <a:srgbClr val="1A1F2B"/>
                </a:solidFill>
              </a:rPr>
              <a:t>P(X ≤ 1) from the Po(3) table, or e⁻³(1 + 3)</a:t>
            </a:r>
            <a:endParaRPr lang="en-US" sz="1600" dirty="0"/>
          </a:p>
          <a:p>
            <a:pPr marL="342900" indent="-342900">
              <a:spcAft>
                <a:spcPts val="400"/>
              </a:spcAft>
              <a:buSzPct val="100000"/>
              <a:buChar char="•"/>
            </a:pPr>
            <a:r>
              <a:rPr lang="en-US" sz="1600" dirty="0">
                <a:solidFill>
                  <a:srgbClr val="1A1F2B"/>
                </a:solidFill>
              </a:rPr>
              <a:t>= 0.1991</a:t>
            </a:r>
            <a:endParaRPr lang="en-US" sz="1600" dirty="0"/>
          </a:p>
          <a:p>
            <a:pPr marL="342900" indent="-342900">
              <a:spcAft>
                <a:spcPts val="400"/>
              </a:spcAft>
              <a:buSzPct val="100000"/>
              <a:buChar char="•"/>
            </a:pPr>
            <a:r>
              <a:rPr lang="en-US" sz="1600" dirty="0">
                <a:solidFill>
                  <a:srgbClr val="1A1F2B"/>
                </a:solidFill>
              </a:rPr>
              <a:t>0.985²⁰⁰ + 200(0.015)(0.985)¹⁹⁹ = 0.1969</a:t>
            </a:r>
            <a:endParaRPr lang="en-US" sz="1600" dirty="0"/>
          </a:p>
          <a:p>
            <a:pPr marL="342900" indent="-342900">
              <a:spcAft>
                <a:spcPts val="400"/>
              </a:spcAft>
              <a:buSzPct val="100000"/>
              <a:buChar char="•"/>
            </a:pPr>
            <a:r>
              <a:rPr lang="en-US" sz="1600" dirty="0">
                <a:solidFill>
                  <a:srgbClr val="1A1F2B"/>
                </a:solidFill>
              </a:rPr>
              <a:t>the approximation differs by about 0.002, so it is good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S2.1 Binomial and Poisson distributions · Edexcel IAL Maths</dc:title>
  <dc:subject>PptxGenJS Presentation</dc:subject>
  <dc:creator>Evan Kotronis · ExaminerPrep</dc:creator>
  <cp:lastModifiedBy>Evan Kotronis · ExaminerPrep</cp:lastModifiedBy>
  <cp:revision>1</cp:revision>
  <dcterms:created xsi:type="dcterms:W3CDTF">2026-10-26T15:10:08Z</dcterms:created>
  <dcterms:modified xsi:type="dcterms:W3CDTF">2026-10-26T15:10:08Z</dcterms:modified>
</cp:coreProperties>
</file>