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757a51c8-22ac-732b-8e80-917b8c193e4b}">
          <p14:sldIdLst>
            <p14:sldId id="256"/>
            <p14:sldId id="257"/>
            <p14:sldId id="258"/>
          </p14:sldIdLst>
        </p14:section>
        <p14:section name="Theory" id="{edc5e778-e5ae-3f44-ab99-2c5ab1eb7180}">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31bc629f-ab3f-06a7-14f7-31a733d1bdc9}">
          <p14:sldIdLst>
            <p14:sldId id="301"/>
            <p14:sldId id="302"/>
            <p14:sldId id="303"/>
          </p14:sldIdLst>
        </p14:section>
        <p14:section name="Answers" id="{04536457-56a1-2e0e-6030-a5f6a9b3a2a9}">
          <p14:sldIdLst>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M2.3 Centres of mass. Notes for this topic: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centre of mass of particles on a straight line?.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centre of mass of particles on a straight line?.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centre of mass of particles on a straight line?.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centre of mass of particles on a straight line?: Worked example 1.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particles in a plane?.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particles in a plane?.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particles in a plane?: Worked example 2.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centre of mass of particles in a plane?.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the centres of mass of the standard uniform shapes?.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the centres of mass of the standard uniform shapes?.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the centres of mass of the standard uniform shapes?.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the centres of mass of the standard uniform shapes?.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the centres of mass of the standard uniform shapes?: Worked example 3.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are the centres of mass of the standard uniform shapes?.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composite lamina or a part removed?.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composite lamina or a part removed?.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composite lamina or a part removed?: Worked example 4.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composite lamina or a part removed?: Worked example 4.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deal with a composite lamina or a part removed?.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wire framework different from a lamina?.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wire framework different from a lamina?: Worked example 5.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wire framework different from a lamina?: Worked example 5.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lamina hang when it is suspended from a point?.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lamina hang when it is suspended from a point?: Worked example 6.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lamina hang when it is suspended from a point?.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lamina can turn about a fixed horizontal axis?.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lamina can turn about a fixed horizontal axis?.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lamina can turn about a fixed horizontal axis?: Worked example 7.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lamina can turn about a fixed horizontal axis?: Worked example 7.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lamina on an inclined plane topple?.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lamina on an inclined plane topple?.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lamina on an inclined plane topple?: Worked example 8.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lamina on an inclined plane topple?: Worked example 8.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M2.3.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M2.3.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https://examinerprep.com/notes/edexcel-ial-maths/centres-of-mass/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https://examinerprep.com/ial-maths-m2-3-centres-of-mass-questions#IALM-M2-3-B-01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https://examinerprep.com/ial-maths-m2-3-centres-of-mass-questions#IALM-M2-3-B-02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https://examinerprep.com/ial-maths-m2-3-centres-of-mass-questions#IALM-M2-3-B-01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https://examinerprep.com/ial-maths-m2-3-centres-of-mass-questions#IALM-M2-3-B-02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maths/centres-of-mass/" TargetMode="External"/><Relationship Id="rId2" Type="http://schemas.openxmlformats.org/officeDocument/2006/relationships/hyperlink" Target="https://examinerprep.com/ial-maths-m2-3-centres-of-mas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M2.3 Centres of mass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centre of mass of particles on a line and in a plane, x̄=Σmx/Σm, including the vector form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symmetry, and the standard results for a rectangle, triangle, semicircle, sector and circular arc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Composite laminas, including holes and parts removed, using a table of areas and positions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Uniform wire frameworks, where mass is proportional to length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lamina suspended from a point: the angle a given line makes with the vertical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lamina free to rotate about a fixed horizontal axis, with particles attached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lamina on a rough inclined plane: about to topple, and toppling versus sliding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The centre of mass of a body is the point where its whole weight can be taken to act, and it is found as a weighted mean of positions.</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Particles: x̄=Σmᵢ xᵢ/Σmᵢ and ȳ=Σmᵢ yᵢ/Σmᵢ.</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Uniform lamina: mass is proportional to area. Uniform wire: mass is proportional to length. A removed piece goes in the table with a negative area.</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If a uniform body has a line of symmetry, its centre of mass lies on that line.</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Hanging freely from a point, a body rests with its centre of mass vertically below that point.</a:t>
            </a:r>
            <a:endParaRPr lang="en-US" sz="1400" dirty="0"/>
          </a:p>
        </p:txBody>
      </p:sp>
      <p:sp>
        <p:nvSpPr>
          <p:cNvPr id="24" name="Shape 22"/>
          <p:cNvSpPr/>
          <p:nvPr/>
        </p:nvSpPr>
        <p:spPr>
          <a:xfrm>
            <a:off x="4709160" y="3578047"/>
            <a:ext cx="3977640" cy="993953"/>
          </a:xfrm>
          <a:prstGeom prst="roundRect">
            <a:avLst>
              <a:gd name="adj" fmla="val 7360"/>
            </a:avLst>
          </a:prstGeom>
          <a:solidFill>
            <a:srgbClr val="F3F5F9"/>
          </a:solidFill>
          <a:ln w="12700">
            <a:solidFill>
              <a:srgbClr val="DDE2EA"/>
            </a:solidFill>
            <a:prstDash val="solid"/>
          </a:ln>
        </p:spPr>
      </p:sp>
      <p:sp>
        <p:nvSpPr>
          <p:cNvPr id="25" name="Shape 23"/>
          <p:cNvSpPr/>
          <p:nvPr/>
        </p:nvSpPr>
        <p:spPr>
          <a:xfrm>
            <a:off x="4846320" y="3715207"/>
            <a:ext cx="384048" cy="384048"/>
          </a:xfrm>
          <a:prstGeom prst="ellipse">
            <a:avLst/>
          </a:prstGeom>
          <a:solidFill>
            <a:srgbClr val="C9A227"/>
          </a:solidFill>
          <a:ln w="12700">
            <a:solidFill>
              <a:srgbClr val="C9A227"/>
            </a:solidFill>
            <a:prstDash val="solid"/>
          </a:ln>
        </p:spPr>
      </p:sp>
      <p:sp>
        <p:nvSpPr>
          <p:cNvPr id="26" name="Text 24"/>
          <p:cNvSpPr txBox="1"/>
          <p:nvPr/>
        </p:nvSpPr>
        <p:spPr>
          <a:xfrm>
            <a:off x="484632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6</a:t>
            </a:r>
            <a:endParaRPr lang="en-US" sz="1400" dirty="0"/>
          </a:p>
        </p:txBody>
      </p:sp>
      <p:sp>
        <p:nvSpPr>
          <p:cNvPr id="27" name="Text 25"/>
          <p:cNvSpPr txBox="1"/>
          <p:nvPr/>
        </p:nvSpPr>
        <p:spPr>
          <a:xfrm>
            <a:off x="534924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On a slope, a body is about to topple when the vertical through its centre of mass passes through the lowest point of contact.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the centre of mass of particles on a straight line?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397764"/>
          </a:xfrm>
          <a:prstGeom prst="roundRect">
            <a:avLst>
              <a:gd name="adj" fmla="val 13793"/>
            </a:avLst>
          </a:prstGeom>
          <a:solidFill>
            <a:srgbClr val="EEF2FF"/>
          </a:solidFill>
          <a:ln w="9525">
            <a:solidFill>
              <a:srgbClr val="DDE2EA"/>
            </a:solidFill>
            <a:prstDash val="solid"/>
          </a:ln>
        </p:spPr>
      </p:sp>
      <p:sp>
        <p:nvSpPr>
          <p:cNvPr id="5" name="Text 3"/>
          <p:cNvSpPr txBox="1"/>
          <p:nvPr/>
        </p:nvSpPr>
        <p:spPr>
          <a:xfrm>
            <a:off x="603504" y="1463040"/>
            <a:ext cx="7936992" cy="25146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Centre of mass:</a:t>
            </a:r>
            <a:r>
              <a:rPr lang="en-US" sz="1400" dirty="0">
                <a:solidFill>
                  <a:srgbClr val="1A1F2B"/>
                </a:solidFill>
                <a:latin typeface="Calibri" pitchFamily="34" charset="0"/>
                <a:ea typeface="Calibri" pitchFamily="34" charset="-122"/>
                <a:cs typeface="Calibri" pitchFamily="34" charset="-120"/>
              </a:rPr>
              <a:t> the point at which the whole weight of a body or system of particles can be taken to act.</a:t>
            </a:r>
            <a:endParaRPr lang="en-US" sz="1400" dirty="0"/>
          </a:p>
        </p:txBody>
      </p:sp>
      <p:sp>
        <p:nvSpPr>
          <p:cNvPr id="6" name="Text 4"/>
          <p:cNvSpPr txBox="1"/>
          <p:nvPr/>
        </p:nvSpPr>
        <p:spPr>
          <a:xfrm>
            <a:off x="457200" y="1888236"/>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Imagine several particles fixed to a light rod lying along the x-axis. Each particle has a weight mᵢ g acting at its position xᵢ. If we replace all of them by a single weight (Σmᵢ)g at one point x̄, that single weight must have the same turning effect about the origin as all the separate weights together. Taking moments about the origin gives</a:t>
            </a:r>
            <a:endParaRPr lang="en-US" sz="1500" dirty="0"/>
          </a:p>
        </p:txBody>
      </p:sp>
      <p:sp>
        <p:nvSpPr>
          <p:cNvPr id="7" name="Shape 5"/>
          <p:cNvSpPr/>
          <p:nvPr/>
        </p:nvSpPr>
        <p:spPr>
          <a:xfrm>
            <a:off x="457200" y="2929738"/>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02117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(Σmᵢ) g x̄=Σmᵢ g xᵢ .</a:t>
            </a:r>
            <a:endParaRPr lang="en-US" sz="1700" dirty="0"/>
          </a:p>
        </p:txBody>
      </p:sp>
      <p:sp>
        <p:nvSpPr>
          <p:cNvPr id="9" name="Text 7"/>
          <p:cNvSpPr txBox="1"/>
          <p:nvPr/>
        </p:nvSpPr>
        <p:spPr>
          <a:xfrm>
            <a:off x="457200" y="3492094"/>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 cancels on both sides, which is why the centre of mass does not depend on the strength of gravity. Dividing by the total mass gives the result that the whole topic is built on.</a:t>
            </a:r>
            <a:endParaRPr lang="en-US" sz="1500" dirty="0"/>
          </a:p>
        </p:txBody>
      </p:sp>
      <p:sp>
        <p:nvSpPr>
          <p:cNvPr id="10" name="Shape 8"/>
          <p:cNvSpPr/>
          <p:nvPr/>
        </p:nvSpPr>
        <p:spPr>
          <a:xfrm>
            <a:off x="457200" y="4071823"/>
            <a:ext cx="8229600" cy="444398"/>
          </a:xfrm>
          <a:prstGeom prst="roundRect">
            <a:avLst>
              <a:gd name="adj" fmla="val 12346"/>
            </a:avLst>
          </a:prstGeom>
          <a:solidFill>
            <a:srgbClr val="F3F5F9"/>
          </a:solidFill>
          <a:ln w="9525">
            <a:solidFill>
              <a:srgbClr val="DDE2EA"/>
            </a:solidFill>
            <a:prstDash val="solid"/>
          </a:ln>
        </p:spPr>
      </p:sp>
      <p:sp>
        <p:nvSpPr>
          <p:cNvPr id="11" name="Text 9"/>
          <p:cNvSpPr txBox="1"/>
          <p:nvPr/>
        </p:nvSpPr>
        <p:spPr>
          <a:xfrm>
            <a:off x="603504" y="416326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x̄=(Σmᵢ xᵢ)/Σmᵢ</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the centre of mass of particles on a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mᵢ is the mass of particle i and xᵢ is its position measured from a chosen origin. You can choose any fixed point as the origin, but positions on the other side of it must be negative. This result is not in the formulae booklet: learn it, because every later idea on this page is the same equation in disguise.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It is often more useful in the rearranged form (Σm)x̄=Σmx: total mass times the position of the centre of mass equals the sum of the individual moments. When a question gives the centre of mass and asks for an unknown mass or position, this form gives a linear equation straight away.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the centre of mass of particles on a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Worked example 1(a): the three particles and their centre of mass. G sits closer to the heavy 5 kg particle, as a weighted mean should.">    </p:cNvPr>
          <p:cNvPicPr>
            <a:picLocks noChangeAspect="1"/>
          </p:cNvPicPr>
          <p:nvPr/>
        </p:nvPicPr>
        <p:blipFill>
          <a:blip r:embed="rId1"/>
          <a:stretch>
            <a:fillRect/>
          </a:stretch>
        </p:blipFill>
        <p:spPr>
          <a:xfrm>
            <a:off x="457200" y="1390802"/>
            <a:ext cx="8229600" cy="2938882"/>
          </a:xfrm>
          <a:prstGeom prst="rect">
            <a:avLst/>
          </a:prstGeom>
        </p:spPr>
      </p:pic>
      <p:sp>
        <p:nvSpPr>
          <p:cNvPr id="5" name="Text 2"/>
          <p:cNvSpPr txBox="1"/>
          <p:nvPr/>
        </p:nvSpPr>
        <p:spPr>
          <a:xfrm>
            <a:off x="457200" y="4375404"/>
            <a:ext cx="8229600" cy="224028"/>
          </a:xfrm>
          <a:prstGeom prst="rect">
            <a:avLst/>
          </a:prstGeom>
          <a:noFill/>
          <a:ln/>
        </p:spPr>
        <p:txBody>
          <a:bodyPr wrap="square" lIns="0" tIns="0" rIns="0" bIns="0" rtlCol="0" anchor="t"/>
          <a:lstStyle/>
          <a:p>
            <a:pPr algn="ctr" indent="0" marL="0">
              <a:buNone/>
            </a:pPr>
            <a:r>
              <a:rPr lang="en-US" sz="1100" i="1" dirty="0">
                <a:solidFill>
                  <a:srgbClr val="5A6577"/>
                </a:solidFill>
              </a:rPr>
              <a:t>Worked example 1(a): the three particles and their centre of mass. G sits closer to the heavy 5 kg particle, as a weighted mean should.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is the centre of mass of particles on a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Particles of mass 2 kg, 3 kg and 5 kg lie on the x-axis at the points where x=-1, x=2 and x=4 respectively (distances in metres). (a) Find the position of the centre of mass of the three particles. (b) A fourth particle, of mass k kg, is added at the point where x=-1. The centre of mass of the four particles is at x=1.5. Find 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Sum of moments: Σmx=2(-1)+3(2)+5(4)=24. Total mass: Σm=10. So x̄=24÷10= </a:t>
            </a:r>
            <a:r>
              <a:rPr lang="en-US" sz="1500" b="1" dirty="0">
                <a:solidFill>
                  <a:srgbClr val="1A1F2B"/>
                </a:solidFill>
                <a:latin typeface="Calibri" pitchFamily="34" charset="0"/>
                <a:ea typeface="Calibri" pitchFamily="34" charset="-122"/>
                <a:cs typeface="Calibri" pitchFamily="34" charset="-120"/>
              </a:rPr>
              <a:t>2.4 m (the point where x=2.4)</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Write the same equation with k included: (10+k)×1.5=24+k(-1), so 15+1.5k=24-k, giving 2.5k=9 and </a:t>
            </a:r>
            <a:r>
              <a:rPr lang="en-US" sz="1500" b="1" dirty="0">
                <a:solidFill>
                  <a:srgbClr val="1A1F2B"/>
                </a:solidFill>
                <a:latin typeface="Calibri" pitchFamily="34" charset="0"/>
                <a:ea typeface="Calibri" pitchFamily="34" charset="-122"/>
                <a:cs typeface="Calibri" pitchFamily="34" charset="-120"/>
              </a:rPr>
              <a:t>k=3.6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adding mass at x=-1 should pull the centre of mass to the left of 2.4, and 1.5 is to the left.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particles in a plane?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two dimensions nothing new is needed. Apply the one-dimensional result twice: once using the x-coordinates and once using the y-coordinates. The two calculations are completely independent.</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x̄=(Σmᵢ xᵢ)/Σmᵢ,  ȳ=(Σmᵢ yᵢ)/Σmᵢ  or  r̄=Σmᵢrᵢ/Σmᵢ</a:t>
            </a:r>
            <a:endParaRPr lang="en-US" sz="1700" dirty="0"/>
          </a:p>
        </p:txBody>
      </p:sp>
      <p:sp>
        <p:nvSpPr>
          <p:cNvPr id="7" name="Text 5"/>
          <p:cNvSpPr txBox="1"/>
          <p:nvPr/>
        </p:nvSpPr>
        <p:spPr>
          <a:xfrm>
            <a:off x="457200" y="2514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vector form is the same thing written with position vectors rᵢ. If the positions are given as ai+bj, work with the i and j components separately: it is exactly the coordinate calculation. None of these forms is in the formulae booklet, so learn them.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Because there are two separate equations, a question can contain two unknowns, such as an unknown mass and an unknown coordinate. The skill is spotting which equation contains only one of them.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particles in a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orked example 2, drawn to scale. Dot size grows with mass. The fourth particle (2.5 kg at (2.8, 5), in amber) is the one whose mass and position were found.">    </p:cNvPr>
          <p:cNvPicPr>
            <a:picLocks noChangeAspect="1"/>
          </p:cNvPicPr>
          <p:nvPr/>
        </p:nvPicPr>
        <p:blipFill>
          <a:blip r:embed="rId1"/>
          <a:stretch>
            <a:fillRect/>
          </a:stretch>
        </p:blipFill>
        <p:spPr>
          <a:xfrm>
            <a:off x="2441448" y="1371600"/>
            <a:ext cx="4261104" cy="2638044"/>
          </a:xfrm>
          <a:prstGeom prst="rect">
            <a:avLst/>
          </a:prstGeom>
        </p:spPr>
      </p:pic>
      <p:sp>
        <p:nvSpPr>
          <p:cNvPr id="5" name="Text 2"/>
          <p:cNvSpPr txBox="1"/>
          <p:nvPr/>
        </p:nvSpPr>
        <p:spPr>
          <a:xfrm>
            <a:off x="2441448" y="4055364"/>
            <a:ext cx="4261104"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drawn to scale. Dot size grows with mass. The fourth particle (2.5 kg at (2.8, 5), in amber) is the one whose mass and position were found.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particles in a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Particles of mass 2 kg, 4 kg and 3 kg are at the points (1, 3), (5, 1) and (−2, 4) respectively. A fourth particle, of mass k kg, is placed at the point (p, 5). The centre of mass of the four particles is at (2, 3). Find k and 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Totals for the three known particles: Σm=9, Σmx=2+20-6=16, Σmy=6+4+12=22.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The y-equation contains only k, so solve it first: (9+k)×3=22+5k, so 27+3k=22+5k and </a:t>
            </a:r>
            <a:r>
              <a:rPr lang="en-US" sz="1500" b="1" dirty="0">
                <a:solidFill>
                  <a:srgbClr val="1A1F2B"/>
                </a:solidFill>
                <a:latin typeface="Calibri" pitchFamily="34" charset="0"/>
                <a:ea typeface="Calibri" pitchFamily="34" charset="-122"/>
                <a:cs typeface="Calibri" pitchFamily="34" charset="-120"/>
              </a:rPr>
              <a:t>k=2.5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Now the x-equation: (9+2.5)×2=16+2.5p, so 23=16+2.5p and </a:t>
            </a:r>
            <a:r>
              <a:rPr lang="en-US" sz="1500" b="1" dirty="0">
                <a:solidFill>
                  <a:srgbClr val="1A1F2B"/>
                </a:solidFill>
                <a:latin typeface="Calibri" pitchFamily="34" charset="0"/>
                <a:ea typeface="Calibri" pitchFamily="34" charset="-122"/>
                <a:cs typeface="Calibri" pitchFamily="34" charset="-120"/>
              </a:rPr>
              <a:t>p=2.8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centre of mass of particles in a plane?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there are two unknowns, look for the equation with only one of them in it. Here the y-coordinate of the new particle was given, so the y-equation found k straight away, and then the x-equation gave 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are the centres of mass of the standard uniform shapes?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232531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lamina</a:t>
            </a:r>
            <a:r>
              <a:rPr lang="en-US" sz="1500" dirty="0">
                <a:solidFill>
                  <a:srgbClr val="1A1F2B"/>
                </a:solidFill>
                <a:latin typeface="Calibri" pitchFamily="34" charset="0"/>
                <a:ea typeface="Calibri" pitchFamily="34" charset="-122"/>
                <a:cs typeface="Calibri" pitchFamily="34" charset="-120"/>
              </a:rPr>
              <a:t> is a flat body whose thickness is ignored. </a:t>
            </a:r>
            <a:r>
              <a:rPr lang="en-US" sz="1500" b="1" dirty="0">
                <a:solidFill>
                  <a:srgbClr val="1A1F2B"/>
                </a:solidFill>
                <a:latin typeface="Calibri" pitchFamily="34" charset="0"/>
                <a:ea typeface="Calibri" pitchFamily="34" charset="-122"/>
                <a:cs typeface="Calibri" pitchFamily="34" charset="-120"/>
              </a:rPr>
              <a:t>Uniform</a:t>
            </a:r>
            <a:r>
              <a:rPr lang="en-US" sz="1500" dirty="0">
                <a:solidFill>
                  <a:srgbClr val="1A1F2B"/>
                </a:solidFill>
                <a:latin typeface="Calibri" pitchFamily="34" charset="0"/>
                <a:ea typeface="Calibri" pitchFamily="34" charset="-122"/>
                <a:cs typeface="Calibri" pitchFamily="34" charset="-120"/>
              </a:rPr>
              <a:t> means its mass per unit area is constant, so the mass of any piece is proportional to its area. That single fact lets us treat areas as if they were masses.</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Symmetry</a:t>
            </a:r>
            <a:r>
              <a:rPr lang="en-US" sz="1500" dirty="0">
                <a:solidFill>
                  <a:srgbClr val="1A1F2B"/>
                </a:solidFill>
                <a:latin typeface="Calibri" pitchFamily="34" charset="0"/>
                <a:ea typeface="Calibri" pitchFamily="34" charset="-122"/>
                <a:cs typeface="Calibri" pitchFamily="34" charset="-120"/>
              </a:rPr>
              <a:t> does a lot of the work. If a uniform body has a line of symmetry, its centre of mass lies on that line, because every bit of mass on one side is matched by an equal bit on the other side. Two lines of symmetry fix the centre of mass at their intersection, so a uniform rectangle or circle has its centre of mass at its centre, and a uniform straight rod has it at its midpoint.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a:t>
            </a:r>
            <a:r>
              <a:rPr lang="en-US" sz="1500" b="1" dirty="0">
                <a:solidFill>
                  <a:srgbClr val="1A1F2B"/>
                </a:solidFill>
                <a:latin typeface="Calibri" pitchFamily="34" charset="0"/>
                <a:ea typeface="Calibri" pitchFamily="34" charset="-122"/>
                <a:cs typeface="Calibri" pitchFamily="34" charset="-120"/>
              </a:rPr>
              <a:t>triangular lamina</a:t>
            </a:r>
            <a:r>
              <a:rPr lang="en-US" sz="1500" dirty="0">
                <a:solidFill>
                  <a:srgbClr val="1A1F2B"/>
                </a:solidFill>
                <a:latin typeface="Calibri" pitchFamily="34" charset="0"/>
                <a:ea typeface="Calibri" pitchFamily="34" charset="-122"/>
                <a:cs typeface="Calibri" pitchFamily="34" charset="-120"/>
              </a:rPr>
              <a:t>, the centre of mass is where the three medians meet, ⅔ of the way along each median from the vertex. With coordinates this is simply the mean of the three vertices:</a:t>
            </a:r>
            <a:endParaRPr lang="en-US" sz="1500" dirty="0"/>
          </a:p>
        </p:txBody>
      </p:sp>
      <p:sp>
        <p:nvSpPr>
          <p:cNvPr id="5" name="Shape 3"/>
          <p:cNvSpPr/>
          <p:nvPr/>
        </p:nvSpPr>
        <p:spPr>
          <a:xfrm>
            <a:off x="457200" y="3742639"/>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83407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((x₁+x₂+x₃)/3, (y₁+y₂+y₃)/3).</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are the centres of mass of the standard uniform shapes?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triangle with vertices (0, 0), (9, 0) and (3, 6). The medians (dashed) meet at G = (4, 2), the mean of the three vertices.">    </p:cNvPr>
          <p:cNvPicPr>
            <a:picLocks noChangeAspect="1"/>
          </p:cNvPicPr>
          <p:nvPr/>
        </p:nvPicPr>
        <p:blipFill>
          <a:blip r:embed="rId1"/>
          <a:stretch>
            <a:fillRect/>
          </a:stretch>
        </p:blipFill>
        <p:spPr>
          <a:xfrm>
            <a:off x="4465930" y="1371600"/>
            <a:ext cx="4220870" cy="2807208"/>
          </a:xfrm>
          <a:prstGeom prst="rect">
            <a:avLst/>
          </a:prstGeom>
        </p:spPr>
      </p:pic>
      <p:sp>
        <p:nvSpPr>
          <p:cNvPr id="5" name="Text 2"/>
          <p:cNvSpPr txBox="1"/>
          <p:nvPr/>
        </p:nvSpPr>
        <p:spPr>
          <a:xfrm>
            <a:off x="4465930" y="4224528"/>
            <a:ext cx="4220870" cy="393192"/>
          </a:xfrm>
          <a:prstGeom prst="rect">
            <a:avLst/>
          </a:prstGeom>
          <a:noFill/>
          <a:ln/>
        </p:spPr>
        <p:txBody>
          <a:bodyPr wrap="square" lIns="0" tIns="0" rIns="0" bIns="0" rtlCol="0" anchor="t"/>
          <a:lstStyle/>
          <a:p>
            <a:pPr algn="ctr" indent="0" marL="0">
              <a:buNone/>
            </a:pPr>
            <a:r>
              <a:rPr lang="en-US" sz="1100" i="1" dirty="0">
                <a:solidFill>
                  <a:srgbClr val="5A6577"/>
                </a:solidFill>
              </a:rPr>
              <a:t>The triangle with vertices (0, 0), (9, 0) and (3, 6). The medians (dashed) meet at G = (4, 2), the mean of the three vertices.</a:t>
            </a:r>
            <a:endParaRPr lang="en-US" sz="1100" dirty="0"/>
          </a:p>
        </p:txBody>
      </p:sp>
      <p:sp>
        <p:nvSpPr>
          <p:cNvPr id="6" name="Text 3"/>
          <p:cNvSpPr txBox="1"/>
          <p:nvPr/>
        </p:nvSpPr>
        <p:spPr>
          <a:xfrm>
            <a:off x="457200" y="1371600"/>
            <a:ext cx="3688690" cy="26087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Curved shapes have results that come from integration, and these are given in the formulae booklet. For a </a:t>
            </a:r>
            <a:r>
              <a:rPr lang="en-US" sz="1500" b="1" dirty="0">
                <a:solidFill>
                  <a:srgbClr val="1A1F2B"/>
                </a:solidFill>
                <a:latin typeface="Calibri" pitchFamily="34" charset="0"/>
                <a:ea typeface="Calibri" pitchFamily="34" charset="-122"/>
                <a:cs typeface="Calibri" pitchFamily="34" charset="-120"/>
              </a:rPr>
              <a:t>sector</a:t>
            </a:r>
            <a:r>
              <a:rPr lang="en-US" sz="1500" dirty="0">
                <a:solidFill>
                  <a:srgbClr val="1A1F2B"/>
                </a:solidFill>
                <a:latin typeface="Calibri" pitchFamily="34" charset="0"/>
                <a:ea typeface="Calibri" pitchFamily="34" charset="-122"/>
                <a:cs typeface="Calibri" pitchFamily="34" charset="-120"/>
              </a:rPr>
              <a:t> of radius r with angle 2α at the centre, the centre of mass lies on the axis of symmetry at a distance 2rsin α/3α from the centre O. A semicircle is the case α=π/2, which gives 4r/3π. For a </a:t>
            </a:r>
            <a:r>
              <a:rPr lang="en-US" sz="1500" b="1" dirty="0">
                <a:solidFill>
                  <a:srgbClr val="1A1F2B"/>
                </a:solidFill>
                <a:latin typeface="Calibri" pitchFamily="34" charset="0"/>
                <a:ea typeface="Calibri" pitchFamily="34" charset="-122"/>
                <a:cs typeface="Calibri" pitchFamily="34" charset="-120"/>
              </a:rPr>
              <a:t>circular arc</a:t>
            </a:r>
            <a:r>
              <a:rPr lang="en-US" sz="1500" dirty="0">
                <a:solidFill>
                  <a:srgbClr val="1A1F2B"/>
                </a:solidFill>
                <a:latin typeface="Calibri" pitchFamily="34" charset="0"/>
                <a:ea typeface="Calibri" pitchFamily="34" charset="-122"/>
                <a:cs typeface="Calibri" pitchFamily="34" charset="-120"/>
              </a:rPr>
              <a:t> (a curved wire) of radius r and angle 2α, the distance is rsin α/α, and a semicircular arc gives 2r/π. In every case α is half the angle at the centre and must be in radians.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are the centres of mass of the standard uniform shapes?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A semicircular lamina and a semicircular wire of the same radius. The wire has all its mass on the rim, so its centre of mass is further from O; neither G lies on the straight edge.">    </p:cNvPr>
          <p:cNvPicPr>
            <a:picLocks noChangeAspect="1"/>
          </p:cNvPicPr>
          <p:nvPr/>
        </p:nvPicPr>
        <p:blipFill>
          <a:blip r:embed="rId1"/>
          <a:stretch>
            <a:fillRect/>
          </a:stretch>
        </p:blipFill>
        <p:spPr>
          <a:xfrm>
            <a:off x="680314" y="1371600"/>
            <a:ext cx="7783373" cy="2807208"/>
          </a:xfrm>
          <a:prstGeom prst="rect">
            <a:avLst/>
          </a:prstGeom>
        </p:spPr>
      </p:pic>
      <p:sp>
        <p:nvSpPr>
          <p:cNvPr id="5" name="Text 2"/>
          <p:cNvSpPr txBox="1"/>
          <p:nvPr/>
        </p:nvSpPr>
        <p:spPr>
          <a:xfrm>
            <a:off x="680314" y="4224528"/>
            <a:ext cx="7783373" cy="393192"/>
          </a:xfrm>
          <a:prstGeom prst="rect">
            <a:avLst/>
          </a:prstGeom>
          <a:noFill/>
          <a:ln/>
        </p:spPr>
        <p:txBody>
          <a:bodyPr wrap="square" lIns="0" tIns="0" rIns="0" bIns="0" rtlCol="0" anchor="t"/>
          <a:lstStyle/>
          <a:p>
            <a:pPr algn="ctr" indent="0" marL="0">
              <a:buNone/>
            </a:pPr>
            <a:r>
              <a:rPr lang="en-US" sz="1100" i="1" dirty="0">
                <a:solidFill>
                  <a:srgbClr val="5A6577"/>
                </a:solidFill>
              </a:rPr>
              <a:t>A semicircular lamina and a semicircular wire of the same radius. The wire has all its mass on the rim, so its centre of mass is further from O; neither G lies on the straight edge.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are the centres of mass of the standard uniform shapes?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90826"/>
                <a:gridCol w="3845052"/>
                <a:gridCol w="189280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Uniform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Position of the centre of mass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booklet?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Rectangle, circle (lamina); straight rod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centre / midpoint, by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use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Triangular lamina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⅔ along each median from the vertex; mean of the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Sector of a circle, radius r, angle 2α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2rsin α/3α from the centre, on the axis of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Semicircular lamina, radius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4r/3π from the centre, on the axis of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 the sector with α=π/2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Circular arc (wire), radius r, angle 2α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rsin α/α from the centre, on the axis of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Semicircular arc (wire), radius 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2r/π from the centre, on the axis of 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 the arc with α=π/2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are the centres of mass of the standard uniform shapes?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Find</a:t>
            </a:r>
            <a:endParaRPr lang="en-US" sz="1200" dirty="0"/>
          </a:p>
        </p:txBody>
      </p:sp>
      <p:pic>
        <p:nvPicPr>
          <p:cNvPr id="4" name="Image 0" descr="The 60° sector. G lies on the axis of symmetry, which makes 30° with OA, so its distance from OA is OG sin 30°.">    </p:cNvPr>
          <p:cNvPicPr>
            <a:picLocks noChangeAspect="1"/>
          </p:cNvPicPr>
          <p:nvPr/>
        </p:nvPicPr>
        <p:blipFill>
          <a:blip r:embed="rId1"/>
          <a:stretch>
            <a:fillRect/>
          </a:stretch>
        </p:blipFill>
        <p:spPr>
          <a:xfrm>
            <a:off x="5341010" y="1371600"/>
            <a:ext cx="3345790" cy="2807208"/>
          </a:xfrm>
          <a:prstGeom prst="rect">
            <a:avLst/>
          </a:prstGeom>
        </p:spPr>
      </p:pic>
      <p:sp>
        <p:nvSpPr>
          <p:cNvPr id="5" name="Text 2"/>
          <p:cNvSpPr txBox="1"/>
          <p:nvPr/>
        </p:nvSpPr>
        <p:spPr>
          <a:xfrm>
            <a:off x="5341010" y="4224528"/>
            <a:ext cx="3345790" cy="393192"/>
          </a:xfrm>
          <a:prstGeom prst="rect">
            <a:avLst/>
          </a:prstGeom>
          <a:noFill/>
          <a:ln/>
        </p:spPr>
        <p:txBody>
          <a:bodyPr wrap="square" lIns="0" tIns="0" rIns="0" bIns="0" rtlCol="0" anchor="t"/>
          <a:lstStyle/>
          <a:p>
            <a:pPr algn="ctr" indent="0" marL="0">
              <a:buNone/>
            </a:pPr>
            <a:r>
              <a:rPr lang="en-US" sz="1100" i="1" dirty="0">
                <a:solidFill>
                  <a:srgbClr val="5A6577"/>
                </a:solidFill>
              </a:rPr>
              <a:t>The 60° sector. G lies on the axis of symmetry, which makes 30° with OA, so its distance from OA is OG sin 30°.</a:t>
            </a:r>
            <a:endParaRPr lang="en-US" sz="1100" dirty="0"/>
          </a:p>
        </p:txBody>
      </p:sp>
      <p:sp>
        <p:nvSpPr>
          <p:cNvPr id="6" name="Text 3"/>
          <p:cNvSpPr txBox="1"/>
          <p:nvPr/>
        </p:nvSpPr>
        <p:spPr>
          <a:xfrm>
            <a:off x="457200" y="1371600"/>
            <a:ext cx="4563770" cy="301934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lamina OAB is a sector of a circle with centre O, radius 12 cm and angle AOB = 60°. G is its centre of mass. (a) Find the exact distance OG. (b) Find the distance of G from the edge OA, correct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angle at the centre is 2α=60°, so α=π/6. Then OG=(2×12×sin(π/6))/(3×π/6)=12/(π/2)= </a:t>
            </a:r>
            <a:r>
              <a:rPr lang="en-US" sz="1500" b="1" dirty="0">
                <a:solidFill>
                  <a:srgbClr val="1A1F2B"/>
                </a:solidFill>
                <a:latin typeface="Calibri" pitchFamily="34" charset="0"/>
                <a:ea typeface="Calibri" pitchFamily="34" charset="-122"/>
                <a:cs typeface="Calibri" pitchFamily="34" charset="-120"/>
              </a:rPr>
              <a:t>24/π cm (7.64 cm)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 lies on the line of symmetry, at 30° to OA. Distance from OA =OGsin 30°=12/π= </a:t>
            </a:r>
            <a:r>
              <a:rPr lang="en-US" sz="1500" b="1" dirty="0">
                <a:solidFill>
                  <a:srgbClr val="1A1F2B"/>
                </a:solidFill>
                <a:latin typeface="Calibri" pitchFamily="34" charset="0"/>
                <a:ea typeface="Calibri" pitchFamily="34" charset="-122"/>
                <a:cs typeface="Calibri" pitchFamily="34" charset="-120"/>
              </a:rPr>
              <a:t>3.82 cm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are the centres of mass of the standard uniform shapes?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whole angle at the centre (60° here) as α, or putting α in degrees. With α=60 in the denominator the answer is wildly too small; with α=π/3 it is the centre of mass of a 120° sector.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composite lamina or a part removed?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310621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Most lamina questions use a shape made from standard pieces. The method is to split the lamina into pieces whose centres of mass you know. Each piece then behaves like a particle placed at its own centre of mass, with "mass" proportional to its area. After that it is the particle calculation again.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Organise the working in a </a:t>
            </a:r>
            <a:r>
              <a:rPr lang="en-US" sz="1500" b="1" dirty="0">
                <a:solidFill>
                  <a:srgbClr val="1A1F2B"/>
                </a:solidFill>
                <a:latin typeface="Calibri" pitchFamily="34" charset="0"/>
                <a:ea typeface="Calibri" pitchFamily="34" charset="-122"/>
                <a:cs typeface="Calibri" pitchFamily="34" charset="-120"/>
              </a:rPr>
              <a:t>table</a:t>
            </a:r>
            <a:r>
              <a:rPr lang="en-US" sz="1500" dirty="0">
                <a:solidFill>
                  <a:srgbClr val="1A1F2B"/>
                </a:solidFill>
                <a:latin typeface="Calibri" pitchFamily="34" charset="0"/>
                <a:ea typeface="Calibri" pitchFamily="34" charset="-122"/>
                <a:cs typeface="Calibri" pitchFamily="34" charset="-120"/>
              </a:rPr>
              <a:t>: one row for each piece (area, x, y) and a final row for the whole lamina (total area, x̄, ȳ). Then write one moment equation for each direction you need.</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hole or a removed piece is handled by thinking of it as (whole) − (removed) = (remaining). In the table the removed piece gets a </a:t>
            </a:r>
            <a:r>
              <a:rPr lang="en-US" sz="1500" b="1" dirty="0">
                <a:solidFill>
                  <a:srgbClr val="1A1F2B"/>
                </a:solidFill>
                <a:latin typeface="Calibri" pitchFamily="34" charset="0"/>
                <a:ea typeface="Calibri" pitchFamily="34" charset="-122"/>
                <a:cs typeface="Calibri" pitchFamily="34" charset="-120"/>
              </a:rPr>
              <a:t>negative area</a:t>
            </a:r>
            <a:r>
              <a:rPr lang="en-US" sz="1500" dirty="0">
                <a:solidFill>
                  <a:srgbClr val="1A1F2B"/>
                </a:solidFill>
                <a:latin typeface="Calibri" pitchFamily="34" charset="0"/>
                <a:ea typeface="Calibri" pitchFamily="34" charset="-122"/>
                <a:cs typeface="Calibri" pitchFamily="34" charset="-120"/>
              </a:rPr>
              <a:t>, so the moment equation reads: moment of remainder = moment of whole − moment of removed piece. Before any of this, use symmetry: it often gives one coordinate with no working at all.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If the lamina has mass M, each piece has mass M× (its area ÷ total area). For the position of the centre of mass only the areas matter, but you will need actual masses later when weights appear in a moments equation.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composite lamina or a part removed?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Worked example 4 to scale. Removing material from the left-hand side moves the centre of mass to the right of the centre of the rectangle, from x = 10 to x ≈ 11.6.">    </p:cNvPr>
          <p:cNvPicPr>
            <a:picLocks noChangeAspect="1"/>
          </p:cNvPicPr>
          <p:nvPr/>
        </p:nvPicPr>
        <p:blipFill>
          <a:blip r:embed="rId1"/>
          <a:stretch>
            <a:fillRect/>
          </a:stretch>
        </p:blipFill>
        <p:spPr>
          <a:xfrm>
            <a:off x="3093415" y="1371600"/>
            <a:ext cx="2956255" cy="2469794"/>
          </a:xfrm>
          <a:prstGeom prst="rect">
            <a:avLst/>
          </a:prstGeom>
        </p:spPr>
      </p:pic>
      <p:sp>
        <p:nvSpPr>
          <p:cNvPr id="5" name="Text 2"/>
          <p:cNvSpPr txBox="1"/>
          <p:nvPr/>
        </p:nvSpPr>
        <p:spPr>
          <a:xfrm>
            <a:off x="3093415" y="3887114"/>
            <a:ext cx="2956255"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to scale. Removing material from the left-hand side moves the centre of mass to the right of the centre of the rectangle, from x = 10 to x ≈ 11.6.</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composite lamina or a part removed?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rectangular lamina ABCD has AB = 20 cm and AD = 16 cm. A semicircle of radius 6 cm, whose diameter lies along AD and whose centre is the midpoint of AD, is removed. Find the exact distance of the centre of mass of the remaining lamina from AD, and give it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Symmetry about the line through the midpoints of AD and BC gives ȳ=8 cm (measured from AB). Take x as the distance from AD.</a:t>
            </a:r>
            <a:endParaRPr lang="en-US" sz="13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3220517"/>
          <a:ext cx="8229600" cy="914400"/>
        </p:xfrm>
        <a:graphic>
          <a:graphicData uri="http://schemas.openxmlformats.org/drawingml/2006/table">
            <a:tbl>
              <a:tblPr/>
              <a:tblGrid>
                <a:gridCol w="2983687"/>
                <a:gridCol w="2004365"/>
                <a:gridCol w="324063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Piece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Area (cm²)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Distance from AD (cm)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rectangle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semicircle (removed)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-½π(6)²=-18π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4(6)/3π=8/π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remainder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320-18π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composite lamina or a part removed?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Moments about AD: (320-18π)x̄=320×10-18π×8/π=3200-144=3056.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So x̄=3056/(320-18π)= </a:t>
            </a:r>
            <a:r>
              <a:rPr lang="en-US" sz="1500" b="1" dirty="0">
                <a:solidFill>
                  <a:srgbClr val="1A1F2B"/>
                </a:solidFill>
                <a:latin typeface="Calibri" pitchFamily="34" charset="0"/>
                <a:ea typeface="Calibri" pitchFamily="34" charset="-122"/>
                <a:cs typeface="Calibri" pitchFamily="34" charset="-120"/>
              </a:rPr>
              <a:t>1528/(160-9π) cm =11.6 cm (3 s.f.)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Notice how the π cancels in the moment of the semicircle: area × distance =18π×8/π=144. That always happens with a semicircle, so exact answers stay tidy.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deal with a composite lamina or a part removed?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"show that" and "find the exact distance" questions, keep π in the working until the very last line. A table with a heading row is clear method even if an arithmetic slip follows.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is a wire framework different from a lamina?</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e same right-angled triangle as a uniform wire framework (red point) and as a uniform lamina (blue point). The framework's centre of mass is pulled towards the long side AB.">    </p:cNvPr>
          <p:cNvPicPr>
            <a:picLocks noChangeAspect="1"/>
          </p:cNvPicPr>
          <p:nvPr/>
        </p:nvPicPr>
        <p:blipFill>
          <a:blip r:embed="rId1"/>
          <a:stretch>
            <a:fillRect/>
          </a:stretch>
        </p:blipFill>
        <p:spPr>
          <a:xfrm>
            <a:off x="5515661" y="1371600"/>
            <a:ext cx="3171139" cy="2469794"/>
          </a:xfrm>
          <a:prstGeom prst="rect">
            <a:avLst/>
          </a:prstGeom>
        </p:spPr>
      </p:pic>
      <p:sp>
        <p:nvSpPr>
          <p:cNvPr id="5" name="Text 2"/>
          <p:cNvSpPr txBox="1"/>
          <p:nvPr/>
        </p:nvSpPr>
        <p:spPr>
          <a:xfrm>
            <a:off x="5515661" y="3887114"/>
            <a:ext cx="3171139" cy="730606"/>
          </a:xfrm>
          <a:prstGeom prst="rect">
            <a:avLst/>
          </a:prstGeom>
          <a:noFill/>
          <a:ln/>
        </p:spPr>
        <p:txBody>
          <a:bodyPr wrap="square" lIns="0" tIns="0" rIns="0" bIns="0" rtlCol="0" anchor="t"/>
          <a:lstStyle/>
          <a:p>
            <a:pPr algn="ctr" indent="0" marL="0">
              <a:buNone/>
            </a:pPr>
            <a:r>
              <a:rPr lang="en-US" sz="1100" i="1" dirty="0">
                <a:solidFill>
                  <a:srgbClr val="5A6577"/>
                </a:solidFill>
              </a:rPr>
              <a:t>The same right-angled triangle as a uniform wire framework (red point) and as a uniform lamina (blue point). The framework's centre of mass is pulled towards the long side AB.</a:t>
            </a:r>
            <a:endParaRPr lang="en-US" sz="1100" dirty="0"/>
          </a:p>
        </p:txBody>
      </p:sp>
      <p:sp>
        <p:nvSpPr>
          <p:cNvPr id="6" name="Text 3"/>
          <p:cNvSpPr txBox="1"/>
          <p:nvPr/>
        </p:nvSpPr>
        <p:spPr>
          <a:xfrm>
            <a:off x="457200" y="1371600"/>
            <a:ext cx="4738421" cy="29279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framework</a:t>
            </a:r>
            <a:r>
              <a:rPr lang="en-US" sz="1500" dirty="0">
                <a:solidFill>
                  <a:srgbClr val="1A1F2B"/>
                </a:solidFill>
                <a:latin typeface="Calibri" pitchFamily="34" charset="0"/>
                <a:ea typeface="Calibri" pitchFamily="34" charset="-122"/>
                <a:cs typeface="Calibri" pitchFamily="34" charset="-120"/>
              </a:rPr>
              <a:t> is made from uniform wire or thin uniform rods. The mass of each piece is proportional to its </a:t>
            </a:r>
            <a:r>
              <a:rPr lang="en-US" sz="1500" b="1" dirty="0">
                <a:solidFill>
                  <a:srgbClr val="1A1F2B"/>
                </a:solidFill>
                <a:latin typeface="Calibri" pitchFamily="34" charset="0"/>
                <a:ea typeface="Calibri" pitchFamily="34" charset="-122"/>
                <a:cs typeface="Calibri" pitchFamily="34" charset="-120"/>
              </a:rPr>
              <a:t>length</a:t>
            </a:r>
            <a:r>
              <a:rPr lang="en-US" sz="1500" dirty="0">
                <a:solidFill>
                  <a:srgbClr val="1A1F2B"/>
                </a:solidFill>
                <a:latin typeface="Calibri" pitchFamily="34" charset="0"/>
                <a:ea typeface="Calibri" pitchFamily="34" charset="-122"/>
                <a:cs typeface="Calibri" pitchFamily="34" charset="-120"/>
              </a:rPr>
              <a:t>, not to any area, because there is no material inside the outline. Each straight piece acts at its midpoint, and each curved piece acts at the arc result rsin α/α from its centre.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This changes the answer. A triangular framework does not have its centre of mass at the centroid of the triangle unless the triangle is equilateral: the longest side carries the most mass and pulls the centre of mass towards itself. Pieces described as "light" have no mass and are left out, and a particle fixed to a framework is just another row in the table.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a wire framework different from a lamina?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a:t>
            </a:r>
            <a:endParaRPr lang="en-US" sz="1200" dirty="0"/>
          </a:p>
        </p:txBody>
      </p:sp>
      <p:sp>
        <p:nvSpPr>
          <p:cNvPr id="4" name="Text 2"/>
          <p:cNvSpPr txBox="1"/>
          <p:nvPr/>
        </p:nvSpPr>
        <p:spPr>
          <a:xfrm>
            <a:off x="457200" y="1371600"/>
            <a:ext cx="8229600" cy="180319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wire of length 120 cm is bent into the shape of a triangle OAB with OA = 40 cm, OB = 30 cm, AB = 50 cm and angle AOB = 90°. Taking O as origin, OA along the x-axis and OB along the y-axis, find the coordinates of the centre of mass of the framework, and compare it with the centre of mass of a uniform triangular lamina OAB.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Each side acts at its midpoint, with mass proportional to its length.</a:t>
            </a:r>
            <a:endParaRPr lang="en-US" sz="13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457200" y="3220517"/>
          <a:ext cx="8229600" cy="914400"/>
        </p:xfrm>
        <a:graphic>
          <a:graphicData uri="http://schemas.openxmlformats.org/drawingml/2006/table">
            <a:tbl>
              <a:tblPr/>
              <a:tblGrid>
                <a:gridCol w="2346350"/>
                <a:gridCol w="3222346"/>
                <a:gridCol w="266181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Length (cm)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Midpoint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(20, 15)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is a wire framework different from a lamina?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Find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Moments: 120x̄=40(20)+30(0)+50(20)=1800, so x̄=15. 120ȳ=40(0)+30(15)+50(15)=1200, so ȳ=10. The framework's centre of mass is at </a:t>
            </a:r>
            <a:r>
              <a:rPr lang="en-US" sz="1500" b="1" dirty="0">
                <a:solidFill>
                  <a:srgbClr val="1A1F2B"/>
                </a:solidFill>
                <a:latin typeface="Calibri" pitchFamily="34" charset="0"/>
                <a:ea typeface="Calibri" pitchFamily="34" charset="-122"/>
                <a:cs typeface="Calibri" pitchFamily="34" charset="-120"/>
              </a:rPr>
              <a:t>(15, 10)</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The lamina's centre of mass is the mean of the vertices: ((0+40+0)/3,(0+0+30)/3)=(13⅓, 10). The framework's centre of mass is 1⅔ cm further from OB than the lamina's: a different body, a different answer.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lamina hang when it is suspended from a point?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lamina of worked example 4 hanging from A. G is directly below A; the angle between AB and the vertical is the angle between AB and AG.">    </p:cNvPr>
          <p:cNvPicPr>
            <a:picLocks noChangeAspect="1"/>
          </p:cNvPicPr>
          <p:nvPr/>
        </p:nvPicPr>
        <p:blipFill>
          <a:blip r:embed="rId1"/>
          <a:stretch>
            <a:fillRect/>
          </a:stretch>
        </p:blipFill>
        <p:spPr>
          <a:xfrm>
            <a:off x="6158484" y="1371600"/>
            <a:ext cx="2528316" cy="2469794"/>
          </a:xfrm>
          <a:prstGeom prst="rect">
            <a:avLst/>
          </a:prstGeom>
        </p:spPr>
      </p:pic>
      <p:sp>
        <p:nvSpPr>
          <p:cNvPr id="5" name="Text 2"/>
          <p:cNvSpPr txBox="1"/>
          <p:nvPr/>
        </p:nvSpPr>
        <p:spPr>
          <a:xfrm>
            <a:off x="6158484" y="3887114"/>
            <a:ext cx="2528316" cy="730606"/>
          </a:xfrm>
          <a:prstGeom prst="rect">
            <a:avLst/>
          </a:prstGeom>
          <a:noFill/>
          <a:ln/>
        </p:spPr>
        <p:txBody>
          <a:bodyPr wrap="square" lIns="0" tIns="0" rIns="0" bIns="0" rtlCol="0" anchor="t"/>
          <a:lstStyle/>
          <a:p>
            <a:pPr algn="ctr" indent="0" marL="0">
              <a:buNone/>
            </a:pPr>
            <a:r>
              <a:rPr lang="en-US" sz="1100" i="1" dirty="0">
                <a:solidFill>
                  <a:srgbClr val="5A6577"/>
                </a:solidFill>
              </a:rPr>
              <a:t>The lamina of worked example 4 hanging from A. G is directly below A; the angle between AB and the vertical is the angle between AB and AG.</a:t>
            </a:r>
            <a:endParaRPr lang="en-US" sz="1100" dirty="0"/>
          </a:p>
        </p:txBody>
      </p:sp>
      <p:sp>
        <p:nvSpPr>
          <p:cNvPr id="6" name="Text 3"/>
          <p:cNvSpPr txBox="1"/>
          <p:nvPr/>
        </p:nvSpPr>
        <p:spPr>
          <a:xfrm>
            <a:off x="457200" y="1371600"/>
            <a:ext cx="5381244"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lamina hanging freely from a point P has only two forces on it: its weight, acting at G, and the force at P. Two forces can only be in equilibrium if they are equal, opposite and act along the same line. The weight is vertical, so the line PG must be vertical: </a:t>
            </a:r>
            <a:r>
              <a:rPr lang="en-US" sz="1500" b="1" dirty="0">
                <a:solidFill>
                  <a:srgbClr val="1A1F2B"/>
                </a:solidFill>
                <a:latin typeface="Calibri" pitchFamily="34" charset="0"/>
                <a:ea typeface="Calibri" pitchFamily="34" charset="-122"/>
                <a:cs typeface="Calibri" pitchFamily="34" charset="-120"/>
              </a:rPr>
              <a:t>G is vertically below P</a:t>
            </a:r>
            <a:r>
              <a:rPr lang="en-US" sz="1500" dirty="0">
                <a:solidFill>
                  <a:srgbClr val="1A1F2B"/>
                </a:solidFill>
                <a:latin typeface="Calibri" pitchFamily="34" charset="0"/>
                <a:ea typeface="Calibri" pitchFamily="34" charset="-122"/>
                <a:cs typeface="Calibri" pitchFamily="34" charset="-120"/>
              </a:rPr>
              <a:t>. The same rule fixes how a lamina hangs from a string attached at 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find the angle that a line PQ of the lamina makes with the vertical, draw the line PG, which is vertical, and find the angle between PQ and PG. Usually this is one right-angled triangle built from the coordinates of G. If particles are attached to the lamina, use the centre of mass of the whole system, lamina plus particles.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lamina hang when it is suspended from a point?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lamina from worked example 4 is freely suspended from A and hangs in equilibrium. Find the angle between AB and the vertical.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G is 11.60 cm from AD (so 11.60 cm along AB from A) and 8 cm from AB.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AG is vertical, so the required angle is angle GAB: tan θ=(8/11.60), giving </a:t>
            </a:r>
            <a:r>
              <a:rPr lang="en-US" sz="1500" b="1" dirty="0">
                <a:solidFill>
                  <a:srgbClr val="1A1F2B"/>
                </a:solidFill>
                <a:latin typeface="Calibri" pitchFamily="34" charset="0"/>
                <a:ea typeface="Calibri" pitchFamily="34" charset="-122"/>
                <a:cs typeface="Calibri" pitchFamily="34" charset="-120"/>
              </a:rPr>
              <a:t>θ=34.6°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Sketch first: AB goes down to one side of the vertical, and G must lie inside the angle between AB and AD.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lamina hang when it is suspended from a point?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tangent upside down. The angle at A between AB and AG has opposite = distance of G from AB and adjacent = distance of G along AB. Mark both on a sketch before writing tan θ.</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lamina can turn about a fixed horizontal axis?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55574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Questions often say that a lamina is "free to rotate about a fixed smooth horizontal axis through P, perpendicular to the lamina". With no other forces, this behaves exactly like a lamina hanging from P: it rests with the centre of mass of the system vertically below P.</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make it rest in a chosen position, for example with a given edge horizontal, a particle is attached so that the combined centre of mass moves onto the vertical through P. There are two equivalent ways to write the equation. Either find the combined centre of mass and say it lies on the vertical through P, or take </a:t>
            </a:r>
            <a:r>
              <a:rPr lang="en-US" sz="1500" b="1" dirty="0">
                <a:solidFill>
                  <a:srgbClr val="1A1F2B"/>
                </a:solidFill>
                <a:latin typeface="Calibri" pitchFamily="34" charset="0"/>
                <a:ea typeface="Calibri" pitchFamily="34" charset="-122"/>
                <a:cs typeface="Calibri" pitchFamily="34" charset="-120"/>
              </a:rPr>
              <a:t>moments about the axis</a:t>
            </a:r>
            <a:r>
              <a:rPr lang="en-US" sz="1500" dirty="0">
                <a:solidFill>
                  <a:srgbClr val="1A1F2B"/>
                </a:solidFill>
                <a:latin typeface="Calibri" pitchFamily="34" charset="0"/>
                <a:ea typeface="Calibri" pitchFamily="34" charset="-122"/>
                <a:cs typeface="Calibri" pitchFamily="34" charset="-120"/>
              </a:rPr>
              <a:t>: the moment of the lamina's weight must balance the moment of the particle's weight. Both give the same equation.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force from a smooth axis passes through the axis, so it has no moment about it. If only vertical forces act, the axis supplies a vertical force equal to the total weight.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lamina can turn about a fixed horizontal axis?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c) to scale (lengths in units of a). The particle at E moves the combined centre of mass onto the vertical through the axis at D, so DE rests horizontal.">    </p:cNvPr>
          <p:cNvPicPr>
            <a:picLocks noChangeAspect="1"/>
          </p:cNvPicPr>
          <p:nvPr/>
        </p:nvPicPr>
        <p:blipFill>
          <a:blip r:embed="rId1"/>
          <a:stretch>
            <a:fillRect/>
          </a:stretch>
        </p:blipFill>
        <p:spPr>
          <a:xfrm>
            <a:off x="3124505" y="1371600"/>
            <a:ext cx="2894990" cy="2469794"/>
          </a:xfrm>
          <a:prstGeom prst="rect">
            <a:avLst/>
          </a:prstGeom>
        </p:spPr>
      </p:pic>
      <p:sp>
        <p:nvSpPr>
          <p:cNvPr id="5" name="Text 2"/>
          <p:cNvSpPr txBox="1"/>
          <p:nvPr/>
        </p:nvSpPr>
        <p:spPr>
          <a:xfrm>
            <a:off x="3124505" y="3887114"/>
            <a:ext cx="2894990"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7(c) to scale (lengths in units of a). The particle at E moves the combined centre of mass onto the vertical through the axis at D, so DE rests horizontal.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lamina can turn about a fixed horizontal axis?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a:t>
            </a:r>
            <a:endParaRPr lang="en-US" sz="1200" dirty="0"/>
          </a:p>
        </p:txBody>
      </p:sp>
      <p:sp>
        <p:nvSpPr>
          <p:cNvPr id="4" name="Text 2"/>
          <p:cNvSpPr txBox="1"/>
          <p:nvPr/>
        </p:nvSpPr>
        <p:spPr>
          <a:xfrm>
            <a:off x="457200" y="1371600"/>
            <a:ext cx="8229600" cy="226405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L-shaped lamina OABCDE, of mass M, has vertices O(0, 0), A(6a, 0), B(6a, 2a), C(2a, 2a), D(2a, 5a) and E(0, 5a). (a) Show that the centre of mass of the lamina is at (7a/3,11a/6). (b) The lamina is freely suspended from E and hangs in equilibrium. Find the angle between EO and the vertical. (c) The lamina is now free to rotate in a vertical plane about a fixed smooth horizontal axis through D, perpendicular to the lamina. A particle of mass m is attached at E, and the lamina rests in equilibrium with DE horizontal. Find m in terms of 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Split into two rectangles, with F = (0, 2a).</a:t>
            </a:r>
            <a:endParaRPr lang="en-US" sz="13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3681374"/>
          <a:ext cx="8229600" cy="914400"/>
        </p:xfrm>
        <a:graphic>
          <a:graphicData uri="http://schemas.openxmlformats.org/drawingml/2006/table">
            <a:tbl>
              <a:tblPr/>
              <a:tblGrid>
                <a:gridCol w="2638958"/>
                <a:gridCol w="1863547"/>
                <a:gridCol w="1863547"/>
                <a:gridCol w="186354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Piece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OABF, 6a×2a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FCDE, 2a×3a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3.5a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lamina can turn about a fixed horizontal axis?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 (continued)</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38958"/>
                <a:gridCol w="1863547"/>
                <a:gridCol w="1863547"/>
                <a:gridCol w="186354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Piece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lamina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18a²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060143"/>
            <a:ext cx="8229600" cy="210769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18a²x̄=36a³+6a³=42a³, so x̄=7a/3. 18a²ȳ=12a³+21a³=33a³, so ȳ=11a/6, </a:t>
            </a:r>
            <a:r>
              <a:rPr lang="en-US" sz="1500" b="1" dirty="0">
                <a:solidFill>
                  <a:srgbClr val="1A1F2B"/>
                </a:solidFill>
                <a:latin typeface="Calibri" pitchFamily="34" charset="0"/>
                <a:ea typeface="Calibri" pitchFamily="34" charset="-122"/>
                <a:cs typeface="Calibri" pitchFamily="34" charset="-120"/>
              </a:rPr>
              <a:t>as required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 is vertically below E. Relative to E, G is 7a/3 across and 5a-11a/6=19a/6 down (along EO). So tan θ=(7a/3)/(19a/6)=(14/19), giving </a:t>
            </a:r>
            <a:r>
              <a:rPr lang="en-US" sz="1500" b="1" dirty="0">
                <a:solidFill>
                  <a:srgbClr val="1A1F2B"/>
                </a:solidFill>
                <a:latin typeface="Calibri" pitchFamily="34" charset="0"/>
                <a:ea typeface="Calibri" pitchFamily="34" charset="-122"/>
                <a:cs typeface="Calibri" pitchFamily="34" charset="-120"/>
              </a:rPr>
              <a:t>θ=36.4°</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DE horizontal the lamina is in the position shown, and the combined centre of mass must be vertically below D, at x=2a. Moments about the vertical through D: Mg(7a/3-2a)=mg(2a-0), so Ma/3=2ma and </a:t>
            </a:r>
            <a:r>
              <a:rPr lang="en-US" sz="1500" b="1" dirty="0">
                <a:solidFill>
                  <a:srgbClr val="1A1F2B"/>
                </a:solidFill>
                <a:latin typeface="Calibri" pitchFamily="34" charset="0"/>
                <a:ea typeface="Calibri" pitchFamily="34" charset="-122"/>
                <a:cs typeface="Calibri" pitchFamily="34" charset="-120"/>
              </a:rPr>
              <a:t>m=M/6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that the position really hangs: the combined centre of mass is at height (M×11a/6+M/6×5a)÷7M/6=16a/7, below D (at 5a). The axis then supplies a vertical force of 7Mg/6.</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does a lamina on an inclined plane topple?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The test for toppling. If the vertical through G falls inside the base, the weight turns the body back; if it falls outside the pivot, the weight turns it over.">    </p:cNvPr>
          <p:cNvPicPr>
            <a:picLocks noChangeAspect="1"/>
          </p:cNvPicPr>
          <p:nvPr/>
        </p:nvPicPr>
        <p:blipFill>
          <a:blip r:embed="rId1"/>
          <a:stretch>
            <a:fillRect/>
          </a:stretch>
        </p:blipFill>
        <p:spPr>
          <a:xfrm>
            <a:off x="4389120" y="1574597"/>
            <a:ext cx="4297680" cy="2232965"/>
          </a:xfrm>
          <a:prstGeom prst="rect">
            <a:avLst/>
          </a:prstGeom>
        </p:spPr>
      </p:pic>
      <p:sp>
        <p:nvSpPr>
          <p:cNvPr id="5" name="Text 2"/>
          <p:cNvSpPr txBox="1"/>
          <p:nvPr/>
        </p:nvSpPr>
        <p:spPr>
          <a:xfrm>
            <a:off x="4389120" y="385328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test for toppling. If the vertical through G falls inside the base, the weight turns the body back; if it falls outside the pivot, the weight turns it over.</a:t>
            </a:r>
            <a:endParaRPr lang="en-US" sz="1100" dirty="0"/>
          </a:p>
        </p:txBody>
      </p:sp>
      <p:sp>
        <p:nvSpPr>
          <p:cNvPr id="6" name="Text 3"/>
          <p:cNvSpPr txBox="1"/>
          <p:nvPr/>
        </p:nvSpPr>
        <p:spPr>
          <a:xfrm>
            <a:off x="457200" y="1371600"/>
            <a:ext cx="3611880" cy="26087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Picture a lamina standing in a vertical plane with one edge on a rough plane inclined at α. Its weight acts vertically downwards through G. While the vertical line through G passes inside the edge in contact, the weight has a moment that holds the lamina against the plane, and it stays upright (as long as it does not slide). Once the vertical through G passes outside the lowest point of contact, the weight has a moment that turns the lamina over that point.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lamina on an inclined plane topple?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 the lamina is </a:t>
            </a:r>
            <a:r>
              <a:rPr lang="en-US" sz="1500" b="1" dirty="0">
                <a:solidFill>
                  <a:srgbClr val="1A1F2B"/>
                </a:solidFill>
                <a:latin typeface="Calibri" pitchFamily="34" charset="0"/>
                <a:ea typeface="Calibri" pitchFamily="34" charset="-122"/>
                <a:cs typeface="Calibri" pitchFamily="34" charset="-120"/>
              </a:rPr>
              <a:t>about to topple</a:t>
            </a:r>
            <a:r>
              <a:rPr lang="en-US" sz="1500" dirty="0">
                <a:solidFill>
                  <a:srgbClr val="1A1F2B"/>
                </a:solidFill>
                <a:latin typeface="Calibri" pitchFamily="34" charset="0"/>
                <a:ea typeface="Calibri" pitchFamily="34" charset="-122"/>
                <a:cs typeface="Calibri" pitchFamily="34" charset="-120"/>
              </a:rPr>
              <a:t> about the lowest point of contact P when the vertical through G passes through P. If G is a distance h from the plane and a distance d up the slope from P (both measured in the lamina), the critical angle is given by</a:t>
            </a:r>
            <a:endParaRPr lang="en-US" sz="1500" dirty="0"/>
          </a:p>
        </p:txBody>
      </p:sp>
      <p:sp>
        <p:nvSpPr>
          <p:cNvPr id="5" name="Shape 3"/>
          <p:cNvSpPr/>
          <p:nvPr/>
        </p:nvSpPr>
        <p:spPr>
          <a:xfrm>
            <a:off x="457200" y="2181758"/>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27319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tan α=d/h.</a:t>
            </a:r>
            <a:endParaRPr lang="en-US" sz="1700" dirty="0"/>
          </a:p>
        </p:txBody>
      </p:sp>
      <p:sp>
        <p:nvSpPr>
          <p:cNvPr id="7" name="Text 5"/>
          <p:cNvSpPr txBox="1"/>
          <p:nvPr/>
        </p:nvSpPr>
        <p:spPr>
          <a:xfrm>
            <a:off x="457200" y="2745029"/>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lamina might slide before it topples. From M1, a block on the point of sliding has F=μR, which on a plane gives tan α=μ. It slides when tan α&gt;μ. The question "slide or topple?" is therefore a comparison of two critical angles: whichever is smaller is reached first as the plane is tilted.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lamina on an inclined plane topple?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Determine</a:t>
            </a:r>
            <a:endParaRPr lang="en-US" sz="1200" dirty="0"/>
          </a:p>
        </p:txBody>
      </p:sp>
      <p:pic>
        <p:nvPicPr>
          <p:cNvPr id="4" name="Image 0" descr="Worked example 8 at the critical angle: G lies vertically above the lower corner P.">    </p:cNvPr>
          <p:cNvPicPr>
            <a:picLocks noChangeAspect="1"/>
          </p:cNvPicPr>
          <p:nvPr/>
        </p:nvPicPr>
        <p:blipFill>
          <a:blip r:embed="rId1"/>
          <a:stretch>
            <a:fillRect/>
          </a:stretch>
        </p:blipFill>
        <p:spPr>
          <a:xfrm>
            <a:off x="5937199" y="1371600"/>
            <a:ext cx="2749601" cy="2807208"/>
          </a:xfrm>
          <a:prstGeom prst="rect">
            <a:avLst/>
          </a:prstGeom>
        </p:spPr>
      </p:pic>
      <p:sp>
        <p:nvSpPr>
          <p:cNvPr id="5" name="Text 2"/>
          <p:cNvSpPr txBox="1"/>
          <p:nvPr/>
        </p:nvSpPr>
        <p:spPr>
          <a:xfrm>
            <a:off x="5937199" y="4224528"/>
            <a:ext cx="2749601"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at the critical angle: G lies vertically above the lower corner P.</a:t>
            </a:r>
            <a:endParaRPr lang="en-US" sz="1100" dirty="0"/>
          </a:p>
        </p:txBody>
      </p:sp>
      <p:sp>
        <p:nvSpPr>
          <p:cNvPr id="6" name="Text 3"/>
          <p:cNvSpPr txBox="1"/>
          <p:nvPr/>
        </p:nvSpPr>
        <p:spPr>
          <a:xfrm>
            <a:off x="457200" y="1371600"/>
            <a:ext cx="5159959"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uniform lamina is a rectangle 10 cm wide and 16 cm tall, with an isosceles triangle of base 10 cm and height 6 cm fixed along its top edge (a "house" shape). It stands in a vertical plane with its 10 cm base on a rough plane, along a line of greatest slope. The coefficient of friction is 0.6. The angle of the plane is slowly increased from zero. (a) Find the distance of the centre of mass from the base. (b) Determine whether the lamina slides or topples first.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Symmetry puts G on the central vertical line. The centroid of the triangle is ⅓ of its height above its base, at 16+6/3=18 cm. Moments about the base: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lamina on an inclined plane topple?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Determine (continued)</a:t>
            </a:r>
            <a:endParaRPr lang="en-US" sz="1200" dirty="0"/>
          </a:p>
        </p:txBody>
      </p:sp>
      <p:sp>
        <p:nvSpPr>
          <p:cNvPr id="4" name="Text 2"/>
          <p:cNvSpPr txBox="1"/>
          <p:nvPr/>
        </p:nvSpPr>
        <p:spPr>
          <a:xfrm>
            <a:off x="457200" y="1371600"/>
            <a:ext cx="8229600" cy="135239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(160+30)ȳ=160×8+30×18=1280+540=1820, so ȳ=(1820/190)=(182/19)= </a:t>
            </a:r>
            <a:r>
              <a:rPr lang="en-US" sz="1500" b="1" dirty="0">
                <a:solidFill>
                  <a:srgbClr val="1A1F2B"/>
                </a:solidFill>
                <a:latin typeface="Calibri" pitchFamily="34" charset="0"/>
                <a:ea typeface="Calibri" pitchFamily="34" charset="-122"/>
                <a:cs typeface="Calibri" pitchFamily="34" charset="-120"/>
              </a:rPr>
              <a:t>9.58 cm</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About to topple when G is vertically above the lower corner, which is 5 cm along the base from G's line: tan α=5/(182/19)=(95/182)=0.522, so α=27.6°.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Sliding needs tan α&gt;0.6, that is α&gt;31.0°. Since 0.522&lt;0.6, the toppling angle is reached first: </a:t>
            </a:r>
            <a:r>
              <a:rPr lang="en-US" sz="1500" b="1" dirty="0">
                <a:solidFill>
                  <a:srgbClr val="1A1F2B"/>
                </a:solidFill>
                <a:latin typeface="Calibri" pitchFamily="34" charset="0"/>
                <a:ea typeface="Calibri" pitchFamily="34" charset="-122"/>
                <a:cs typeface="Calibri" pitchFamily="34" charset="-120"/>
              </a:rPr>
              <a:t>the lamina topples (at about 27.6°)</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always draw the table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Pieces in rows, with area (or length, or mass) and the coordinates of each piece's centre of mass, then a final row for the whole. It organises the working and shows clear method even when a number goes wrong.</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say which way you measure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the origin and axes ("distance from AD", "taking O as origin") before the calculation. A correct number measured from the wrong edge is still a wrong answer.</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symmetry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"by symmetry, ȳ=8" as a line of working. It is quicker than a second moment equation, and it counts as working in its own right.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M2.3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suspension questions need a sketch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Mark the point of suspension, G, and the line whose angle you want. Then the angle is in one right-angled triangle, and the sketch tells you which length is opposite and which is adjacent.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topple versus slide is a comparison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both critical values (tan α=d/h for toppling, tan α=μ for sliding), compare them, and finish with a sentence saying which happens first.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hole can be ignored if it is small.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removed area changes the moment and the total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Enter the removed piece with a negative area; subtract its moment and its area.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triangular frame has the same centre of mass as a triangular lamina.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frame's mass is in its sides, proportional to their lengths.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Frame: weight the midpoints by length. Lamina: mean of the vertices.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the sector formula, α is the angle of the sector.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formula is written for a sector of angle 2α.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half the angle at the centre, in radians.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centre of mass must be inside the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a weighted mean position; it need not be on the material (an L-shape, a ring, an arc).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Calculate it; never assume it lies on the lamina.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hanging lamina rests with an edge vertical.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line from the point of suspension to G is vertical.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 the angle between the given edge and the line PG.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body on a slope topples as soon as it starts to slide.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Sliding depends on μ; toppling depends on the position of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tan α=μ with tan α=d/h; the smaller angle wins.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M1 Moments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formula x̄=Σmx/Σm is a moments equation, and a non-uniform rod with an unknown centre of mass is the one-dimensional version of this topic.</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M2.6 Statics of rigid bodies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Ladders, hinged rods and laminas held by strings all need the position of G before you can take moments: the weight always acts there.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M1 Friction, P3/P4 Integration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sliding half of a topple-or-slide question is the M1 limiting-friction condition F=μR, which on a plane gives tan α=μ. The standard results in the formulae booklet come from integrating, and in Physics the same point is the centre of gravity, used for the stability and toppling of real objects.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28670"/>
                <a:gridCol w="1940357"/>
                <a:gridCol w="276057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x̄=Σmx/Σm, ȳ=Σmy/Σm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particles; pieces of a composite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r̄=Σmr/Σm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particles given by position vectors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triangle: ⅔ along median from vertex; ((x₁+x₂+x₃)/3,(y₁+y₂+y₃)/3)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triangular laminas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(the ⅔ result); the vertex mean follows from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sector: 2rsin α/3α from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sectors; semicircle 4r/3π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arc: rsin α/α from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curved wires; semicircular arc 2r/π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suspended from P: PG vertical, tan θ= (distance of G from the line) ÷ (distance along the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 of a line with the vertical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28670"/>
                <a:gridCol w="1940357"/>
                <a:gridCol w="276057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about to topple: tan α=d/h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lamina on an inclined plane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about to slide: tan α=μ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comparing with toppling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F=μR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Particles of mass 1 kg, 2 kg and 3 kg are at x=0, 3 and 6 on a light rod. Where is their centre of mass?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uniform wire is bent into a semicircular arc of radius 10 cm. How far is its centre of mass from the centre of the circle?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centre of mass of a uniform triangular lamina with vertices (0, 0), (6, 0) and (3, 9).</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uniform rectangular lamina PQRS has PQ = 10 cm and QR = 6 cm. It hangs freely from P. What angle does PQ make with the vertical?</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uniform lamina is a sector of radius 6 cm with angle 90° at the centre. Find the exact distance of its centre of mass from the centre.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Why does a disc with a hole cut off-centre have its centre of mass on the opposite side of the centre from the hole?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Σmx=0+6+18=24 and Σm=6, so x̄=4.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2r/π=20/π≈6.37 cm, on the axis of symmetry — not on the wire itself.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mean of the vertices: ((0+6+3)/3,(0+0+9)/3)=(3,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G is 5 cm along PQ from P and 3 cm from PQ, so tan θ=(3/5) and θ≈31.0°.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2α=π/2, so α=π/4. Distance =(2×6×sin(π/4))/(3×π/4)=6√2/(3π/4)=8√2/π≈3.60 cm, along the axis of symmetry.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full disc balances about its centre. Removing mass from one side leaves more mass on the other side, so the weighted mean position moves away from the hole — in the table the hole has a negative area.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light rod PQ has length 3.0 m. Particles of mass 4 kg, 2 kg and 6 kg are attached to the rod at P, at the point 1.2 m from P, and at Q respectively. The particles are modelled as point masses.</a:t>
            </a:r>
            <a:endParaRPr lang="en-US" sz="1200" dirty="0"/>
          </a:p>
          <a:p>
            <a:pPr indent="0" marL="0">
              <a:spcAft>
                <a:spcPts val="600"/>
              </a:spcAft>
              <a:buNone/>
            </a:pPr>
            <a:r>
              <a:rPr lang="en-US" sz="1200" dirty="0">
                <a:solidFill>
                  <a:srgbClr val="1A1F2B"/>
                </a:solidFill>
              </a:rPr>
              <a:t>Figure: the light rod PQ with the three particles attached; not to scale.</a:t>
            </a:r>
            <a:endParaRPr lang="en-US" sz="1200" dirty="0"/>
          </a:p>
          <a:p>
            <a:pPr indent="0" marL="0">
              <a:spcAft>
                <a:spcPts val="600"/>
              </a:spcAft>
              <a:buNone/>
            </a:pPr>
            <a:r>
              <a:rPr lang="en-US" sz="1200" dirty="0">
                <a:solidFill>
                  <a:srgbClr val="1A1F2B"/>
                </a:solidFill>
              </a:rPr>
              <a:t>(a) Find the distance of the centre of mass of the system from P.  [2]</a:t>
            </a:r>
            <a:endParaRPr lang="en-US" sz="1200" dirty="0"/>
          </a:p>
          <a:p>
            <a:pPr indent="0" marL="0">
              <a:spcAft>
                <a:spcPts val="600"/>
              </a:spcAft>
              <a:buNone/>
            </a:pPr>
            <a:r>
              <a:rPr lang="en-US" sz="1200" dirty="0">
                <a:solidFill>
                  <a:srgbClr val="1A1F2B"/>
                </a:solidFill>
              </a:rPr>
              <a:t>(b) The 2 kg particle is moved to a new position on the rod so that the centre of mass of the system is 1.6 m from P. Find the distance of the new position from P.  [3]</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2049503"/>
            <a:ext cx="3474720" cy="175315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Three particles have masses 3 kg, 5 kg and 2 kg. Their position vectors are (2i + j) m, (−i + 4j) m and (6i − 3j) m respectively.</a:t>
            </a:r>
            <a:endParaRPr lang="en-US" sz="1400" dirty="0"/>
          </a:p>
          <a:p>
            <a:pPr indent="0" marL="0">
              <a:spcAft>
                <a:spcPts val="600"/>
              </a:spcAft>
              <a:buNone/>
            </a:pPr>
            <a:r>
              <a:rPr lang="en-US" sz="1400" dirty="0">
                <a:solidFill>
                  <a:srgbClr val="1A1F2B"/>
                </a:solidFill>
              </a:rPr>
              <a:t>(a) Find the position vector of the centre of mass of the three particles.  [3]</a:t>
            </a:r>
            <a:endParaRPr lang="en-US" sz="1400" dirty="0"/>
          </a:p>
          <a:p>
            <a:pPr indent="0" marL="0">
              <a:spcAft>
                <a:spcPts val="600"/>
              </a:spcAft>
              <a:buNone/>
            </a:pPr>
            <a:r>
              <a:rPr lang="en-US" sz="1400" dirty="0">
                <a:solidFill>
                  <a:srgbClr val="1A1F2B"/>
                </a:solidFill>
              </a:rPr>
              <a:t>(b) A fourth particle, of mass m kg, is placed at the point with position vector (4i + kj) m. The centre of mass of the four particles is at the point with position vector (2.5i + 2.5j) m. Find the value of m and the value of k.  [4]</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55742"/>
          </a:xfrm>
          <a:prstGeom prst="roundRect">
            <a:avLst>
              <a:gd name="adj" fmla="val 1921"/>
            </a:avLst>
          </a:prstGeom>
          <a:solidFill>
            <a:srgbClr val="F3F5F9"/>
          </a:solidFill>
          <a:ln w="12700">
            <a:solidFill>
              <a:srgbClr val="DDE2EA"/>
            </a:solidFill>
            <a:prstDash val="solid"/>
          </a:ln>
        </p:spPr>
      </p:sp>
      <p:sp>
        <p:nvSpPr>
          <p:cNvPr id="5" name="Text 3"/>
          <p:cNvSpPr txBox="1"/>
          <p:nvPr/>
        </p:nvSpPr>
        <p:spPr>
          <a:xfrm>
            <a:off x="685800" y="1463040"/>
            <a:ext cx="7772400" cy="262714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moments about P: 12x̄ = 4(0) + 2(1.2) + 6(3.0)</a:t>
            </a:r>
            <a:endParaRPr lang="en-US" sz="1600" dirty="0"/>
          </a:p>
          <a:p>
            <a:pPr marL="342900" indent="-342900">
              <a:spcAft>
                <a:spcPts val="400"/>
              </a:spcAft>
              <a:buSzPct val="100000"/>
              <a:buChar char="•"/>
            </a:pPr>
            <a:r>
              <a:rPr lang="en-US" sz="1600" dirty="0">
                <a:solidFill>
                  <a:srgbClr val="1A1F2B"/>
                </a:solidFill>
              </a:rPr>
              <a:t>x̄ = 20.4 ÷ 12 = 1.7 m</a:t>
            </a:r>
            <a:endParaRPr lang="en-US" sz="1600" dirty="0"/>
          </a:p>
          <a:p>
            <a:pPr marL="342900" indent="-342900">
              <a:spcAft>
                <a:spcPts val="400"/>
              </a:spcAft>
              <a:buSzPct val="100000"/>
              <a:buChar char="•"/>
            </a:pPr>
            <a:r>
              <a:rPr lang="en-US" sz="1600" dirty="0">
                <a:solidFill>
                  <a:srgbClr val="1A1F2B"/>
                </a:solidFill>
              </a:rPr>
              <a:t>new moment equation: 12 × 1.6 = 2d + 18</a:t>
            </a:r>
            <a:endParaRPr lang="en-US" sz="1600" dirty="0"/>
          </a:p>
          <a:p>
            <a:pPr marL="342900" indent="-342900">
              <a:spcAft>
                <a:spcPts val="400"/>
              </a:spcAft>
              <a:buSzPct val="100000"/>
              <a:buChar char="•"/>
            </a:pPr>
            <a:r>
              <a:rPr lang="en-US" sz="1600" dirty="0">
                <a:solidFill>
                  <a:srgbClr val="1A1F2B"/>
                </a:solidFill>
              </a:rPr>
              <a:t>correct equation with 19.2</a:t>
            </a:r>
            <a:endParaRPr lang="en-US" sz="1600" dirty="0"/>
          </a:p>
          <a:p>
            <a:pPr marL="342900" indent="-342900">
              <a:spcAft>
                <a:spcPts val="400"/>
              </a:spcAft>
              <a:buSzPct val="100000"/>
              <a:buChar char="•"/>
            </a:pPr>
            <a:r>
              <a:rPr lang="en-US" sz="1600" dirty="0">
                <a:solidFill>
                  <a:srgbClr val="1A1F2B"/>
                </a:solidFill>
              </a:rPr>
              <a:t>d = 0.6 m from P</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Σmr = 3(2i + j) + 5(−i + 4j) + 2(6i − 3j)</a:t>
            </a:r>
            <a:endParaRPr lang="en-US" sz="1600" dirty="0"/>
          </a:p>
          <a:p>
            <a:pPr marL="342900" indent="-342900">
              <a:spcAft>
                <a:spcPts val="400"/>
              </a:spcAft>
              <a:buSzPct val="100000"/>
              <a:buChar char="•"/>
            </a:pPr>
            <a:r>
              <a:rPr lang="en-US" sz="1600" dirty="0">
                <a:solidFill>
                  <a:srgbClr val="1A1F2B"/>
                </a:solidFill>
              </a:rPr>
              <a:t>= 13i + 17j</a:t>
            </a:r>
            <a:endParaRPr lang="en-US" sz="1600" dirty="0"/>
          </a:p>
          <a:p>
            <a:pPr marL="342900" indent="-342900">
              <a:spcAft>
                <a:spcPts val="400"/>
              </a:spcAft>
              <a:buSzPct val="100000"/>
              <a:buChar char="•"/>
            </a:pPr>
            <a:r>
              <a:rPr lang="en-US" sz="1600" dirty="0">
                <a:solidFill>
                  <a:srgbClr val="1A1F2B"/>
                </a:solidFill>
              </a:rPr>
              <a:t>r̄ = (13i + 17j) ÷ 10 = (1.3i + 1.7j) m</a:t>
            </a:r>
            <a:endParaRPr lang="en-US" sz="1600" dirty="0"/>
          </a:p>
          <a:p>
            <a:pPr marL="342900" indent="-342900">
              <a:spcAft>
                <a:spcPts val="400"/>
              </a:spcAft>
              <a:buSzPct val="100000"/>
              <a:buChar char="•"/>
            </a:pPr>
            <a:r>
              <a:rPr lang="en-US" sz="1600" dirty="0">
                <a:solidFill>
                  <a:srgbClr val="1A1F2B"/>
                </a:solidFill>
              </a:rPr>
              <a:t>i: 13 + 4m = 2.5(10 + m)</a:t>
            </a:r>
            <a:endParaRPr lang="en-US" sz="1600" dirty="0"/>
          </a:p>
          <a:p>
            <a:pPr marL="342900" indent="-342900">
              <a:spcAft>
                <a:spcPts val="400"/>
              </a:spcAft>
              <a:buSzPct val="100000"/>
              <a:buChar char="•"/>
            </a:pPr>
            <a:r>
              <a:rPr lang="en-US" sz="1600" dirty="0">
                <a:solidFill>
                  <a:srgbClr val="1A1F2B"/>
                </a:solidFill>
              </a:rPr>
              <a:t>m = 8</a:t>
            </a:r>
            <a:endParaRPr lang="en-US" sz="1600" dirty="0"/>
          </a:p>
          <a:p>
            <a:pPr marL="342900" indent="-342900">
              <a:spcAft>
                <a:spcPts val="400"/>
              </a:spcAft>
              <a:buSzPct val="100000"/>
              <a:buChar char="•"/>
            </a:pPr>
            <a:r>
              <a:rPr lang="en-US" sz="1600" dirty="0">
                <a:solidFill>
                  <a:srgbClr val="1A1F2B"/>
                </a:solidFill>
              </a:rPr>
              <a:t>j: 17 + 8k = 2.5 × 18</a:t>
            </a:r>
            <a:endParaRPr lang="en-US" sz="1600" dirty="0"/>
          </a:p>
          <a:p>
            <a:pPr marL="342900" indent="-342900">
              <a:spcAft>
                <a:spcPts val="400"/>
              </a:spcAft>
              <a:buSzPct val="100000"/>
              <a:buChar char="•"/>
            </a:pPr>
            <a:r>
              <a:rPr lang="en-US" sz="1600" dirty="0">
                <a:solidFill>
                  <a:srgbClr val="1A1F2B"/>
                </a:solidFill>
              </a:rPr>
              <a:t>k = 3.5</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M2.3 Centres of mass · Edexcel IAL Maths</dc:title>
  <dc:subject>PptxGenJS Presentation</dc:subject>
  <dc:creator>Evan Kotronis · ExaminerPrep</dc:creator>
  <cp:lastModifiedBy>Evan Kotronis · ExaminerPrep</cp:lastModifiedBy>
  <cp:revision>1</cp:revision>
  <dcterms:created xsi:type="dcterms:W3CDTF">2026-10-26T15:10:11Z</dcterms:created>
  <dcterms:modified xsi:type="dcterms:W3CDTF">2026-10-26T15:10:11Z</dcterms:modified>
</cp:coreProperties>
</file>