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9d66596-7a47-98c4-48fc-48bbd14d618c}">
          <p14:sldIdLst>
            <p14:sldId id="256"/>
            <p14:sldId id="257"/>
            <p14:sldId id="258"/>
          </p14:sldIdLst>
        </p14:section>
        <p14:section name="Theory" id="{32a1aec2-1ee0-cd71-9ed0-6a13f58378b9}">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863d9c58-75f4-40cf-482b-cc0db44d08fa}">
          <p14:sldIdLst>
            <p14:sldId id="297"/>
            <p14:sldId id="298"/>
            <p14:sldId id="299"/>
          </p14:sldIdLst>
        </p14:section>
        <p14:section name="Answers" id="{bc84b840-8c45-5225-7222-2fd3d5b909bf}">
          <p14:sldIdLst>
            <p14:sldId id="300"/>
            <p14:sldId id="301"/>
            <p14:sldId id="302"/>
            <p14:sldId id="30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M2.5 Collisions and restitution. Notes for this topic: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Worked example 1.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Worked example 2.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momentum and impulse work as vectors?.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conserved when two particles collide?.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conserved when two particles collide?.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conserved when two particles collide?: Worked example 3.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restitution?.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restitution?.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restitution?: Worked example 4.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restitution?.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kinetic energy is lost in an impact?.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kinetic energy is lost in an impact?: Worked example 5.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kinetic energy is lost in an impact?.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Worked example 6.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Worked example 6.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particle hits a fixed smooth surface?.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Worked example 7.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Worked example 7.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Worked example 8.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Worked example 8.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there are further collisions?.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M2.5.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M2.5.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https://examinerprep.com/notes/edexcel-ial-maths/collisions-and-restitution/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https://examinerprep.com/ial-maths-m2-5-collisions-and-restitution-questions#IALM-M2-5-B-04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https://examinerprep.com/ial-maths-m2-5-collisions-and-restitution-questions#IALM-M2-5-B-05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https://examinerprep.com/ial-maths-m2-5-collisions-and-restitution-questions#IALM-M2-5-B-04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https://examinerprep.com/ial-maths-m2-5-collisions-and-restitution-questions#IALM-M2-5-B-05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hyperlink" Target="https://examinerprep.com/notes/edexcel-ial-maths/collisions-and-restitution/" TargetMode="External"/><Relationship Id="rId2" Type="http://schemas.openxmlformats.org/officeDocument/2006/relationships/hyperlink" Target="https://examinerprep.com/ial-maths-m2-5-collisions-and-restitu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M2.5 Collisions and restitution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Momentum as a vector and the impulse–momentum principle I=mv-mu with i and j components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linear momentum, and the equal and opposite impulses in a collision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law of restitution for a direct impact between two particles, with 0≤e≤1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kinetic energy lost in an impact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particle striking a fixed smooth plane surface (a wall or the ground) at right angles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Successive impacts: up to three particles in a line, or two particles and a wall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Deciding whether any further collision happens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91327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One number, the coefficient of restitution e, together with conservation of momentum, gives two equations for the two unknown velocities after any direct impact.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Impulse = change in momentum: I=mv-mu. It is a vector; work in i and j components. Unit N 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 a collision the particles exert equal and opposite impulses on each other, so total momentum is conserved.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Newton's law of restitution: speed of separation = e × speed of approach, with 0≤e≤1.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e=1: perfectly elastic, no kinetic energy lost. e=0: the particles coalesce. Otherwise some kinetic energy is always lost.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Wall or ground (fixed, smooth, hit at right angles): rebound speed = e × impact speed.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Successive impacts: another collision happens only if a particle behind is moving faster (in the positive direction) than the one in front of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momentum and impulse work as vectors?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M1 taught you that momentum is conserved. M2 adds two things: momentum in two dimensions, and the missing ingredient for collisions, which is how bouncy they are.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momentum</a:t>
            </a:r>
            <a:r>
              <a:rPr lang="en-US" sz="1500" dirty="0">
                <a:solidFill>
                  <a:srgbClr val="1A1F2B"/>
                </a:solidFill>
                <a:latin typeface="Calibri" pitchFamily="34" charset="0"/>
                <a:ea typeface="Calibri" pitchFamily="34" charset="-122"/>
                <a:cs typeface="Calibri" pitchFamily="34" charset="-120"/>
              </a:rPr>
              <a:t> of a particle of mass m moving with velocity v is mv. It has the same direction as the velocity, and its unit is kg m s⁻¹, which is the same as N s. An </a:t>
            </a:r>
            <a:r>
              <a:rPr lang="en-US" sz="1500" b="1" dirty="0">
                <a:solidFill>
                  <a:srgbClr val="1A1F2B"/>
                </a:solidFill>
                <a:latin typeface="Calibri" pitchFamily="34" charset="0"/>
                <a:ea typeface="Calibri" pitchFamily="34" charset="-122"/>
                <a:cs typeface="Calibri" pitchFamily="34" charset="-120"/>
              </a:rPr>
              <a:t>impulse</a:t>
            </a:r>
            <a:r>
              <a:rPr lang="en-US" sz="1500" dirty="0">
                <a:solidFill>
                  <a:srgbClr val="1A1F2B"/>
                </a:solidFill>
                <a:latin typeface="Calibri" pitchFamily="34" charset="0"/>
                <a:ea typeface="Calibri" pitchFamily="34" charset="-122"/>
                <a:cs typeface="Calibri" pitchFamily="34" charset="-120"/>
              </a:rPr>
              <a:t> I acting on the particle changes its momentum. For a constant force F acting for time t, I=Ft; for a sudden blow you are usually given I directly.</a:t>
            </a:r>
            <a:endParaRPr lang="en-US" sz="1500" dirty="0"/>
          </a:p>
        </p:txBody>
      </p:sp>
      <p:sp>
        <p:nvSpPr>
          <p:cNvPr id="5" name="Shape 3"/>
          <p:cNvSpPr/>
          <p:nvPr/>
        </p:nvSpPr>
        <p:spPr>
          <a:xfrm>
            <a:off x="457200" y="296265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05409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I=mv-mu</a:t>
            </a:r>
            <a:endParaRPr lang="en-US" sz="1700" dirty="0"/>
          </a:p>
        </p:txBody>
      </p:sp>
      <p:sp>
        <p:nvSpPr>
          <p:cNvPr id="7" name="Text 5"/>
          <p:cNvSpPr txBox="1"/>
          <p:nvPr/>
        </p:nvSpPr>
        <p:spPr>
          <a:xfrm>
            <a:off x="457200" y="3525012"/>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u and v are the velocities just before and just after. This is not in the formulae booklet: learn it. Use it on one particle at a time. Because these are vectors, the equation holds </a:t>
            </a:r>
            <a:r>
              <a:rPr lang="en-US" sz="1500" b="1" dirty="0">
                <a:solidFill>
                  <a:srgbClr val="1A1F2B"/>
                </a:solidFill>
                <a:latin typeface="Calibri" pitchFamily="34" charset="0"/>
                <a:ea typeface="Calibri" pitchFamily="34" charset="-122"/>
                <a:cs typeface="Calibri" pitchFamily="34" charset="-120"/>
              </a:rPr>
              <a:t>component by component</a:t>
            </a:r>
            <a:r>
              <a:rPr lang="en-US" sz="1500" dirty="0">
                <a:solidFill>
                  <a:srgbClr val="1A1F2B"/>
                </a:solidFill>
                <a:latin typeface="Calibri" pitchFamily="34" charset="0"/>
                <a:ea typeface="Calibri" pitchFamily="34" charset="-122"/>
                <a:cs typeface="Calibri" pitchFamily="34" charset="-120"/>
              </a:rPr>
              <a:t>: the i parts balance and the j parts balance separately. Drawn head to tail, mu+I=mv forms a triangle, which is a useful check on directions.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momentum and impulse work as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one dimension it becomes I=mv-mu with signs showing direction.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momentum and impulse work as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0.4 kg is moving with velocity (5i-2j) m s⁻¹ on a smooth horizontal surface. It receives an impulse of (-3i+4j) N s. (a) Find the velocity of the particle immediately after the impulse. (b) Find its speed immediately after the impulse.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Momentum before: mu=0.4(5i-2j)=2i-0.8j. Since mv=mu+I: 0.4v=(2-3)i+(-0.8+4)j=-i+3.2j, so </a:t>
            </a:r>
            <a:r>
              <a:rPr lang="en-US" sz="1500" b="1" dirty="0">
                <a:solidFill>
                  <a:srgbClr val="1A1F2B"/>
                </a:solidFill>
                <a:latin typeface="Calibri" pitchFamily="34" charset="0"/>
                <a:ea typeface="Calibri" pitchFamily="34" charset="-122"/>
                <a:cs typeface="Calibri" pitchFamily="34" charset="-120"/>
              </a:rPr>
              <a:t>v=(-2.5i+8j)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|v|=√(2.5²+8²)=√70.25= </a:t>
            </a:r>
            <a:r>
              <a:rPr lang="en-US" sz="1500" b="1" dirty="0">
                <a:solidFill>
                  <a:srgbClr val="1A1F2B"/>
                </a:solidFill>
                <a:latin typeface="Calibri" pitchFamily="34" charset="0"/>
                <a:ea typeface="Calibri" pitchFamily="34" charset="-122"/>
                <a:cs typeface="Calibri" pitchFamily="34" charset="-120"/>
              </a:rPr>
              <a:t>8.38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momentum and impulse work as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Worked example 1 as a momentum triangle, to scale. The impulse, added head to tail to the momentum before, gives the momentum after.">    </p:cNvPr>
          <p:cNvPicPr>
            <a:picLocks noChangeAspect="1"/>
          </p:cNvPicPr>
          <p:nvPr/>
        </p:nvPicPr>
        <p:blipFill>
          <a:blip r:embed="rId1"/>
          <a:stretch>
            <a:fillRect/>
          </a:stretch>
        </p:blipFill>
        <p:spPr>
          <a:xfrm>
            <a:off x="6191402" y="1371600"/>
            <a:ext cx="2495398" cy="2469794"/>
          </a:xfrm>
          <a:prstGeom prst="rect">
            <a:avLst/>
          </a:prstGeom>
        </p:spPr>
      </p:pic>
      <p:sp>
        <p:nvSpPr>
          <p:cNvPr id="5" name="Text 2"/>
          <p:cNvSpPr txBox="1"/>
          <p:nvPr/>
        </p:nvSpPr>
        <p:spPr>
          <a:xfrm>
            <a:off x="6191402" y="3887114"/>
            <a:ext cx="2495398"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as a momentum triangle, to scale. The impulse, added head to tail to the momentum before, gives the momentum after.</a:t>
            </a:r>
            <a:endParaRPr lang="en-US" sz="1100" dirty="0"/>
          </a:p>
        </p:txBody>
      </p:sp>
      <p:sp>
        <p:nvSpPr>
          <p:cNvPr id="6" name="Shape 3"/>
          <p:cNvSpPr/>
          <p:nvPr/>
        </p:nvSpPr>
        <p:spPr>
          <a:xfrm>
            <a:off x="457200" y="1371600"/>
            <a:ext cx="5414162" cy="851306"/>
          </a:xfrm>
          <a:prstGeom prst="roundRect">
            <a:avLst>
              <a:gd name="adj" fmla="val 6445"/>
            </a:avLst>
          </a:prstGeom>
          <a:solidFill>
            <a:srgbClr val="FEF2F2"/>
          </a:solidFill>
          <a:ln w="9525">
            <a:solidFill>
              <a:srgbClr val="DDE2EA"/>
            </a:solidFill>
            <a:prstDash val="solid"/>
          </a:ln>
        </p:spPr>
      </p:sp>
      <p:sp>
        <p:nvSpPr>
          <p:cNvPr id="7" name="Text 4"/>
          <p:cNvSpPr txBox="1"/>
          <p:nvPr/>
        </p:nvSpPr>
        <p:spPr>
          <a:xfrm>
            <a:off x="603504" y="1463040"/>
            <a:ext cx="5121554"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Adding the impulse to the velocity: 5i-2j+(-3i+4j). The impulse changes momentum, so divide it by the mass first (or add it to mu).</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momentum and impulse work as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2 · Medium ·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ball of mass 0.25 kg, modelled as a particle, is moving with velocity (6i+8j) m s⁻¹ when it is kicked. Immediately after the kick its velocity is (-9i+12j) m s⁻¹. Find (a) the impulse of the kick, (b) the magnitude of this impulse, (c) the angle through which the direction of motion of the ball is turned, (d) the kinetic energy gained by the ball.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I=m(v-u)=0.25(-15i+4j)= </a:t>
            </a:r>
            <a:r>
              <a:rPr lang="en-US" sz="1500" b="1" dirty="0">
                <a:solidFill>
                  <a:srgbClr val="1A1F2B"/>
                </a:solidFill>
                <a:latin typeface="Calibri" pitchFamily="34" charset="0"/>
                <a:ea typeface="Calibri" pitchFamily="34" charset="-122"/>
                <a:cs typeface="Calibri" pitchFamily="34" charset="-120"/>
              </a:rPr>
              <a:t>(-3.75i+j) N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|I|=√(3.75²+1²)= </a:t>
            </a:r>
            <a:r>
              <a:rPr lang="en-US" sz="1500" b="1" dirty="0">
                <a:solidFill>
                  <a:srgbClr val="1A1F2B"/>
                </a:solidFill>
                <a:latin typeface="Calibri" pitchFamily="34" charset="0"/>
                <a:ea typeface="Calibri" pitchFamily="34" charset="-122"/>
                <a:cs typeface="Calibri" pitchFamily="34" charset="-120"/>
              </a:rPr>
              <a:t>3.88 N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speeds are |u|=10 and |v|=15. By the scalar product, cos θ=(6(-9)+8(12))/(10×15)=(42/150)=0.28, so </a:t>
            </a:r>
            <a:r>
              <a:rPr lang="en-US" sz="1500" b="1" dirty="0">
                <a:solidFill>
                  <a:srgbClr val="1A1F2B"/>
                </a:solidFill>
                <a:latin typeface="Calibri" pitchFamily="34" charset="0"/>
                <a:ea typeface="Calibri" pitchFamily="34" charset="-122"/>
                <a:cs typeface="Calibri" pitchFamily="34" charset="-120"/>
              </a:rPr>
              <a:t>θ=73.7°</a:t>
            </a:r>
            <a:r>
              <a:rPr lang="en-US" sz="1500" dirty="0">
                <a:solidFill>
                  <a:srgbClr val="1A1F2B"/>
                </a:solidFill>
                <a:latin typeface="Calibri" pitchFamily="34" charset="0"/>
                <a:ea typeface="Calibri" pitchFamily="34" charset="-122"/>
                <a:cs typeface="Calibri" pitchFamily="34" charset="-120"/>
              </a:rPr>
              <a:t>. (Without the scalar product: the direction before is tan⁻¹(8/6)=53.1° above i; after, it is 180°-tan⁻¹(12/9)=126.9°; the difference is 73.7°.)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Kinetic energy is a scalar, so use the speeds: ½(0.25)(15²-10²)=15.625 J ≈ </a:t>
            </a:r>
            <a:r>
              <a:rPr lang="en-US" sz="1500" b="1" dirty="0">
                <a:solidFill>
                  <a:srgbClr val="1A1F2B"/>
                </a:solidFill>
                <a:latin typeface="Calibri" pitchFamily="34" charset="0"/>
                <a:ea typeface="Calibri" pitchFamily="34" charset="-122"/>
                <a:cs typeface="Calibri" pitchFamily="34" charset="-120"/>
              </a:rPr>
              <a:t>15.6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momentum and impulse work as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Worked example 2: the velocities before and after the kick. The angle between them, 73.7°, is the angle through which the ball is turned.">    </p:cNvPr>
          <p:cNvPicPr>
            <a:picLocks noChangeAspect="1"/>
          </p:cNvPicPr>
          <p:nvPr/>
        </p:nvPicPr>
        <p:blipFill>
          <a:blip r:embed="rId1"/>
          <a:stretch>
            <a:fillRect/>
          </a:stretch>
        </p:blipFill>
        <p:spPr>
          <a:xfrm>
            <a:off x="2892247" y="1371600"/>
            <a:ext cx="3360420" cy="2638044"/>
          </a:xfrm>
          <a:prstGeom prst="rect">
            <a:avLst/>
          </a:prstGeom>
        </p:spPr>
      </p:pic>
      <p:sp>
        <p:nvSpPr>
          <p:cNvPr id="5" name="Text 2"/>
          <p:cNvSpPr txBox="1"/>
          <p:nvPr/>
        </p:nvSpPr>
        <p:spPr>
          <a:xfrm>
            <a:off x="2892247" y="4055364"/>
            <a:ext cx="336042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velocities before and after the kick. The angle between them, 73.7°, is the angle through which the ball is turned.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conserved when two particles collide?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During the impact, A pushes on B and B pushes on A. By Newton's third law these forces are equal and opposite and act for the same time, so the </a:t>
            </a:r>
            <a:r>
              <a:rPr lang="en-US" sz="1500" b="1" dirty="0">
                <a:solidFill>
                  <a:srgbClr val="1A1F2B"/>
                </a:solidFill>
                <a:latin typeface="Calibri" pitchFamily="34" charset="0"/>
                <a:ea typeface="Calibri" pitchFamily="34" charset="-122"/>
                <a:cs typeface="Calibri" pitchFamily="34" charset="-120"/>
              </a:rPr>
              <a:t>impulses on A and B are equal and opposite</a:t>
            </a:r>
            <a:r>
              <a:rPr lang="en-US" sz="1500" dirty="0">
                <a:solidFill>
                  <a:srgbClr val="1A1F2B"/>
                </a:solidFill>
                <a:latin typeface="Calibri" pitchFamily="34" charset="0"/>
                <a:ea typeface="Calibri" pitchFamily="34" charset="-122"/>
                <a:cs typeface="Calibri" pitchFamily="34" charset="-120"/>
              </a:rPr>
              <a:t>. Adding the two impulse–momentum equations, the impulses cancel: total momentum before = total momentum after, provided no external impulse acts along the line of motion.</a:t>
            </a:r>
            <a:endParaRPr lang="en-US" sz="1500" dirty="0"/>
          </a:p>
        </p:txBody>
      </p:sp>
      <p:sp>
        <p:nvSpPr>
          <p:cNvPr id="5" name="Shape 3"/>
          <p:cNvSpPr/>
          <p:nvPr/>
        </p:nvSpPr>
        <p:spPr>
          <a:xfrm>
            <a:off x="457200" y="241218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50362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m₁u₁+m₂u₂=m₁v₁+m₂v₂</a:t>
            </a:r>
            <a:endParaRPr lang="en-US" sz="1700" dirty="0"/>
          </a:p>
        </p:txBody>
      </p:sp>
      <p:sp>
        <p:nvSpPr>
          <p:cNvPr id="7" name="Text 5"/>
          <p:cNvSpPr txBox="1"/>
          <p:nvPr/>
        </p:nvSpPr>
        <p:spPr>
          <a:xfrm>
            <a:off x="457200" y="2975458"/>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not in the formulae booklet: learn it. It is also true in vector form, m₁u₁+m₂u₂=m₁v₁+m₂v₂, for particles moving in a plane.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Choose a positive direction and draw a before-and-after diagram. Give every unknown velocity an arrow in the positive direction; a negative answer then simply means it moves the other way. Spheres are assumed smooth and of equal radius so that, in a direct impact, every force acts along the line of centres.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conserved when two particles collide?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3 before and after, arrows to scale. After the impact A is slower than B, so the blocks separate.">    </p:cNvPr>
          <p:cNvPicPr>
            <a:picLocks noChangeAspect="1"/>
          </p:cNvPicPr>
          <p:nvPr/>
        </p:nvPicPr>
        <p:blipFill>
          <a:blip r:embed="rId1"/>
          <a:stretch>
            <a:fillRect/>
          </a:stretch>
        </p:blipFill>
        <p:spPr>
          <a:xfrm>
            <a:off x="1000354" y="1371600"/>
            <a:ext cx="7143293" cy="2976372"/>
          </a:xfrm>
          <a:prstGeom prst="rect">
            <a:avLst/>
          </a:prstGeom>
        </p:spPr>
      </p:pic>
      <p:sp>
        <p:nvSpPr>
          <p:cNvPr id="5" name="Text 2"/>
          <p:cNvSpPr txBox="1"/>
          <p:nvPr/>
        </p:nvSpPr>
        <p:spPr>
          <a:xfrm>
            <a:off x="1000354" y="4393692"/>
            <a:ext cx="7143293" cy="224028"/>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before and after, arrows to scale. After the impact A is slower than B, so the blocks separate.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conserved when two particles collide?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Easy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small blocks A and B, of masses 0.6 kg and 0.9 kg, slide in the same direction along a smooth straight groove. A moves at 5 m s⁻¹ and B at 2 m s⁻¹, so A catches up with B. Immediately after the collision, B moves at 4 m s⁻¹ in the same direction as before. (a) Find the velocity of A immediately after the collision. (b) Find the impulse exerted on B, and deduce the impulse exerted on 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Positive in the direction of motion: 0.6(5)+0.9(2)=0.6v_A+0.9(4), so 4.8=0.6v_A+3.6 and </a:t>
            </a:r>
            <a:r>
              <a:rPr lang="en-US" sz="1500" b="1" dirty="0">
                <a:solidFill>
                  <a:srgbClr val="1A1F2B"/>
                </a:solidFill>
                <a:latin typeface="Calibri" pitchFamily="34" charset="0"/>
                <a:ea typeface="Calibri" pitchFamily="34" charset="-122"/>
                <a:cs typeface="Calibri" pitchFamily="34" charset="-120"/>
              </a:rPr>
              <a:t>v_A=2.0 m s⁻¹, in the original direction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Impulse on B = change in B's momentum =0.9(4-2)= </a:t>
            </a:r>
            <a:r>
              <a:rPr lang="en-US" sz="1500" b="1" dirty="0">
                <a:solidFill>
                  <a:srgbClr val="1A1F2B"/>
                </a:solidFill>
                <a:latin typeface="Calibri" pitchFamily="34" charset="0"/>
                <a:ea typeface="Calibri" pitchFamily="34" charset="-122"/>
                <a:cs typeface="Calibri" pitchFamily="34" charset="-120"/>
              </a:rPr>
              <a:t>1.8 N s in the direction of motion</a:t>
            </a:r>
            <a:r>
              <a:rPr lang="en-US" sz="1500" dirty="0">
                <a:solidFill>
                  <a:srgbClr val="1A1F2B"/>
                </a:solidFill>
                <a:latin typeface="Calibri" pitchFamily="34" charset="0"/>
                <a:ea typeface="Calibri" pitchFamily="34" charset="-122"/>
                <a:cs typeface="Calibri" pitchFamily="34" charset="-120"/>
              </a:rPr>
              <a:t>. On A: 0.6(2-5)=-1.8, so </a:t>
            </a:r>
            <a:r>
              <a:rPr lang="en-US" sz="1500" b="1" dirty="0">
                <a:solidFill>
                  <a:srgbClr val="1A1F2B"/>
                </a:solidFill>
                <a:latin typeface="Calibri" pitchFamily="34" charset="0"/>
                <a:ea typeface="Calibri" pitchFamily="34" charset="-122"/>
                <a:cs typeface="Calibri" pitchFamily="34" charset="-120"/>
              </a:rPr>
              <a:t>1.8 N s opposite to the direction of motion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Sense check: after the impact A (2 m s⁻¹) is slower than B (4 m s⁻¹), so they separate. If your answer had A still faster than B, A would have to pass through B — impossible.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restitution?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gives one equation, but a collision has two unknown velocities. The second equation describes how much the particles bounce apart. The </a:t>
            </a:r>
            <a:r>
              <a:rPr lang="en-US" sz="1500" b="1" dirty="0">
                <a:solidFill>
                  <a:srgbClr val="1A1F2B"/>
                </a:solidFill>
                <a:latin typeface="Calibri" pitchFamily="34" charset="0"/>
                <a:ea typeface="Calibri" pitchFamily="34" charset="-122"/>
                <a:cs typeface="Calibri" pitchFamily="34" charset="-120"/>
              </a:rPr>
              <a:t>speed of approach</a:t>
            </a:r>
            <a:r>
              <a:rPr lang="en-US" sz="1500" dirty="0">
                <a:solidFill>
                  <a:srgbClr val="1A1F2B"/>
                </a:solidFill>
                <a:latin typeface="Calibri" pitchFamily="34" charset="0"/>
                <a:ea typeface="Calibri" pitchFamily="34" charset="-122"/>
                <a:cs typeface="Calibri" pitchFamily="34" charset="-120"/>
              </a:rPr>
              <a:t> is how fast the gap between them was closing before the impact; the </a:t>
            </a:r>
            <a:r>
              <a:rPr lang="en-US" sz="1500" b="1" dirty="0">
                <a:solidFill>
                  <a:srgbClr val="1A1F2B"/>
                </a:solidFill>
                <a:latin typeface="Calibri" pitchFamily="34" charset="0"/>
                <a:ea typeface="Calibri" pitchFamily="34" charset="-122"/>
                <a:cs typeface="Calibri" pitchFamily="34" charset="-120"/>
              </a:rPr>
              <a:t>speed of separation</a:t>
            </a:r>
            <a:r>
              <a:rPr lang="en-US" sz="1500" dirty="0">
                <a:solidFill>
                  <a:srgbClr val="1A1F2B"/>
                </a:solidFill>
                <a:latin typeface="Calibri" pitchFamily="34" charset="0"/>
                <a:ea typeface="Calibri" pitchFamily="34" charset="-122"/>
                <a:cs typeface="Calibri" pitchFamily="34" charset="-120"/>
              </a:rPr>
              <a:t> is how fast it opens afterwards. Experiments show that, for two given materials, separation ÷ approach is roughly constant. This constant is the </a:t>
            </a:r>
            <a:r>
              <a:rPr lang="en-US" sz="1500" b="1" dirty="0">
                <a:solidFill>
                  <a:srgbClr val="1A1F2B"/>
                </a:solidFill>
                <a:latin typeface="Calibri" pitchFamily="34" charset="0"/>
                <a:ea typeface="Calibri" pitchFamily="34" charset="-122"/>
                <a:cs typeface="Calibri" pitchFamily="34" charset="-120"/>
              </a:rPr>
              <a:t>coefficient of restitution</a:t>
            </a:r>
            <a:r>
              <a:rPr lang="en-US" sz="1500" dirty="0">
                <a:solidFill>
                  <a:srgbClr val="1A1F2B"/>
                </a:solidFill>
                <a:latin typeface="Calibri" pitchFamily="34" charset="0"/>
                <a:ea typeface="Calibri" pitchFamily="34" charset="-122"/>
                <a:cs typeface="Calibri" pitchFamily="34" charset="-120"/>
              </a:rPr>
              <a:t> e.</a:t>
            </a:r>
            <a:endParaRPr lang="en-US" sz="1500" dirty="0"/>
          </a:p>
        </p:txBody>
      </p:sp>
      <p:sp>
        <p:nvSpPr>
          <p:cNvPr id="5" name="Shape 3"/>
          <p:cNvSpPr/>
          <p:nvPr/>
        </p:nvSpPr>
        <p:spPr>
          <a:xfrm>
            <a:off x="457200" y="2642616"/>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734056"/>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law of restitution:</a:t>
            </a:r>
            <a:r>
              <a:rPr lang="en-US" sz="1400" dirty="0">
                <a:solidFill>
                  <a:srgbClr val="1A1F2B"/>
                </a:solidFill>
                <a:latin typeface="Calibri" pitchFamily="34" charset="0"/>
                <a:ea typeface="Calibri" pitchFamily="34" charset="-122"/>
                <a:cs typeface="Calibri" pitchFamily="34" charset="-120"/>
              </a:rPr>
              <a:t> speed of separation = e × speed of approach. e=1 is perfectly elastic; e=0 is inelastic, and the particles coalesce. Real impacts lie in between, and e cannot exceed 1.</a:t>
            </a:r>
            <a:endParaRPr lang="en-US" sz="1400" dirty="0"/>
          </a:p>
        </p:txBody>
      </p:sp>
      <p:sp>
        <p:nvSpPr>
          <p:cNvPr id="7" name="Shape 5"/>
          <p:cNvSpPr/>
          <p:nvPr/>
        </p:nvSpPr>
        <p:spPr>
          <a:xfrm>
            <a:off x="457200" y="3375050"/>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46649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v₂-v₁=e(u₁-u₂),  0≤e≤1</a:t>
            </a:r>
            <a:endParaRPr lang="en-US" sz="1700" dirty="0"/>
          </a:p>
        </p:txBody>
      </p:sp>
      <p:sp>
        <p:nvSpPr>
          <p:cNvPr id="9" name="Text 7"/>
          <p:cNvSpPr txBox="1"/>
          <p:nvPr/>
        </p:nvSpPr>
        <p:spPr>
          <a:xfrm>
            <a:off x="457200" y="393832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Particle 1 is behind particle 2 (in the positive direction), u are velocities before and v velocities after, all signed. This is not in the formulae booklet: learn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restitution?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orked example 4, velocity arrows to scale. The gap closes at 5 + 2 = 7 m s⁻¹ and opens at 1.3 + 2.2 = 3.5 m s⁻¹ — exactly half, because e = ½.">    </p:cNvPr>
          <p:cNvPicPr>
            <a:picLocks noChangeAspect="1"/>
          </p:cNvPicPr>
          <p:nvPr/>
        </p:nvPicPr>
        <p:blipFill>
          <a:blip r:embed="rId1"/>
          <a:stretch>
            <a:fillRect/>
          </a:stretch>
        </p:blipFill>
        <p:spPr>
          <a:xfrm>
            <a:off x="4389120" y="1957730"/>
            <a:ext cx="4297680" cy="1634947"/>
          </a:xfrm>
          <a:prstGeom prst="rect">
            <a:avLst/>
          </a:prstGeom>
        </p:spPr>
      </p:pic>
      <p:sp>
        <p:nvSpPr>
          <p:cNvPr id="5" name="Text 2"/>
          <p:cNvSpPr txBox="1"/>
          <p:nvPr/>
        </p:nvSpPr>
        <p:spPr>
          <a:xfrm>
            <a:off x="4389120" y="363839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velocity arrows to scale. The gap closes at 5 + 2 = 7 m s⁻¹ and opens at 1.3 + 2.2 = 3.5 m s⁻¹ — exactly half, because e = ½.</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brackets must be positive: u₁-u₂&gt;0 means they really do approach, and v₂-v₁≥0 means they separate.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restitution?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Medium · Find</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smooth spheres P and Q, of equal radius and masses 2 kg and 3 kg, move towards each other along the same straight line on a smooth horizontal table. Just before they collide, P has speed 5 m s⁻¹ and Q has speed 2 m s⁻¹. The coefficient of restitution between them is ½. (a) Find the velocities of P and Q immediately after the collision. (b) Find the kinetic energy lost in the collision.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P's direction as positive, so u_P=5, u_Q=-2. Momentum: 2(5)+3(-2)=2v_P+3v_Q, so 2v_P+3v_Q=4 (1). Restitution, with approach speed 5-(-2)=7: v_Q-v_P=½×7=3.5 (2). Substitute v_Q=v_P+3.5 into (1): 5v_P+10.5=4, so </a:t>
            </a:r>
            <a:r>
              <a:rPr lang="en-US" sz="1500" b="1" dirty="0">
                <a:solidFill>
                  <a:srgbClr val="1A1F2B"/>
                </a:solidFill>
                <a:latin typeface="Calibri" pitchFamily="34" charset="0"/>
                <a:ea typeface="Calibri" pitchFamily="34" charset="-122"/>
                <a:cs typeface="Calibri" pitchFamily="34" charset="-120"/>
              </a:rPr>
              <a:t>v_P=-1.3 m s⁻¹, v_Q=2.2 m s⁻¹</a:t>
            </a:r>
            <a:r>
              <a:rPr lang="en-US" sz="1500" dirty="0">
                <a:solidFill>
                  <a:srgbClr val="1A1F2B"/>
                </a:solidFill>
                <a:latin typeface="Calibri" pitchFamily="34" charset="0"/>
                <a:ea typeface="Calibri" pitchFamily="34" charset="-122"/>
                <a:cs typeface="Calibri" pitchFamily="34" charset="-120"/>
              </a:rPr>
              <a:t>. P rebounds at 1.3 m s⁻¹ and Q rebounds at 2.2 m s⁻¹: both directions of motion are reversed.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Before: ½(2)(5²)+½(3)(2²)=25+6=31 J. After: ½(2)(1.3²)+½(3)(2.2²)=1.69+7.26=8.95 J. Loss =31-8.95= </a:t>
            </a:r>
            <a:r>
              <a:rPr lang="en-US" sz="1500" b="1" dirty="0">
                <a:solidFill>
                  <a:srgbClr val="1A1F2B"/>
                </a:solidFill>
                <a:latin typeface="Calibri" pitchFamily="34" charset="0"/>
                <a:ea typeface="Calibri" pitchFamily="34" charset="-122"/>
                <a:cs typeface="Calibri" pitchFamily="34" charset="-120"/>
              </a:rPr>
              <a:t>22.05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restitution?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restitution equation the same way every time: "(velocity of the front particle after) − (velocity of the back particle after) = e × (velocity of the back particle before − velocity of the front particle before)". With signed velocities this never goes wrong, even when a particle reverses.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kinetic energy is lost in an impact?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is always conserved in a collision; kinetic energy is not, unless e=1. The difference becomes heat, sound and permanent deformation. To find the loss, work out total kinetic energy before − total kinetic energy after. Kinetic energy is a scalar, so add ½ mv² for each particle; signs of velocities do not matter once squared.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Algebraically, for masses m₁ and m₂ with approach speed w, the loss is</a:t>
            </a:r>
            <a:endParaRPr lang="en-US" sz="1500" dirty="0"/>
          </a:p>
        </p:txBody>
      </p:sp>
      <p:sp>
        <p:nvSpPr>
          <p:cNvPr id="5" name="Shape 3"/>
          <p:cNvSpPr/>
          <p:nvPr/>
        </p:nvSpPr>
        <p:spPr>
          <a:xfrm>
            <a:off x="457200" y="273222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82366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½·m₁m₂/(m₁+m₂)·(1-e²) w² .</a:t>
            </a:r>
            <a:endParaRPr lang="en-US" sz="1700" dirty="0"/>
          </a:p>
        </p:txBody>
      </p:sp>
      <p:sp>
        <p:nvSpPr>
          <p:cNvPr id="7" name="Text 5"/>
          <p:cNvSpPr txBox="1"/>
          <p:nvPr/>
        </p:nvSpPr>
        <p:spPr>
          <a:xfrm>
            <a:off x="457200" y="3294583"/>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worked example 4: ½×(6/5)×¾×49=22.05 J, as found. This shows why 0≤e≤1: if e were greater than 1 the "loss" would be negative and the collision would create kinetic energy from nowhere.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kinetic energy is lost in an impact?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Show that</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A of mass 2m moves with speed u on a smooth horizontal plane and collides directly with a particle B of mass m, which is at rest. The coefficient of restitution between A and B is e. (a) Show that the speed of B immediately after the collision is (2u(1+e))/3, and find the velocity of A. (b) Show that the kinetic energy lost is ⅓ mu²(1-e²). (c) Given that a quarter of the kinetic energy is lost, find 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A's direction positive. Momentum: 2mu=2mv_A+mv_B, so 2u=2v_A+v_B. Restitution: v_B-v_A=eu. Eliminate v_B: 2u=3v_A+eu, so </a:t>
            </a:r>
            <a:r>
              <a:rPr lang="en-US" sz="1500" b="1" dirty="0">
                <a:solidFill>
                  <a:srgbClr val="1A1F2B"/>
                </a:solidFill>
                <a:latin typeface="Calibri" pitchFamily="34" charset="0"/>
                <a:ea typeface="Calibri" pitchFamily="34" charset="-122"/>
                <a:cs typeface="Calibri" pitchFamily="34" charset="-120"/>
              </a:rPr>
              <a:t>v_A=(u(2-e))/3</a:t>
            </a:r>
            <a:r>
              <a:rPr lang="en-US" sz="1500" dirty="0">
                <a:solidFill>
                  <a:srgbClr val="1A1F2B"/>
                </a:solidFill>
                <a:latin typeface="Calibri" pitchFamily="34" charset="0"/>
                <a:ea typeface="Calibri" pitchFamily="34" charset="-122"/>
                <a:cs typeface="Calibri" pitchFamily="34" charset="-120"/>
              </a:rPr>
              <a:t> and v_B=(u(2-e))/3+eu=(2u(1+e))/3, </a:t>
            </a:r>
            <a:r>
              <a:rPr lang="en-US" sz="1500" b="1" dirty="0">
                <a:solidFill>
                  <a:srgbClr val="1A1F2B"/>
                </a:solidFill>
                <a:latin typeface="Calibri" pitchFamily="34" charset="0"/>
                <a:ea typeface="Calibri" pitchFamily="34" charset="-122"/>
                <a:cs typeface="Calibri" pitchFamily="34" charset="-120"/>
              </a:rPr>
              <a:t>as required</a:t>
            </a:r>
            <a:r>
              <a:rPr lang="en-US" sz="1500" dirty="0">
                <a:solidFill>
                  <a:srgbClr val="1A1F2B"/>
                </a:solidFill>
                <a:latin typeface="Calibri" pitchFamily="34" charset="0"/>
                <a:ea typeface="Calibri" pitchFamily="34" charset="-122"/>
                <a:cs typeface="Calibri" pitchFamily="34" charset="-120"/>
              </a:rPr>
              <a:t>. Since e≤1, 2-e&gt;0: A always carries on in its original direction.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KE before =½(2m)u²=mu². After: ½(2m)(u²(2-e)²)/9+½ m(4u²(1+e)²)/9=mu²/9[(4-4e+e²)+(2+4e+2e²)]=(mu²(6+3e²))/9. Loss =mu²-(mu²(2+e²))/3= </a:t>
            </a:r>
            <a:r>
              <a:rPr lang="en-US" sz="1500" b="1" dirty="0">
                <a:solidFill>
                  <a:srgbClr val="1A1F2B"/>
                </a:solidFill>
                <a:latin typeface="Calibri" pitchFamily="34" charset="0"/>
                <a:ea typeface="Calibri" pitchFamily="34" charset="-122"/>
                <a:cs typeface="Calibri" pitchFamily="34" charset="-120"/>
              </a:rPr>
              <a:t>⅓ mu²(1-e²)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fraction lost is (1-e²)/3: (1-e²)/3=¼, so e²=¼ and </a:t>
            </a:r>
            <a:r>
              <a:rPr lang="en-US" sz="1500" b="1" dirty="0">
                <a:solidFill>
                  <a:srgbClr val="1A1F2B"/>
                </a:solidFill>
                <a:latin typeface="Calibri" pitchFamily="34" charset="0"/>
                <a:ea typeface="Calibri" pitchFamily="34" charset="-122"/>
                <a:cs typeface="Calibri" pitchFamily="34" charset="-120"/>
              </a:rPr>
              <a:t>e=½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kinetic energy is lost in an impact?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Worked example 5: the fraction of kinetic energy lost, (1 − e²)/3, against e. Even when the particles coalesce, only a third is lost — the rest is needed to keep the momentum going.">    </p:cNvPr>
          <p:cNvPicPr>
            <a:picLocks noChangeAspect="1"/>
          </p:cNvPicPr>
          <p:nvPr/>
        </p:nvPicPr>
        <p:blipFill>
          <a:blip r:embed="rId1"/>
          <a:stretch>
            <a:fillRect/>
          </a:stretch>
        </p:blipFill>
        <p:spPr>
          <a:xfrm>
            <a:off x="2372868" y="1371600"/>
            <a:ext cx="4397350" cy="2638044"/>
          </a:xfrm>
          <a:prstGeom prst="rect">
            <a:avLst/>
          </a:prstGeom>
        </p:spPr>
      </p:pic>
      <p:sp>
        <p:nvSpPr>
          <p:cNvPr id="5" name="Text 2"/>
          <p:cNvSpPr txBox="1"/>
          <p:nvPr/>
        </p:nvSpPr>
        <p:spPr>
          <a:xfrm>
            <a:off x="2372868" y="4055364"/>
            <a:ext cx="439735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fraction of kinetic energy lost, (1 − e²)/3, against e. Even when the particles coalesce, only a third is lost — the rest is needed to keep the momentum going.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wall or the ground does not move, so its velocity is zero before and after. Restitution reduces to </a:t>
            </a:r>
            <a:r>
              <a:rPr lang="en-US" sz="1500" b="1" dirty="0">
                <a:solidFill>
                  <a:srgbClr val="1A1F2B"/>
                </a:solidFill>
                <a:latin typeface="Calibri" pitchFamily="34" charset="0"/>
                <a:ea typeface="Calibri" pitchFamily="34" charset="-122"/>
                <a:cs typeface="Calibri" pitchFamily="34" charset="-120"/>
              </a:rPr>
              <a:t>rebound speed = e × impact speed</a:t>
            </a:r>
            <a:r>
              <a:rPr lang="en-US" sz="1500" dirty="0">
                <a:solidFill>
                  <a:srgbClr val="1A1F2B"/>
                </a:solidFill>
                <a:latin typeface="Calibri" pitchFamily="34" charset="0"/>
                <a:ea typeface="Calibri" pitchFamily="34" charset="-122"/>
                <a:cs typeface="Calibri" pitchFamily="34" charset="-120"/>
              </a:rPr>
              <a:t>, with the direction reversed. Momentum of the particle is not conserved: the surface gives it an impulse. Find that impulse with I=mv-mu, remembering the change of sign.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M2 the particle strikes the surface at right angles. The plane is smooth, so there is no sideways impulse. For a ball bouncing on the ground, use the constant-acceleration formulae between bounces and restitution at each bounce. Each rebound speed is e times the last, so each rebound height is e² times the last.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A particle hitting a fixed smooth wall at right angles. It comes back at e times its impact speed, and the impulse on it is the full change of momentum, m(eu + u).">    </p:cNvPr>
          <p:cNvPicPr>
            <a:picLocks noChangeAspect="1"/>
          </p:cNvPicPr>
          <p:nvPr/>
        </p:nvPicPr>
        <p:blipFill>
          <a:blip r:embed="rId1"/>
          <a:stretch>
            <a:fillRect/>
          </a:stretch>
        </p:blipFill>
        <p:spPr>
          <a:xfrm>
            <a:off x="1495958" y="1371600"/>
            <a:ext cx="6151169" cy="2807208"/>
          </a:xfrm>
          <a:prstGeom prst="rect">
            <a:avLst/>
          </a:prstGeom>
        </p:spPr>
      </p:pic>
      <p:sp>
        <p:nvSpPr>
          <p:cNvPr id="5" name="Text 2"/>
          <p:cNvSpPr txBox="1"/>
          <p:nvPr/>
        </p:nvSpPr>
        <p:spPr>
          <a:xfrm>
            <a:off x="1495958" y="4224528"/>
            <a:ext cx="6151169" cy="393192"/>
          </a:xfrm>
          <a:prstGeom prst="rect">
            <a:avLst/>
          </a:prstGeom>
          <a:noFill/>
          <a:ln/>
        </p:spPr>
        <p:txBody>
          <a:bodyPr wrap="square" lIns="0" tIns="0" rIns="0" bIns="0" rtlCol="0" anchor="t"/>
          <a:lstStyle/>
          <a:p>
            <a:pPr algn="ctr" indent="0" marL="0">
              <a:buNone/>
            </a:pPr>
            <a:r>
              <a:rPr lang="en-US" sz="1100" i="1" dirty="0">
                <a:solidFill>
                  <a:srgbClr val="5A6577"/>
                </a:solidFill>
              </a:rPr>
              <a:t>A particle hitting a fixed smooth wall at right angles. It comes back at e times its impact speed, and the impulse on it is the full change of momentum, m(eu + u).</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ball of mass 0.15 kg is released from rest at a height of 2.5 m above a horizontal floor. The coefficient of restitution between the ball and the floor is 0.6. The ball is modelled as a particle and air resistance is ignored. (a) Find the speed of the ball just before it hits the floor, and just after. (b) Find the magnitude of the impulse of the floor on the ball. (c) Find the height reached after the first bounce. (d) Find the time from release until the ball hits the floor for the second time.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v²=u²+2as with u=0, a=9.8, s=2.5: v=√(2×9.8×2.5)=√49= </a:t>
            </a:r>
            <a:r>
              <a:rPr lang="en-US" sz="1500" b="1" dirty="0">
                <a:solidFill>
                  <a:srgbClr val="1A1F2B"/>
                </a:solidFill>
                <a:latin typeface="Calibri" pitchFamily="34" charset="0"/>
                <a:ea typeface="Calibri" pitchFamily="34" charset="-122"/>
                <a:cs typeface="Calibri" pitchFamily="34" charset="-120"/>
              </a:rPr>
              <a:t>7.0 m s⁻¹ before; 0.6×7.0=4.2 m s⁻¹ after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Upwards positive: u=-7.0, v=+4.2. I=0.15(4.2-(-7.0))= </a:t>
            </a:r>
            <a:r>
              <a:rPr lang="en-US" sz="1500" b="1" dirty="0">
                <a:solidFill>
                  <a:srgbClr val="1A1F2B"/>
                </a:solidFill>
                <a:latin typeface="Calibri" pitchFamily="34" charset="0"/>
                <a:ea typeface="Calibri" pitchFamily="34" charset="-122"/>
                <a:cs typeface="Calibri" pitchFamily="34" charset="-120"/>
              </a:rPr>
              <a:t>1.68 N s (upwards)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Rising from 4.2 m s⁻¹ to rest: 0=4.2²-2(9.8)h, so </a:t>
            </a:r>
            <a:r>
              <a:rPr lang="en-US" sz="1500" b="1" dirty="0">
                <a:solidFill>
                  <a:srgbClr val="1A1F2B"/>
                </a:solidFill>
                <a:latin typeface="Calibri" pitchFamily="34" charset="0"/>
                <a:ea typeface="Calibri" pitchFamily="34" charset="-122"/>
                <a:cs typeface="Calibri" pitchFamily="34" charset="-120"/>
              </a:rPr>
              <a:t>h=0.90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Fall: 7.0=9.8t₁, so t₁=0.714 s. Rebound flight: 0=4.2t-4.9t², so t=0.857 s. Total = </a:t>
            </a:r>
            <a:r>
              <a:rPr lang="en-US" sz="1500" b="1" dirty="0">
                <a:solidFill>
                  <a:srgbClr val="1A1F2B"/>
                </a:solidFill>
                <a:latin typeface="Calibri" pitchFamily="34" charset="0"/>
                <a:ea typeface="Calibri" pitchFamily="34" charset="-122"/>
                <a:cs typeface="Calibri" pitchFamily="34" charset="-120"/>
              </a:rPr>
              <a:t>1.57 s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Energy check: the kinetic energy lost at the bounce is ½(0.15)(7.0²-4.2²)=2.35 J, which equals the drop in maximum potential energy, 0.15×9.8×(2.5-0.9).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Height against time for worked example 6. Each flight is a parabola; the rebound height falls from 2.5 m to 0.90 m, a factor of e² = 0.36.">    </p:cNvPr>
          <p:cNvPicPr>
            <a:picLocks noChangeAspect="1"/>
          </p:cNvPicPr>
          <p:nvPr/>
        </p:nvPicPr>
        <p:blipFill>
          <a:blip r:embed="rId1"/>
          <a:stretch>
            <a:fillRect/>
          </a:stretch>
        </p:blipFill>
        <p:spPr>
          <a:xfrm>
            <a:off x="2045513" y="1371600"/>
            <a:ext cx="5052974" cy="2807208"/>
          </a:xfrm>
          <a:prstGeom prst="rect">
            <a:avLst/>
          </a:prstGeom>
        </p:spPr>
      </p:pic>
      <p:sp>
        <p:nvSpPr>
          <p:cNvPr id="5" name="Text 2"/>
          <p:cNvSpPr txBox="1"/>
          <p:nvPr/>
        </p:nvSpPr>
        <p:spPr>
          <a:xfrm>
            <a:off x="2045513" y="4224528"/>
            <a:ext cx="5052974" cy="393192"/>
          </a:xfrm>
          <a:prstGeom prst="rect">
            <a:avLst/>
          </a:prstGeom>
          <a:noFill/>
          <a:ln/>
        </p:spPr>
        <p:txBody>
          <a:bodyPr wrap="square" lIns="0" tIns="0" rIns="0" bIns="0" rtlCol="0" anchor="t"/>
          <a:lstStyle/>
          <a:p>
            <a:pPr algn="ctr" indent="0" marL="0">
              <a:buNone/>
            </a:pPr>
            <a:r>
              <a:rPr lang="en-US" sz="1100" i="1" dirty="0">
                <a:solidFill>
                  <a:srgbClr val="5A6577"/>
                </a:solidFill>
              </a:rPr>
              <a:t>Height against time for worked example 6. Each flight is a parabola; the rebound height falls from 2.5 m to 0.90 m, a factor of e² = 0.36.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particle hits a fixed smooth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Velocity–time graph of worked example 6, upwards positive. Between bounces every line has gradient −9.8; at each bounce the velocity jumps from −v to +0.6v.">    </p:cNvPr>
          <p:cNvPicPr>
            <a:picLocks noChangeAspect="1"/>
          </p:cNvPicPr>
          <p:nvPr/>
        </p:nvPicPr>
        <p:blipFill>
          <a:blip r:embed="rId1"/>
          <a:stretch>
            <a:fillRect/>
          </a:stretch>
        </p:blipFill>
        <p:spPr>
          <a:xfrm>
            <a:off x="4389120" y="1417320"/>
            <a:ext cx="4297680" cy="2546604"/>
          </a:xfrm>
          <a:prstGeom prst="rect">
            <a:avLst/>
          </a:prstGeom>
        </p:spPr>
      </p:pic>
      <p:sp>
        <p:nvSpPr>
          <p:cNvPr id="5" name="Text 2"/>
          <p:cNvSpPr txBox="1"/>
          <p:nvPr/>
        </p:nvSpPr>
        <p:spPr>
          <a:xfrm>
            <a:off x="4389120" y="400964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Velocity–time graph of worked example 6, upwards positive. Between bounces every line has gradient −9.8; at each bounce the velocity jumps from −v to +0.6v.</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Forgetting that the velocity changes sign at the bounce. The impulse is 0.15×(4.2+7.0), not 0.15×(7.0-4.2)=0.42 N s, which would be the answer if the ball were merely slowed down without changing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Treat the impacts </a:t>
            </a:r>
            <a:r>
              <a:rPr lang="en-US" sz="1500" b="1" dirty="0">
                <a:solidFill>
                  <a:srgbClr val="1A1F2B"/>
                </a:solidFill>
                <a:latin typeface="Calibri" pitchFamily="34" charset="0"/>
                <a:ea typeface="Calibri" pitchFamily="34" charset="-122"/>
                <a:cs typeface="Calibri" pitchFamily="34" charset="-120"/>
              </a:rPr>
              <a:t>one at a time</a:t>
            </a:r>
            <a:r>
              <a:rPr lang="en-US" sz="1500" dirty="0">
                <a:solidFill>
                  <a:srgbClr val="1A1F2B"/>
                </a:solidFill>
                <a:latin typeface="Calibri" pitchFamily="34" charset="0"/>
                <a:ea typeface="Calibri" pitchFamily="34" charset="-122"/>
                <a:cs typeface="Calibri" pitchFamily="34" charset="-120"/>
              </a:rPr>
              <a:t>, in the order they happen. Each impact involves only the two bodies touching; any other particle carries on unchanged. After each impact, write down every particle's velocity with its sign, in the order the particles sit on the line.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The test:</a:t>
            </a:r>
            <a:r>
              <a:rPr lang="en-US" sz="1500" dirty="0">
                <a:solidFill>
                  <a:srgbClr val="1A1F2B"/>
                </a:solidFill>
                <a:latin typeface="Calibri" pitchFamily="34" charset="0"/>
                <a:ea typeface="Calibri" pitchFamily="34" charset="-122"/>
                <a:cs typeface="Calibri" pitchFamily="34" charset="-120"/>
              </a:rPr>
              <a:t> two neighbouring particles collide again only if the one behind has a greater velocity (in the positive direction) than the one in front. If the back one is slower, or moving away, they never meet again. With a wall at the front, the wall reverses the front particle; then compare its new velocity with that of the particle following it. "Show that there will be no further collisions" and "find the range of values of e for which there is a further collision" are the same test, written as an inequality.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 explain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Three particles A, B and C, of masses 2 kg, 1 kg and 3 kg, lie at rest in that order on a smooth horizontal surface, in a straight line. A is projected towards B with speed 6 m s⁻¹. The coefficient of restitution between any two of the particles is ½. (a) Find the velocities of A and B after A hits B. (b) Find the velocities of B and C after B hits C. (c) Explain why A and B collide again. (d) Find the velocities of A and B after their second collision. (e) Determine whether B and C collide again.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A–B: 2(6)=2v_A+v_B and v_B-v_A=½(6)=3, so 3v_A=9: </a:t>
            </a:r>
            <a:r>
              <a:rPr lang="en-US" sz="1500" b="1" dirty="0">
                <a:solidFill>
                  <a:srgbClr val="1A1F2B"/>
                </a:solidFill>
                <a:latin typeface="Calibri" pitchFamily="34" charset="0"/>
                <a:ea typeface="Calibri" pitchFamily="34" charset="-122"/>
                <a:cs typeface="Calibri" pitchFamily="34" charset="-120"/>
              </a:rPr>
              <a:t>v_A=3 m s⁻¹, v_B=6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B–C, with C at rest: 1(6)=v_B+3v_C and v_C-v_B=½(6)=3, so 4v_B=-3: </a:t>
            </a:r>
            <a:r>
              <a:rPr lang="en-US" sz="1500" b="1" dirty="0">
                <a:solidFill>
                  <a:srgbClr val="1A1F2B"/>
                </a:solidFill>
                <a:latin typeface="Calibri" pitchFamily="34" charset="0"/>
                <a:ea typeface="Calibri" pitchFamily="34" charset="-122"/>
                <a:cs typeface="Calibri" pitchFamily="34" charset="-120"/>
              </a:rPr>
              <a:t>v_B=-0.75 m s⁻¹, v_C=2.25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moves at +3 m s⁻¹ towards B, and B now moves at −0.75 m s⁻¹ (back towards A): they are approaching, so </a:t>
            </a:r>
            <a:r>
              <a:rPr lang="en-US" sz="1500" b="1" dirty="0">
                <a:solidFill>
                  <a:srgbClr val="1A1F2B"/>
                </a:solidFill>
                <a:latin typeface="Calibri" pitchFamily="34" charset="0"/>
                <a:ea typeface="Calibri" pitchFamily="34" charset="-122"/>
                <a:cs typeface="Calibri" pitchFamily="34" charset="-120"/>
              </a:rPr>
              <a:t>A and B collide again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 explain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Approach speed 3-(-0.75)=3.75. 2(3)+1(-0.75)=2v_A+v_B=5.25 and v_B-v_A=1.875, so </a:t>
            </a:r>
            <a:r>
              <a:rPr lang="en-US" sz="1500" b="1" dirty="0">
                <a:solidFill>
                  <a:srgbClr val="1A1F2B"/>
                </a:solidFill>
                <a:latin typeface="Calibri" pitchFamily="34" charset="0"/>
                <a:ea typeface="Calibri" pitchFamily="34" charset="-122"/>
                <a:cs typeface="Calibri" pitchFamily="34" charset="-120"/>
              </a:rPr>
              <a:t>v_A=1.125 m s⁻¹, v_B=3.0 m s⁻¹</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B (3.0 m s⁻¹) is behind C (2.25 m s⁻¹) and faster: </a:t>
            </a:r>
            <a:r>
              <a:rPr lang="en-US" sz="1500" b="1" dirty="0">
                <a:solidFill>
                  <a:srgbClr val="1A1F2B"/>
                </a:solidFill>
                <a:latin typeface="Calibri" pitchFamily="34" charset="0"/>
                <a:ea typeface="Calibri" pitchFamily="34" charset="-122"/>
                <a:cs typeface="Calibri" pitchFamily="34" charset="-120"/>
              </a:rPr>
              <a:t>B and C collide again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Carrying on: after that fourth impact B has (69/32)≈2.16 m s⁻¹ and C (81/32)≈2.53 m s⁻¹. Now A (1.125) &lt; B &lt; C, so all three separate and there are no more collisions.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7, stage by stage, arrows to scale (velocities in m s⁻¹, positive to the right). The red notes flag the pairs that must collide next; the last row has A &lt; B &lt; C, so the sequence ends.">    </p:cNvPr>
          <p:cNvPicPr>
            <a:picLocks noChangeAspect="1"/>
          </p:cNvPicPr>
          <p:nvPr/>
        </p:nvPicPr>
        <p:blipFill>
          <a:blip r:embed="rId1"/>
          <a:stretch>
            <a:fillRect/>
          </a:stretch>
        </p:blipFill>
        <p:spPr>
          <a:xfrm>
            <a:off x="993038" y="1371600"/>
            <a:ext cx="7157923" cy="2807208"/>
          </a:xfrm>
          <a:prstGeom prst="rect">
            <a:avLst/>
          </a:prstGeom>
        </p:spPr>
      </p:pic>
      <p:sp>
        <p:nvSpPr>
          <p:cNvPr id="5" name="Text 2"/>
          <p:cNvSpPr txBox="1"/>
          <p:nvPr/>
        </p:nvSpPr>
        <p:spPr>
          <a:xfrm>
            <a:off x="993038" y="4224528"/>
            <a:ext cx="7157923"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stage by stage, arrows to scale (velocities in m s⁻¹, positive to the right). The red notes flag the pairs that must collide next; the last row has A &lt; B &lt; C, so the sequence ends.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8: P moves towards Q, which is at rest a distance d from a fixed smooth wall.">    </p:cNvPr>
          <p:cNvPicPr>
            <a:picLocks noChangeAspect="1"/>
          </p:cNvPicPr>
          <p:nvPr/>
        </p:nvPicPr>
        <p:blipFill>
          <a:blip r:embed="rId1"/>
          <a:stretch>
            <a:fillRect/>
          </a:stretch>
        </p:blipFill>
        <p:spPr>
          <a:xfrm>
            <a:off x="573329" y="1371600"/>
            <a:ext cx="7997342" cy="2976372"/>
          </a:xfrm>
          <a:prstGeom prst="rect">
            <a:avLst/>
          </a:prstGeom>
        </p:spPr>
      </p:pic>
      <p:sp>
        <p:nvSpPr>
          <p:cNvPr id="5" name="Text 2"/>
          <p:cNvSpPr txBox="1"/>
          <p:nvPr/>
        </p:nvSpPr>
        <p:spPr>
          <a:xfrm>
            <a:off x="573329" y="4393692"/>
            <a:ext cx="7997342" cy="224028"/>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P moves towards Q, which is at rest a distance d from a fixed smooth wall.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find</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m and a particle Q of mass 3m lie on a smooth horizontal floor on a straight line perpendicular to a fixed smooth vertical wall. Q is at rest at distance d from the wall, and P moves towards Q, and the wall, with speed u. The coefficient of restitution between P and Q is ½, and between Q and the wall it is f. (a) Find the velocities of P and Q immediately after they collide. (b) Show that P and Q collide again if f&gt;⅓. (c) Given f=⅔, find the distance from the wall of the second collision between P and Q, and the time between the two collisions.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Towards the wall positive: mu=mv_P+3mv_Q and v_Q-v_P=½ u. Then u=4v_P+(3/2) u, so </a:t>
            </a:r>
            <a:r>
              <a:rPr lang="en-US" sz="1500" b="1" dirty="0">
                <a:solidFill>
                  <a:srgbClr val="1A1F2B"/>
                </a:solidFill>
                <a:latin typeface="Calibri" pitchFamily="34" charset="0"/>
                <a:ea typeface="Calibri" pitchFamily="34" charset="-122"/>
                <a:cs typeface="Calibri" pitchFamily="34" charset="-120"/>
              </a:rPr>
              <a:t>v_P=-u/8 (P moves away from the wall at u/8), v_Q=3u/8 towards the wall</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Q rebounds from the wall with speed f×3u/8, moving away from the wall, the same way as P. Q catches P only if 3fu/8&gt;u/8, that is </a:t>
            </a:r>
            <a:r>
              <a:rPr lang="en-US" sz="1500" b="1" dirty="0">
                <a:solidFill>
                  <a:srgbClr val="1A1F2B"/>
                </a:solidFill>
                <a:latin typeface="Calibri" pitchFamily="34" charset="0"/>
                <a:ea typeface="Calibri" pitchFamily="34" charset="-122"/>
                <a:cs typeface="Calibri" pitchFamily="34" charset="-120"/>
              </a:rPr>
              <a:t>f&gt;⅓</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find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f=⅔, Q comes back at ⅔×3u/8=u/4. Q's time to the wall: d÷3u/8=8d/3u; P is then d+u/8×8d/3u=4d/3 from the wall. Measuring t from Q leaving the wall: u/4t=4d/3+u/8t, so t=32d/3u and the distance is u/4×32d/3u= </a:t>
            </a:r>
            <a:r>
              <a:rPr lang="en-US" sz="1500" b="1" dirty="0">
                <a:solidFill>
                  <a:srgbClr val="1A1F2B"/>
                </a:solidFill>
                <a:latin typeface="Calibri" pitchFamily="34" charset="0"/>
                <a:ea typeface="Calibri" pitchFamily="34" charset="-122"/>
                <a:cs typeface="Calibri" pitchFamily="34" charset="-120"/>
              </a:rPr>
              <a:t>8d/3 from the wall</a:t>
            </a:r>
            <a:r>
              <a:rPr lang="en-US" sz="1500" dirty="0">
                <a:solidFill>
                  <a:srgbClr val="1A1F2B"/>
                </a:solidFill>
                <a:latin typeface="Calibri" pitchFamily="34" charset="0"/>
                <a:ea typeface="Calibri" pitchFamily="34" charset="-122"/>
                <a:cs typeface="Calibri" pitchFamily="34" charset="-120"/>
              </a:rPr>
              <a:t>. Time between collisions =8d/3u+32d/3u= </a:t>
            </a:r>
            <a:r>
              <a:rPr lang="en-US" sz="1500" b="1" dirty="0">
                <a:solidFill>
                  <a:srgbClr val="1A1F2B"/>
                </a:solidFill>
                <a:latin typeface="Calibri" pitchFamily="34" charset="0"/>
                <a:ea typeface="Calibri" pitchFamily="34" charset="-122"/>
                <a:cs typeface="Calibri" pitchFamily="34" charset="-120"/>
              </a:rPr>
              <a:t>40d/3u</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there are further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8 with f = ⅔: distance from the wall against time. Where the two lines cross, P and Q are at the same place — the second collision, 8d/3 from the wall.">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with f = ⅔: distance from the wall against time. Where the two lines cross, P and Q are at the same place — the second collision, 8d/3 from the wall.</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start chasing distances and times, answer the yes/no question with velocities alone. Distances only matter when you are asked where or when the next impact happens; whether it happens depends only on which particle is faster.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 diagram for every impact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"before" and "after" for each collision, with masses, a positive direction and every velocity arrow pointing that way. Most sign errors disappear once the diagram is on the page.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two equations, two unknowns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direct impact always gives one momentum equation and one restitution equation. Label them (1) and (2), then solve simultaneously. If a question gives you one velocity after the impact, use momentum for the other and restitution to find 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that" with e unknown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answer contains e, keep it as a letter throughout and use 0≤e≤1 to decide directions: for example, u(1-3e)/4 is negative only when e&gt;⅓.</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kinetic energy lost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Work out the total kinetic energy before and after on separate lines and subtract. Squaring removes signs, so use speeds. A negative "loss" means an arithmetic slip, not an explosion.</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finish the story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successive-impacts question, end with a sentence that compares velocities: "A moves at 1.125 m s⁻¹ and B at 2.16 m s⁻¹ in the same direction, so A cannot catch B: no further collision." The comparison is the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is conserved in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when e=1. Otherwise some becomes heat, sound and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conserved; kinetic energy decreases unless the impact is perfectly 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conserved when a ball bounces off a wall.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wall exerts an external impulse on the ball.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restitution for the rebound speed and I=mv-mu for the impulse.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Restitution uses speeds, so signs do not matter.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that reverses has a negative velocity; ignoring this changes the approach or separation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Write v₂-v₁=e(u₁-u₂) with signed velocities.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coefficient of 0 means the particles stop.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e=0 means the speed of separation is zero, not the speeds.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e=0 the particles move off together with a common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impulse can be added to a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changes momentum, which includes the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v=u+I/m.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two particles are moving in the same direction they cannot collide again.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one behind may be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velocities: a further collision happens if the back particle is faster than the front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 Momentum and impulse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one-dimensional conservation law, coalescing particles and jerks in strings come from M1; M2 adds restitution and vectors in i, j form.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 Kinematics and M2.4 Work, energy and power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Bouncing balls need the constant-acceleration formulae between impacts, and kinetic energy losses link straight to the work–energy principle.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Further Mechanics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Oblique impacts with a plane and between spheres, where only the velocity component along the line of centres is affected, build directly on this page in IAL Further Mathematics. In IAL Physics Units 1 and 4, momentum conservation, impulse and elastic versus inelastic collisions are the same ideas in a physics setting.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3802"/>
                <a:gridCol w="4108399"/>
                <a:gridCol w="158739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of a particle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I=mv-mu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on one particle, in i, j form or along a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m₁u₁+m₂u₂=m₁v₁+m₂v₂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conservation of momentum in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v₂-v₁=e(u₁-u₂), 0≤e≤1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law of restitution, direct impact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rebound speed = e × impact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 hitting a fixed smooth surface at right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lost = total before − total after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loss =½·m₁m₂/(m₁+m₂)(1-e²)w²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quick check on a kinetic energy loss (w = approach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v²=u²+2as, v=u+at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motion between bounces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Why can the coefficient of restitution not be greater than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particle of mass 0.2 kg hits a fixed smooth wall at right angles with speed 6 m s⁻¹, and e=0.5. Find its rebound speed and the impulse on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Two particles collide and move off together. What is the value of 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particle of mass 0.5 kg moving with velocity (2i+3j) m s⁻¹ receives an impulse of (i-4j) N s. Find its new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Two particles of equal mass collide directly with e=1; one was at rest. What happens?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ball dropped onto a floor rebounds to 64% of the height it fell from. Find 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kinetic energy lost is proportional to 1-e². If e&gt;1 the loss would be negative, so the collision would create kinetic energy with no source of energy. Without an explosion this cannot happen.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Rebound speed =0.5×6=3 m s⁻¹. Impulse =0.2(3-(-6))=1.8 N s, directed away from the wall.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e=0: the speed of separation is zero because they share a common velocity.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v=u+I/m=(2+2)i+(3-8)j=4i-5j, so the speed is √41=6.40 m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Momentum: u=v₁+v₂; restitution: v₂-v₁=u. So v₁=0 and v₂=u: the moving particle stops and the other takes its velocity.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Rebound height is e² times the drop height, so e²=0.64 and e=0.8.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small smooth sphere of mass 0.3 kg slides on a smooth horizontal floor with speed 4 m s⁻¹, moving at right angles towards a fixed smooth vertical wall. It rebounds from the wall along the same line with speed 2.8 m s⁻¹.</a:t>
            </a:r>
            <a:endParaRPr lang="en-US" sz="1400" dirty="0"/>
          </a:p>
          <a:p>
            <a:pPr indent="0" marL="0">
              <a:spcAft>
                <a:spcPts val="600"/>
              </a:spcAft>
              <a:buNone/>
            </a:pPr>
            <a:r>
              <a:rPr lang="en-US" sz="1400" dirty="0">
                <a:solidFill>
                  <a:srgbClr val="1A1F2B"/>
                </a:solidFill>
              </a:rPr>
              <a:t>(a) Find the coefficient of restitution between the sphere and the wall.  [1]</a:t>
            </a:r>
            <a:endParaRPr lang="en-US" sz="1400" dirty="0"/>
          </a:p>
          <a:p>
            <a:pPr indent="0" marL="0">
              <a:spcAft>
                <a:spcPts val="600"/>
              </a:spcAft>
              <a:buNone/>
            </a:pPr>
            <a:r>
              <a:rPr lang="en-US" sz="1400" dirty="0">
                <a:solidFill>
                  <a:srgbClr val="1A1F2B"/>
                </a:solidFill>
              </a:rPr>
              <a:t>(b) Find the magnitude of the impulse exerted by the wall on the sphere.  [2]</a:t>
            </a:r>
            <a:endParaRPr lang="en-US" sz="1400" dirty="0"/>
          </a:p>
          <a:p>
            <a:pPr indent="0" marL="0">
              <a:spcAft>
                <a:spcPts val="600"/>
              </a:spcAft>
              <a:buNone/>
            </a:pPr>
            <a:r>
              <a:rPr lang="en-US" sz="1400" dirty="0">
                <a:solidFill>
                  <a:srgbClr val="1A1F2B"/>
                </a:solidFill>
              </a:rPr>
              <a:t>(c) Find the kinetic energy lost in the impact.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model railway trucks A and B, of masses 4 kg and 1 kg, run towards each other along a straight horizontal track. Just before they collide, A has speed 3 m s⁻¹ and B has speed 5 m s⁻¹. The coefficient of restitution between the trucks is 0.4. The trucks are modelled as particles and the track as smooth.</a:t>
            </a:r>
            <a:endParaRPr lang="en-US" sz="1200" dirty="0"/>
          </a:p>
          <a:p>
            <a:pPr indent="0" marL="0">
              <a:spcAft>
                <a:spcPts val="600"/>
              </a:spcAft>
              <a:buNone/>
            </a:pPr>
            <a:r>
              <a:rPr lang="en-US" sz="1200" dirty="0">
                <a:solidFill>
                  <a:srgbClr val="1A1F2B"/>
                </a:solidFill>
              </a:rPr>
              <a:t>Figure: the trucks just before they collide; e = 0.4; not to scale.</a:t>
            </a:r>
            <a:endParaRPr lang="en-US" sz="1200" dirty="0"/>
          </a:p>
          <a:p>
            <a:pPr indent="0" marL="0">
              <a:spcAft>
                <a:spcPts val="600"/>
              </a:spcAft>
              <a:buNone/>
            </a:pPr>
            <a:r>
              <a:rPr lang="en-US" sz="1200" dirty="0">
                <a:solidFill>
                  <a:srgbClr val="1A1F2B"/>
                </a:solidFill>
              </a:rPr>
              <a:t>(a) Find the velocities of A and B immediately after the collision, stating clearly the direction of motion of each truck.  [5]</a:t>
            </a:r>
            <a:endParaRPr lang="en-US" sz="1200" dirty="0"/>
          </a:p>
          <a:p>
            <a:pPr indent="0" marL="0">
              <a:spcAft>
                <a:spcPts val="600"/>
              </a:spcAft>
              <a:buNone/>
            </a:pPr>
            <a:r>
              <a:rPr lang="en-US" sz="1200" dirty="0">
                <a:solidFill>
                  <a:srgbClr val="1A1F2B"/>
                </a:solidFill>
              </a:rPr>
              <a:t>(b) Find the magnitude of the impulse exerted on B in the collision.  [1]</a:t>
            </a:r>
            <a:endParaRPr lang="en-US" sz="1200" dirty="0"/>
          </a:p>
          <a:p>
            <a:pPr indent="0" marL="0">
              <a:spcAft>
                <a:spcPts val="600"/>
              </a:spcAft>
              <a:buNone/>
            </a:pPr>
            <a:r>
              <a:rPr lang="en-US" sz="1200" dirty="0">
                <a:solidFill>
                  <a:srgbClr val="1A1F2B"/>
                </a:solidFill>
              </a:rPr>
              <a:t>(c) Find the kinetic energy lost in the collision.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2329850"/>
            <a:ext cx="3474720" cy="119246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686929"/>
          </a:xfrm>
          <a:prstGeom prst="roundRect">
            <a:avLst>
              <a:gd name="adj" fmla="val 2042"/>
            </a:avLst>
          </a:prstGeom>
          <a:solidFill>
            <a:srgbClr val="F3F5F9"/>
          </a:solidFill>
          <a:ln w="12700">
            <a:solidFill>
              <a:srgbClr val="DDE2EA"/>
            </a:solidFill>
            <a:prstDash val="solid"/>
          </a:ln>
        </p:spPr>
      </p:sp>
      <p:sp>
        <p:nvSpPr>
          <p:cNvPr id="5" name="Text 3"/>
          <p:cNvSpPr txBox="1"/>
          <p:nvPr/>
        </p:nvSpPr>
        <p:spPr>
          <a:xfrm>
            <a:off x="685800" y="1463040"/>
            <a:ext cx="7772400" cy="245832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 = 2.8 ÷ 4 = 0.7</a:t>
            </a:r>
            <a:endParaRPr lang="en-US" sz="1600" dirty="0"/>
          </a:p>
          <a:p>
            <a:pPr marL="342900" indent="-342900">
              <a:spcAft>
                <a:spcPts val="400"/>
              </a:spcAft>
              <a:buSzPct val="100000"/>
              <a:buChar char="•"/>
            </a:pPr>
            <a:r>
              <a:rPr lang="en-US" sz="1600" dirty="0">
                <a:solidFill>
                  <a:srgbClr val="1A1F2B"/>
                </a:solidFill>
              </a:rPr>
              <a:t>I = 0.3(2.8 − (−4))</a:t>
            </a:r>
            <a:endParaRPr lang="en-US" sz="1600" dirty="0"/>
          </a:p>
          <a:p>
            <a:pPr marL="342900" indent="-342900">
              <a:spcAft>
                <a:spcPts val="400"/>
              </a:spcAft>
              <a:buSzPct val="100000"/>
              <a:buChar char="•"/>
            </a:pPr>
            <a:r>
              <a:rPr lang="en-US" sz="1600" dirty="0">
                <a:solidFill>
                  <a:srgbClr val="1A1F2B"/>
                </a:solidFill>
              </a:rPr>
              <a:t>= 2.04 N s</a:t>
            </a:r>
            <a:endParaRPr lang="en-US" sz="1600" dirty="0"/>
          </a:p>
          <a:p>
            <a:pPr marL="342900" indent="-342900">
              <a:spcAft>
                <a:spcPts val="400"/>
              </a:spcAft>
              <a:buSzPct val="100000"/>
              <a:buChar char="•"/>
            </a:pPr>
            <a:r>
              <a:rPr lang="en-US" sz="1600" dirty="0">
                <a:solidFill>
                  <a:srgbClr val="1A1F2B"/>
                </a:solidFill>
              </a:rPr>
              <a:t>½(0.3)(4²) − ½(0.3)(2.8²)</a:t>
            </a:r>
            <a:endParaRPr lang="en-US" sz="1600" dirty="0"/>
          </a:p>
          <a:p>
            <a:pPr marL="342900" indent="-342900">
              <a:spcAft>
                <a:spcPts val="400"/>
              </a:spcAft>
              <a:buSzPct val="100000"/>
              <a:buChar char="•"/>
            </a:pPr>
            <a:r>
              <a:rPr lang="en-US" sz="1600" dirty="0">
                <a:solidFill>
                  <a:srgbClr val="1A1F2B"/>
                </a:solidFill>
              </a:rPr>
              <a:t>= 2.4 − 1.176 = 1.22 J (1.224)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(A's direction positive) 4(3) + 1(−5) = 4v_A + v_B</a:t>
            </a:r>
            <a:endParaRPr lang="en-US" sz="1400" dirty="0"/>
          </a:p>
          <a:p>
            <a:pPr marL="342900" indent="-342900">
              <a:spcAft>
                <a:spcPts val="400"/>
              </a:spcAft>
              <a:buSzPct val="100000"/>
              <a:buChar char="•"/>
            </a:pPr>
            <a:r>
              <a:rPr lang="en-US" sz="1400" dirty="0">
                <a:solidFill>
                  <a:srgbClr val="1A1F2B"/>
                </a:solidFill>
              </a:rPr>
              <a:t>4v_A + v_B = 7</a:t>
            </a:r>
            <a:endParaRPr lang="en-US" sz="1400" dirty="0"/>
          </a:p>
          <a:p>
            <a:pPr marL="342900" indent="-342900">
              <a:spcAft>
                <a:spcPts val="400"/>
              </a:spcAft>
              <a:buSzPct val="100000"/>
              <a:buChar char="•"/>
            </a:pPr>
            <a:r>
              <a:rPr lang="en-US" sz="1400" dirty="0">
                <a:solidFill>
                  <a:srgbClr val="1A1F2B"/>
                </a:solidFill>
              </a:rPr>
              <a:t>v_B − v_A = 0.4(3 + 5) = 3.2</a:t>
            </a:r>
            <a:endParaRPr lang="en-US" sz="1400" dirty="0"/>
          </a:p>
          <a:p>
            <a:pPr marL="342900" indent="-342900">
              <a:spcAft>
                <a:spcPts val="400"/>
              </a:spcAft>
              <a:buSzPct val="100000"/>
              <a:buChar char="•"/>
            </a:pPr>
            <a:r>
              <a:rPr lang="en-US" sz="1400" dirty="0">
                <a:solidFill>
                  <a:srgbClr val="1A1F2B"/>
                </a:solidFill>
              </a:rPr>
              <a:t>solving: v_A = 0.76 m s⁻¹, in its original direction</a:t>
            </a:r>
            <a:endParaRPr lang="en-US" sz="1400" dirty="0"/>
          </a:p>
          <a:p>
            <a:pPr marL="342900" indent="-342900">
              <a:spcAft>
                <a:spcPts val="400"/>
              </a:spcAft>
              <a:buSzPct val="100000"/>
              <a:buChar char="•"/>
            </a:pPr>
            <a:r>
              <a:rPr lang="en-US" sz="1400" dirty="0">
                <a:solidFill>
                  <a:srgbClr val="1A1F2B"/>
                </a:solidFill>
              </a:rPr>
              <a:t>v_B = 3.96 m s⁻¹, direction of motion reversed</a:t>
            </a:r>
            <a:endParaRPr lang="en-US" sz="1400" dirty="0"/>
          </a:p>
          <a:p>
            <a:pPr marL="342900" indent="-342900">
              <a:spcAft>
                <a:spcPts val="400"/>
              </a:spcAft>
              <a:buSzPct val="100000"/>
              <a:buChar char="•"/>
            </a:pPr>
            <a:r>
              <a:rPr lang="en-US" sz="1400" dirty="0">
                <a:solidFill>
                  <a:srgbClr val="1A1F2B"/>
                </a:solidFill>
              </a:rPr>
              <a:t>1 × (3.96 + 5) = 8.96 N s ft</a:t>
            </a:r>
            <a:endParaRPr lang="en-US" sz="1400" dirty="0"/>
          </a:p>
          <a:p>
            <a:pPr marL="342900" indent="-342900">
              <a:spcAft>
                <a:spcPts val="400"/>
              </a:spcAft>
              <a:buSzPct val="100000"/>
              <a:buChar char="•"/>
            </a:pPr>
            <a:r>
              <a:rPr lang="en-US" sz="1400" dirty="0">
                <a:solidFill>
                  <a:srgbClr val="1A1F2B"/>
                </a:solidFill>
              </a:rPr>
              <a:t>before ½ × 4 × 3² + ½ × 1 × 5² = 30.5 J; after ½ × 4 × 0.76² + ½ × 1 × 3.96² = 8.996 J</a:t>
            </a:r>
            <a:endParaRPr lang="en-US" sz="1400" dirty="0"/>
          </a:p>
          <a:p>
            <a:pPr marL="342900" indent="-342900">
              <a:spcAft>
                <a:spcPts val="400"/>
              </a:spcAft>
              <a:buSzPct val="100000"/>
              <a:buChar char="•"/>
            </a:pPr>
            <a:r>
              <a:rPr lang="en-US" sz="1400" dirty="0">
                <a:solidFill>
                  <a:srgbClr val="1A1F2B"/>
                </a:solidFill>
              </a:rPr>
              <a:t>loss = 21.5 J (21.504)</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M2.5 Collisions and restitution · Edexcel IAL Maths</dc:title>
  <dc:subject>PptxGenJS Presentation</dc:subject>
  <dc:creator>Evan Kotronis · ExaminerPrep</dc:creator>
  <cp:lastModifiedBy>Evan Kotronis · ExaminerPrep</cp:lastModifiedBy>
  <cp:revision>1</cp:revision>
  <dcterms:created xsi:type="dcterms:W3CDTF">2026-10-26T15:10:13Z</dcterms:created>
  <dcterms:modified xsi:type="dcterms:W3CDTF">2026-10-26T15:10:13Z</dcterms:modified>
</cp:coreProperties>
</file>