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Lst>
  <p:notesMasterIdLst>
    <p:notesMasterId r:id="rId4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3b01abdb-759c-9486-2fc1-171fed9044f3}">
          <p14:sldIdLst>
            <p14:sldId id="256"/>
            <p14:sldId id="257"/>
            <p14:sldId id="258"/>
            <p14:sldId id="259"/>
          </p14:sldIdLst>
        </p14:section>
        <p14:section name="Theory" id="{bfaf417d-f9c1-64a2-9e3d-91473e8d3c24}">
          <p14:sldIdLst>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Lst>
        </p14:section>
        <p14:section name="Practice" id="{782f3810-f67f-af2e-0933-20460c15c66a}">
          <p14:sldIdLst>
            <p14:sldId id="295"/>
            <p14:sldId id="296"/>
            <p14:sldId id="297"/>
          </p14:sldIdLst>
        </p14:section>
        <p14:section name="Answers" id="{a597fdc6-5016-a3e6-1368-54c61196d4b6}">
          <p14:sldIdLst>
            <p14:sldId id="298"/>
            <p14:sldId id="299"/>
            <p14:sldId id="300"/>
            <p14:sldId id="30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presProps" Target="presProps.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P3.4 Compound angles, double angles and R-form. Notes for this topic: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 the compound angle formulae come from?.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 the compound angle formulae come from?.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 the compound angle formulae come from?: Worked example 1.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sin(A + B) from given ratios?.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sin(A + B) from given ratios?: Worked example 2.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sin(A + B) from given ratios?.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equations involving compound angles?.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equations involving compound angles?: Worked example 3.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double-angle formulae?.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double-angle formulae?.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double-angle formulae?.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double-angle formulae?: Worked example 4.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equations containing sin 2θ or cos 2θ?.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equations containing sin 2θ or cos 2θ?.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equations containing sin 2θ or cos 2θ?: Worked example 5.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equations containing sin 2θ or cos 2θ?.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prove identities and use half angles?.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prove identities and use half angles?: Worked example 6.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prove identities and use half angles?.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write acos θ+ bsin θ as a single sine or cosine?.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write acos θ+ bsin θ as a single sine or cosine?.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write acos θ+ bsin θ as a single sine or cosine?.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write acos θ+ bsin θ as a single sine or cosine?: Worked example 7.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write acos θ+ bsin θ as a single sine or cosine?.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R-form give maximum and minimum values?.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R-form give maximum and minimum values?.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R-form give maximum and minimum values?: Worked example 8.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R-form give maximum and minimum values?: Worked example 8.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P3.4.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P3.4.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https://examinerprep.com/notes/edexcel-ial-maths/compound-angles-double-angles-and-r-form/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https://examinerprep.com/ial-maths-p3-4-compound-angles-double-angles-and-r-form-questions#IALM-P3-4-B-09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https://examinerprep.com/ial-maths-p3-4-compound-angles-double-angles-and-r-form-questions#IALM-P3-4-B-01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https://examinerprep.com/ial-maths-p3-4-compound-angles-double-angles-and-r-form-questions#IALM-P3-4-B-09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https://examinerprep.com/ial-maths-p3-4-compound-angles-double-angles-and-r-form-questions#IALM-P3-4-B-01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hyperlink" Target="https://examinerprep.com/notes/edexcel-ial-maths/compound-angles-double-angles-and-r-form/" TargetMode="External"/><Relationship Id="rId2" Type="http://schemas.openxmlformats.org/officeDocument/2006/relationships/hyperlink" Target="https://examinerprep.com/ial-maths-p3-4-compound-angles-double-angles-and-r-form-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P3.4 Compound angles, double angles and R-form</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991563"/>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compound angle formulae for sin(A ±B), cos(A ±B) and tan(A ±B), and a geometric proof</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Exact values, and ratios of compound angles from given ratios and quadrants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double-angle formulae for sin 2A, cos 2A (three forms) and tan 2A</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Half-angle results such as cos² A = ½(1 + cos 2A)</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Solving equations and proving identities with these formulae, in degrees or radians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Writing acos θ+ bsin θ as Rcos(θ±α) or Rsin(θ±α)</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Solving acos θ+ bsin θ= c and finding greatest and least values, including in context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81178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The compound angle formulae sin(A ±B) = sin Acos B ±cos Asin B and cos(A ±B) = cos Acos B ∓sin Asin B give exact values, turn into the double-angle formulae when B = A, and, read backwards, turn acos θ+ bsin θ into a single wave.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tan(A ±B) = (tan A ±tan B)/(1 ∓tan Atan B). All three compound angle formulae are in the formulae booklet.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Double angles (not in the booklet): sin 2A = 2sin Acos A; cos 2A = cos² A - sin² A = 2cos² A - 1 = 1 - 2sin² A; tan 2A = 2tan A/(1 - tan² A).</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For equations, expand, then collect into a single ratio (often tan θ) or a quadratic in one ratio; choose the form of cos 2A that matches the rest of the equation.</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R-form: acos θ+ bsin θ= Rcos(θ- α) with R = √(a² + b²) and tan α= b/a. Expand the target form and compare coefficients to get the signs right.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6. Rsin(…) and Rcos(…) lie between -R and R; the maximum R occurs when the bracket is 90° (for sin) or 0° (for cos).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Where do the compound angle formulae come from?</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pic>
        <p:nvPicPr>
          <p:cNvPr id="4" name="Image 0" descr="A geometric proof, drawn to scale with A = 38° and B = 26°. The height of P is QM + PT = sin A cos B + cos A sin B; the horizontal distance ON is OM − TQ = cos A cos B − sin A sin B.">    </p:cNvPr>
          <p:cNvPicPr>
            <a:picLocks noChangeAspect="1"/>
          </p:cNvPicPr>
          <p:nvPr/>
        </p:nvPicPr>
        <p:blipFill>
          <a:blip r:embed="rId1"/>
          <a:stretch>
            <a:fillRect/>
          </a:stretch>
        </p:blipFill>
        <p:spPr>
          <a:xfrm>
            <a:off x="6530645" y="1371600"/>
            <a:ext cx="2156155" cy="2300630"/>
          </a:xfrm>
          <a:prstGeom prst="rect">
            <a:avLst/>
          </a:prstGeom>
        </p:spPr>
      </p:pic>
      <p:sp>
        <p:nvSpPr>
          <p:cNvPr id="5" name="Text 2"/>
          <p:cNvSpPr txBox="1"/>
          <p:nvPr/>
        </p:nvSpPr>
        <p:spPr>
          <a:xfrm>
            <a:off x="6420002" y="3717950"/>
            <a:ext cx="2377440" cy="899770"/>
          </a:xfrm>
          <a:prstGeom prst="rect">
            <a:avLst/>
          </a:prstGeom>
          <a:noFill/>
          <a:ln/>
        </p:spPr>
        <p:txBody>
          <a:bodyPr wrap="square" lIns="0" tIns="0" rIns="0" bIns="0" rtlCol="0" anchor="t"/>
          <a:lstStyle/>
          <a:p>
            <a:pPr algn="ctr" indent="0" marL="0">
              <a:buNone/>
            </a:pPr>
            <a:r>
              <a:rPr lang="en-US" sz="1100" i="1" dirty="0">
                <a:solidFill>
                  <a:srgbClr val="5A6577"/>
                </a:solidFill>
              </a:rPr>
              <a:t>A geometric proof, drawn to scale with A = 38° and B = 26°. The height of P is QM + PT = sin A cos B + cos A sin B; the horizontal distance ON is OM − TQ = cos A cos B − sin A sin B.</a:t>
            </a:r>
            <a:endParaRPr lang="en-US" sz="1100" dirty="0"/>
          </a:p>
        </p:txBody>
      </p:sp>
      <p:sp>
        <p:nvSpPr>
          <p:cNvPr id="6" name="Text 3"/>
          <p:cNvSpPr txBox="1"/>
          <p:nvPr/>
        </p:nvSpPr>
        <p:spPr>
          <a:xfrm>
            <a:off x="457200" y="1371600"/>
            <a:ext cx="5753405" cy="292790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It is tempting to think that sin(A + B) = sin A + sin B, but a single test destroys the idea: with A = B = 90°, the left side is sin 180° = 0 while the right side is 2. The sine of a sum mixes sines and cosines, and a picture shows exactly how.</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In the figure, the angle A + B is built from two right-angled triangles. OP has length 1, so the height of P is sin(A + B) and its horizontal distance from O is cos(A + B). In triangle OQP, OQ = cos B and QP = sin B. Then QM = OQsin A = sin Acos B. Because QT is parallel to OM and QP is perpendicular to OQ, the angle TPQ is also A, so PT = QPcos A = cos Asin B. Adding the two heights gives sin(A + B) = sin Acos B + cos Asin B. The horizontal distances give ON = OM - TQ, which is cos(A + B) = cos Acos B - sin Asin B.</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do the compound angle formulae come from?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Replacing B by -B, with cos(-B) = cos B and sin(-B) = -sin B, gives the "minus" versions, and dividing the sine formula by the cosine formula (then dividing top and bottom by cos Acos B) gives the tan formula.</a:t>
            </a:r>
            <a:endParaRPr lang="en-US" sz="1500" dirty="0"/>
          </a:p>
        </p:txBody>
      </p:sp>
      <p:sp>
        <p:nvSpPr>
          <p:cNvPr id="5" name="Shape 3"/>
          <p:cNvSpPr/>
          <p:nvPr/>
        </p:nvSpPr>
        <p:spPr>
          <a:xfrm>
            <a:off x="457200" y="1951330"/>
            <a:ext cx="8229600" cy="1754734"/>
          </a:xfrm>
          <a:prstGeom prst="roundRect">
            <a:avLst>
              <a:gd name="adj" fmla="val 3127"/>
            </a:avLst>
          </a:prstGeom>
          <a:solidFill>
            <a:srgbClr val="EEF2FF"/>
          </a:solidFill>
          <a:ln w="9525">
            <a:solidFill>
              <a:srgbClr val="DDE2EA"/>
            </a:solidFill>
            <a:prstDash val="solid"/>
          </a:ln>
        </p:spPr>
      </p:sp>
      <p:sp>
        <p:nvSpPr>
          <p:cNvPr id="6" name="Text 4"/>
          <p:cNvSpPr txBox="1"/>
          <p:nvPr/>
        </p:nvSpPr>
        <p:spPr>
          <a:xfrm>
            <a:off x="603504" y="2042770"/>
            <a:ext cx="7936992" cy="160843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Compound angle (addition) formulae.</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sin(A ±B) = sin Acos B ±cos Asin B cos(A ±B) = cos Acos B ∓sin Asin B tan(A ±B) = (tan A ±tan B)/(1 ∓tan Atan B) Take the top signs together or the bottom signs together. tan(A ±B) is undefined where A ±B = 90°, 270°, …. The angles may be in degrees or radians; these are identities, true for every A and B. They are in the formulae booklet, but you need to use them quickly and in reverse.</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do the compound angle formulae come from?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 · Worked example 1 · Easy · Find</a:t>
            </a:r>
            <a:endParaRPr lang="en-US" sz="1200" dirty="0"/>
          </a:p>
        </p:txBody>
      </p:sp>
      <p:sp>
        <p:nvSpPr>
          <p:cNvPr id="4" name="Text 2"/>
          <p:cNvSpPr txBox="1"/>
          <p:nvPr/>
        </p:nvSpPr>
        <p:spPr>
          <a:xfrm>
            <a:off x="457200" y="1371600"/>
            <a:ext cx="8229600" cy="232714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Without a calculator, find the exact values of (a) sin 105°; (b) tan 75°, giving your answer in the form p + q√3.</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Split 105° into angles with known exact ratios: sin(60° + 45°) = sin 60°cos 45° + cos 60°sin 45° = √3/2·√2/2 + ½·√2/2 = </a:t>
            </a:r>
            <a:r>
              <a:rPr lang="en-US" sz="1500" b="1" dirty="0">
                <a:solidFill>
                  <a:srgbClr val="1A1F2B"/>
                </a:solidFill>
                <a:latin typeface="Calibri" pitchFamily="34" charset="0"/>
                <a:ea typeface="Calibri" pitchFamily="34" charset="-122"/>
                <a:cs typeface="Calibri" pitchFamily="34" charset="-120"/>
              </a:rPr>
              <a:t>(√6 + √2)/4</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tan 75° = tan(45° + 30°) = (1 + 1/√3)/(1 - 1/√3) = (√3 + 1)/(√3 - 1) (multiplying top and bottom by √3). Rationalise: ((√3 + 1)²)/(3 - 1) = (4 + 2√3)/2 = </a:t>
            </a:r>
            <a:r>
              <a:rPr lang="en-US" sz="1500" b="1" dirty="0">
                <a:solidFill>
                  <a:srgbClr val="1A1F2B"/>
                </a:solidFill>
                <a:latin typeface="Calibri" pitchFamily="34" charset="0"/>
                <a:ea typeface="Calibri" pitchFamily="34" charset="-122"/>
                <a:cs typeface="Calibri" pitchFamily="34" charset="-120"/>
              </a:rPr>
              <a:t>2 + √3</a:t>
            </a:r>
            <a:r>
              <a:rPr lang="en-US" sz="1500" dirty="0">
                <a:solidFill>
                  <a:srgbClr val="1A1F2B"/>
                </a:solidFill>
                <a:latin typeface="Calibri" pitchFamily="34" charset="0"/>
                <a:ea typeface="Calibri" pitchFamily="34" charset="-122"/>
                <a:cs typeface="Calibri" pitchFamily="34" charset="-120"/>
              </a:rPr>
              <a:t>. Check: 2 + √3 ≈3.7321, which matches tan 75° on a calculator.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find sin(A + B) from given ratios?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Completing the ratios in Worked example 2. Pythagoras gives the hypotenuse 17 for A and the third side 21 for B; because B is obtuse, its cosine is negative.">    </p:cNvPr>
          <p:cNvPicPr>
            <a:picLocks noChangeAspect="1"/>
          </p:cNvPicPr>
          <p:nvPr/>
        </p:nvPicPr>
        <p:blipFill>
          <a:blip r:embed="rId1"/>
          <a:stretch>
            <a:fillRect/>
          </a:stretch>
        </p:blipFill>
        <p:spPr>
          <a:xfrm>
            <a:off x="4597603" y="1371600"/>
            <a:ext cx="4089197" cy="2638044"/>
          </a:xfrm>
          <a:prstGeom prst="rect">
            <a:avLst/>
          </a:prstGeom>
        </p:spPr>
      </p:pic>
      <p:sp>
        <p:nvSpPr>
          <p:cNvPr id="5" name="Text 2"/>
          <p:cNvSpPr txBox="1"/>
          <p:nvPr/>
        </p:nvSpPr>
        <p:spPr>
          <a:xfrm>
            <a:off x="4597603" y="4055364"/>
            <a:ext cx="4089197" cy="562356"/>
          </a:xfrm>
          <a:prstGeom prst="rect">
            <a:avLst/>
          </a:prstGeom>
          <a:noFill/>
          <a:ln/>
        </p:spPr>
        <p:txBody>
          <a:bodyPr wrap="square" lIns="0" tIns="0" rIns="0" bIns="0" rtlCol="0" anchor="t"/>
          <a:lstStyle/>
          <a:p>
            <a:pPr algn="ctr" indent="0" marL="0">
              <a:buNone/>
            </a:pPr>
            <a:r>
              <a:rPr lang="en-US" sz="1100" i="1" dirty="0">
                <a:solidFill>
                  <a:srgbClr val="5A6577"/>
                </a:solidFill>
              </a:rPr>
              <a:t>Completing the ratios in Worked example 2. Pythagoras gives the hypotenuse 17 for A and the third side 21 for B; because B is obtuse, its cosine is negative.</a:t>
            </a:r>
            <a:endParaRPr lang="en-US" sz="1100" dirty="0"/>
          </a:p>
        </p:txBody>
      </p:sp>
      <p:sp>
        <p:nvSpPr>
          <p:cNvPr id="6" name="Text 3"/>
          <p:cNvSpPr txBox="1"/>
          <p:nvPr/>
        </p:nvSpPr>
        <p:spPr>
          <a:xfrm>
            <a:off x="457200" y="1371600"/>
            <a:ext cx="3820363" cy="2608783"/>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typical question gives one ratio of each angle and says which quadrant it lies in. To use the formulae you need </a:t>
            </a:r>
            <a:r>
              <a:rPr lang="en-US" sz="1500" b="1" dirty="0">
                <a:solidFill>
                  <a:srgbClr val="1A1F2B"/>
                </a:solidFill>
                <a:latin typeface="Calibri" pitchFamily="34" charset="0"/>
                <a:ea typeface="Calibri" pitchFamily="34" charset="-122"/>
                <a:cs typeface="Calibri" pitchFamily="34" charset="-120"/>
              </a:rPr>
              <a:t>both</a:t>
            </a:r>
            <a:r>
              <a:rPr lang="en-US" sz="1500" dirty="0">
                <a:solidFill>
                  <a:srgbClr val="1A1F2B"/>
                </a:solidFill>
                <a:latin typeface="Calibri" pitchFamily="34" charset="0"/>
                <a:ea typeface="Calibri" pitchFamily="34" charset="-122"/>
                <a:cs typeface="Calibri" pitchFamily="34" charset="-120"/>
              </a:rPr>
              <a:t> the sine and the cosine of each angle. Draw a right-angled triangle (or use sin² + cos² = 1) to find the </a:t>
            </a:r>
            <a:r>
              <a:rPr lang="en-US" sz="1500" b="1" dirty="0">
                <a:solidFill>
                  <a:srgbClr val="1A1F2B"/>
                </a:solidFill>
                <a:latin typeface="Calibri" pitchFamily="34" charset="0"/>
                <a:ea typeface="Calibri" pitchFamily="34" charset="-122"/>
                <a:cs typeface="Calibri" pitchFamily="34" charset="-120"/>
              </a:rPr>
              <a:t>size</a:t>
            </a:r>
            <a:r>
              <a:rPr lang="en-US" sz="1500" dirty="0">
                <a:solidFill>
                  <a:srgbClr val="1A1F2B"/>
                </a:solidFill>
                <a:latin typeface="Calibri" pitchFamily="34" charset="0"/>
                <a:ea typeface="Calibri" pitchFamily="34" charset="-122"/>
                <a:cs typeface="Calibri" pitchFamily="34" charset="-120"/>
              </a:rPr>
              <a:t> of the missing ratio, then use the quadrant to fix its </a:t>
            </a:r>
            <a:r>
              <a:rPr lang="en-US" sz="1500" b="1" dirty="0">
                <a:solidFill>
                  <a:srgbClr val="1A1F2B"/>
                </a:solidFill>
                <a:latin typeface="Calibri" pitchFamily="34" charset="0"/>
                <a:ea typeface="Calibri" pitchFamily="34" charset="-122"/>
                <a:cs typeface="Calibri" pitchFamily="34" charset="-120"/>
              </a:rPr>
              <a:t>sign</a:t>
            </a:r>
            <a:r>
              <a:rPr lang="en-US" sz="1500" dirty="0">
                <a:solidFill>
                  <a:srgbClr val="1A1F2B"/>
                </a:solidFill>
                <a:latin typeface="Calibri" pitchFamily="34" charset="0"/>
                <a:ea typeface="Calibri" pitchFamily="34" charset="-122"/>
                <a:cs typeface="Calibri" pitchFamily="34" charset="-120"/>
              </a:rPr>
              <a:t>. Acute angles have every ratio positive; obtuse angles (90° to 180°) have sin positive and cos and tan negative. Never find the angles on a calculator and round them: the question asks for exact values.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sin(A + B) from given ratios?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2 · Medium · Find</a:t>
            </a:r>
            <a:endParaRPr lang="en-US" sz="1200" dirty="0"/>
          </a:p>
        </p:txBody>
      </p:sp>
      <p:sp>
        <p:nvSpPr>
          <p:cNvPr id="4" name="Text 2"/>
          <p:cNvSpPr txBox="1"/>
          <p:nvPr/>
        </p:nvSpPr>
        <p:spPr>
          <a:xfrm>
            <a:off x="457200" y="1371600"/>
            <a:ext cx="8229600"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angle A is acute with tan A = (8/15). The angle B is obtuse with sin B = (20/29). Find the exact values of (a) sin(A + B); (b) cos(A - B); (c) tan(A + B).</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Complete the ratios. For A: hypotenuse √(8² + 15²) = 17, so sin A = (8/17), cos A = (15/17). For B: third side √(29² - 20²) = 21, and cos is negative for an obtuse angle, so cos B = -(21/29), tan B = -(20/21).</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sin(A + B) = (8/17)·(-21)/29 + (15/17)·(20/29) = (-168 + 300)/493 = </a:t>
            </a:r>
            <a:r>
              <a:rPr lang="en-US" sz="1500" b="1" dirty="0">
                <a:solidFill>
                  <a:srgbClr val="1A1F2B"/>
                </a:solidFill>
                <a:latin typeface="Calibri" pitchFamily="34" charset="0"/>
                <a:ea typeface="Calibri" pitchFamily="34" charset="-122"/>
                <a:cs typeface="Calibri" pitchFamily="34" charset="-120"/>
              </a:rPr>
              <a:t>(132/493)</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cos(A - B) has a plus sign in the middle: (15/17)·(-21)/29 + (8/17)·(20/29) = (-315 + 160)/493 = </a:t>
            </a:r>
            <a:r>
              <a:rPr lang="en-US" sz="1500" b="1" dirty="0">
                <a:solidFill>
                  <a:srgbClr val="1A1F2B"/>
                </a:solidFill>
                <a:latin typeface="Calibri" pitchFamily="34" charset="0"/>
                <a:ea typeface="Calibri" pitchFamily="34" charset="-122"/>
                <a:cs typeface="Calibri" pitchFamily="34" charset="-120"/>
              </a:rPr>
              <a:t>-(155/493)</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tan(A + B) = ((8/15) - (20/21))/(1 + (8/15)·(20/21)) = (-(44/105))/(475/315) = </a:t>
            </a:r>
            <a:r>
              <a:rPr lang="en-US" sz="1500" b="1" dirty="0">
                <a:solidFill>
                  <a:srgbClr val="1A1F2B"/>
                </a:solidFill>
                <a:latin typeface="Calibri" pitchFamily="34" charset="0"/>
                <a:ea typeface="Calibri" pitchFamily="34" charset="-122"/>
                <a:cs typeface="Calibri" pitchFamily="34" charset="-120"/>
              </a:rPr>
              <a:t>-(132/475)</a:t>
            </a:r>
            <a:r>
              <a:rPr lang="en-US" sz="1500" dirty="0">
                <a:solidFill>
                  <a:srgbClr val="1A1F2B"/>
                </a:solidFill>
                <a:latin typeface="Calibri" pitchFamily="34" charset="0"/>
                <a:ea typeface="Calibri" pitchFamily="34" charset="-122"/>
                <a:cs typeface="Calibri" pitchFamily="34" charset="-120"/>
              </a:rPr>
              <a:t>. Check: cos(A + B) = (-315 - 160)/493 = -(475/493), and sin÷cos= -(132/475). Since sin(A + B) &gt; 0 and cos(A + B) &lt; 0, the angle A + B is obtuse.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sin(A + B) from given ratios?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the sign from Pythagoras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cos B = +(21/29) because "21/29 came out of Pythagoras". A triangle only gives the size of the ratio; the sign comes from the quadrant. One wrong sign here spoils every later part.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equations involving compound angles?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The curves y = sin(θ + 30°) and y = 2 cos θ cross exactly twice in 0° ≤ θ &lt; 360°: at 60° and at 240°. The solutions are 180° apart, as they must be for an equation that reduces to tan θ = √3.">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curves y = sin(θ + 30°) and y = 2 cos θ cross exactly twice in 0° ≤ θ &lt; 360°: at 60° and at 240°. The solutions are 180° apart, as they must be for an equation that reduces to tan θ = √3.</a:t>
            </a:r>
            <a:endParaRPr lang="en-US" sz="1100" dirty="0"/>
          </a:p>
        </p:txBody>
      </p:sp>
      <p:sp>
        <p:nvSpPr>
          <p:cNvPr id="6" name="Text 3"/>
          <p:cNvSpPr txBox="1"/>
          <p:nvPr/>
        </p:nvSpPr>
        <p:spPr>
          <a:xfrm>
            <a:off x="457200" y="1371600"/>
            <a:ext cx="3621938" cy="237835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Expand every compound angle, using the exact values of the fixed angle (for example cos 30° = √3/2). Collect the sin θ terms on one side and the cos θ terms on the other, then divide by cos θ to reach tan θ= k. Dividing is allowed provided cos θ= 0 is not a solution, so check that by substituting. tan has period 180°, so in 0° ≤θ&lt; 360° there are two solutions: the principal value and that value plus 180°.</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equations involving compound angles?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3 · Medium · Solve</a:t>
            </a:r>
            <a:endParaRPr lang="en-US" sz="1200" dirty="0"/>
          </a:p>
        </p:txBody>
      </p:sp>
      <p:sp>
        <p:nvSpPr>
          <p:cNvPr id="4" name="Text 2"/>
          <p:cNvSpPr txBox="1"/>
          <p:nvPr/>
        </p:nvSpPr>
        <p:spPr>
          <a:xfrm>
            <a:off x="457200" y="1371600"/>
            <a:ext cx="8229600" cy="157276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Solve, for 0° ≤θ&lt; 360°, the equation sin(θ+ 30°) = 2cos θ.</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Expand: sin θcos 30° + cos θsin 30° = √3/2sin θ+ ½cos θ. Multiply by 2 and collect: √3sin θ+ cos θ= 4cos θ⇒√3sin θ= 3cos θ. Divide by √3cos θ (cos θ= 0 would force sin θ= 0 too, which is impossible): tan θ= 3/√3 = √3. Principal value 60°, then add 180°: </a:t>
            </a:r>
            <a:r>
              <a:rPr lang="en-US" sz="1500" b="1" dirty="0">
                <a:solidFill>
                  <a:srgbClr val="1A1F2B"/>
                </a:solidFill>
                <a:latin typeface="Calibri" pitchFamily="34" charset="0"/>
                <a:ea typeface="Calibri" pitchFamily="34" charset="-122"/>
                <a:cs typeface="Calibri" pitchFamily="34" charset="-120"/>
              </a:rPr>
              <a:t>θ= 60° or 240°</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are the double-angle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Put B = A in the addition formulae. sin(A + A) = sin Acos A + cos Asin A = 2sin Acos A, and cos(A + A) = cos² A - sin² A. Replacing sin² A by 1 - cos² A, or cos² A by 1 - sin² A, gives two more versions of cos 2A. The formulae work for any angle and its double: sin 6x = 2sin 3xcos 3x, and cos x = 1 - 2sin²x/2.</a:t>
            </a:r>
            <a:endParaRPr lang="en-US" sz="1500" dirty="0"/>
          </a:p>
        </p:txBody>
      </p:sp>
      <p:sp>
        <p:nvSpPr>
          <p:cNvPr id="5" name="Shape 3"/>
          <p:cNvSpPr/>
          <p:nvPr/>
        </p:nvSpPr>
        <p:spPr>
          <a:xfrm>
            <a:off x="457200" y="2181758"/>
            <a:ext cx="8229600" cy="1237183"/>
          </a:xfrm>
          <a:prstGeom prst="roundRect">
            <a:avLst>
              <a:gd name="adj" fmla="val 4435"/>
            </a:avLst>
          </a:prstGeom>
          <a:solidFill>
            <a:srgbClr val="EEF2FF"/>
          </a:solidFill>
          <a:ln w="9525">
            <a:solidFill>
              <a:srgbClr val="DDE2EA"/>
            </a:solidFill>
            <a:prstDash val="solid"/>
          </a:ln>
        </p:spPr>
      </p:sp>
      <p:sp>
        <p:nvSpPr>
          <p:cNvPr id="6" name="Text 4"/>
          <p:cNvSpPr txBox="1"/>
          <p:nvPr/>
        </p:nvSpPr>
        <p:spPr>
          <a:xfrm>
            <a:off x="603504" y="2273198"/>
            <a:ext cx="7936992" cy="1090879"/>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Double-angle formulae.</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sin 2A = 2sin Acos A cos 2A = cos² A - sin² A = 2cos² A - 1 = 1 - 2sin² A tan 2A = 2tan A/(1 - tan² A) Rearranged: cos² A = ½(1 + cos 2A) and sin² A = ½(1 - cos 2A). These are</a:t>
            </a:r>
            <a:endParaRPr lang="en-US" sz="1400" dirty="0"/>
          </a:p>
          <a:p>
            <a:pPr indent="0" marL="0">
              <a:spcBef>
                <a:spcPts val="400"/>
              </a:spcBef>
              <a:buNone/>
            </a:pPr>
            <a:r>
              <a:rPr lang="en-US" sz="1400" b="1" dirty="0">
                <a:solidFill>
                  <a:srgbClr val="1A1F2B"/>
                </a:solidFill>
                <a:latin typeface="Calibri" pitchFamily="34" charset="0"/>
                <a:ea typeface="Calibri" pitchFamily="34" charset="-122"/>
                <a:cs typeface="Calibri" pitchFamily="34" charset="-120"/>
              </a:rPr>
              <a:t>not</a:t>
            </a:r>
            <a:r>
              <a:rPr lang="en-US" sz="1400" dirty="0">
                <a:solidFill>
                  <a:srgbClr val="1A1F2B"/>
                </a:solidFill>
                <a:latin typeface="Calibri" pitchFamily="34" charset="0"/>
                <a:ea typeface="Calibri" pitchFamily="34" charset="-122"/>
                <a:cs typeface="Calibri" pitchFamily="34" charset="-120"/>
              </a:rPr>
              <a:t> in the formulae booklet: learn them, or be ready to derive them in one line.</a:t>
            </a:r>
            <a:endParaRPr lang="en-US" sz="1400" dirty="0"/>
          </a:p>
        </p:txBody>
      </p:sp>
      <p:sp>
        <p:nvSpPr>
          <p:cNvPr id="7" name="Text 5"/>
          <p:cNvSpPr txBox="1"/>
          <p:nvPr/>
        </p:nvSpPr>
        <p:spPr>
          <a:xfrm>
            <a:off x="457200" y="3537814"/>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rearranged forms are worth seeing as graphs. y = cos² x is a cosine wave of half the period, squeezed between 0 and 1 and centred on y = ½, which is exactly what ½(1 + cos 2x) describes.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are the double-angle formulae?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pic>
        <p:nvPicPr>
          <p:cNvPr id="4" name="Image 0" descr="y = cos² x (blue) lies between 0 and 1, is centred on y = 1/2 and repeats every π: it is ½(1 + cos 2x), half of cos 2x (red) lifted by 1/2. The dashed curve is y = cos x.">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y = cos² x (blue) lies between 0 and 1, is centred on y = 1/2 and repeats every π: it is ½(1 + cos 2x), half of cos 2x (red) lifted by 1/2. The dashed curve is y = cos x.</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are the double-angle formulae?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pic>
        <p:nvPicPr>
          <p:cNvPr id="4" name="Image 0" descr="Worked example 4 on the unit circle. With cos x = 1/3 and x in the fourth quadrant, 2x ≈ 578.9° (= 360° + 218.9°) ends in the third quadrant, where both sin 2x and cos 2x are negative.">    </p:cNvPr>
          <p:cNvPicPr>
            <a:picLocks noChangeAspect="1"/>
          </p:cNvPicPr>
          <p:nvPr/>
        </p:nvPicPr>
        <p:blipFill>
          <a:blip r:embed="rId1"/>
          <a:stretch>
            <a:fillRect/>
          </a:stretch>
        </p:blipFill>
        <p:spPr>
          <a:xfrm>
            <a:off x="3386023" y="1371600"/>
            <a:ext cx="2371954" cy="2300630"/>
          </a:xfrm>
          <a:prstGeom prst="rect">
            <a:avLst/>
          </a:prstGeom>
        </p:spPr>
      </p:pic>
      <p:sp>
        <p:nvSpPr>
          <p:cNvPr id="5" name="Text 2"/>
          <p:cNvSpPr txBox="1"/>
          <p:nvPr/>
        </p:nvSpPr>
        <p:spPr>
          <a:xfrm>
            <a:off x="3383280" y="3717950"/>
            <a:ext cx="2377440" cy="899770"/>
          </a:xfrm>
          <a:prstGeom prst="rect">
            <a:avLst/>
          </a:prstGeom>
          <a:noFill/>
          <a:ln/>
        </p:spPr>
        <p:txBody>
          <a:bodyPr wrap="square" lIns="0" tIns="0" rIns="0" bIns="0" rtlCol="0" anchor="t"/>
          <a:lstStyle/>
          <a:p>
            <a:pPr algn="ctr" indent="0" marL="0">
              <a:buNone/>
            </a:pPr>
            <a:r>
              <a:rPr lang="en-US" sz="1100" i="1" dirty="0">
                <a:solidFill>
                  <a:srgbClr val="5A6577"/>
                </a:solidFill>
              </a:rPr>
              <a:t>Worked example 4 on the unit circle. With cos x = 1/3 and x in the fourth quadrant, 2x ≈ 578.9° (= 360° + 218.9°) ends in the third quadrant, where both sin 2x and cos 2x are negative.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are the double-angle formulae?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4 · Medium · Find</a:t>
            </a:r>
            <a:endParaRPr lang="en-US" sz="1200" dirty="0"/>
          </a:p>
        </p:txBody>
      </p:sp>
      <p:sp>
        <p:nvSpPr>
          <p:cNvPr id="4" name="Text 2"/>
          <p:cNvSpPr txBox="1"/>
          <p:nvPr/>
        </p:nvSpPr>
        <p:spPr>
          <a:xfrm>
            <a:off x="457200" y="1371600"/>
            <a:ext cx="8229600" cy="222382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Given that cos x = ⅓ and 270° &lt; x &lt; 360°, find the exact values of (a) sin 2x; (b) cos 2x; (c) tan 2x.</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sin x is negative in the fourth quadrant: sin x = -√(1 - (1/9)) = -2√2/3.</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sin 2x = 2(-2√2/3)(⅓) = </a:t>
            </a:r>
            <a:r>
              <a:rPr lang="en-US" sz="1500" b="1" dirty="0">
                <a:solidFill>
                  <a:srgbClr val="1A1F2B"/>
                </a:solidFill>
                <a:latin typeface="Calibri" pitchFamily="34" charset="0"/>
                <a:ea typeface="Calibri" pitchFamily="34" charset="-122"/>
                <a:cs typeface="Calibri" pitchFamily="34" charset="-120"/>
              </a:rPr>
              <a:t>-4√2/9</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cos-only form needs no square roots: cos 2x = 2·(1/9) - 1 = </a:t>
            </a:r>
            <a:r>
              <a:rPr lang="en-US" sz="1500" b="1" dirty="0">
                <a:solidFill>
                  <a:srgbClr val="1A1F2B"/>
                </a:solidFill>
                <a:latin typeface="Calibri" pitchFamily="34" charset="0"/>
                <a:ea typeface="Calibri" pitchFamily="34" charset="-122"/>
                <a:cs typeface="Calibri" pitchFamily="34" charset="-120"/>
              </a:rPr>
              <a:t>-(7/9)</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tan 2x = (-4√2/9)/(-(7/9)) = </a:t>
            </a:r>
            <a:r>
              <a:rPr lang="en-US" sz="1500" b="1" dirty="0">
                <a:solidFill>
                  <a:srgbClr val="1A1F2B"/>
                </a:solidFill>
                <a:latin typeface="Calibri" pitchFamily="34" charset="0"/>
                <a:ea typeface="Calibri" pitchFamily="34" charset="-122"/>
                <a:cs typeface="Calibri" pitchFamily="34" charset="-120"/>
              </a:rPr>
              <a:t>4√2/7</a:t>
            </a:r>
            <a:r>
              <a:rPr lang="en-US" sz="1500" dirty="0">
                <a:solidFill>
                  <a:srgbClr val="1A1F2B"/>
                </a:solidFill>
                <a:latin typeface="Calibri" pitchFamily="34" charset="0"/>
                <a:ea typeface="Calibri" pitchFamily="34" charset="-122"/>
                <a:cs typeface="Calibri" pitchFamily="34" charset="-120"/>
              </a:rPr>
              <a:t>. Check with the tan formula: tan x = -2√2, so (2(-2√2))/(1 - 8) = 4√2/7. There is no need to find 2x or its quadrant first: the formulae carry the signs.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equations containing sin 2θ or cos 2θ?</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Text 2"/>
          <p:cNvSpPr txBox="1"/>
          <p:nvPr/>
        </p:nvSpPr>
        <p:spPr>
          <a:xfrm>
            <a:off x="457200" y="1371600"/>
            <a:ext cx="8229600" cy="23509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aim is always one trigonometric function of one angle. If the equation also contains sin θ or cos θ, replace the double angle using the formulae, and choose the form that matches: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cos 2θ with sin θ elsewhere: use cos 2θ= 1 - 2sin²θ. With cos θ: use 2cos²θ- 1. The result is a quadratic.</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sin 2θ with sin θ or cos θ: write sin 2θ= 2sin θcos θ and </a:t>
            </a:r>
            <a:r>
              <a:rPr lang="en-US" sz="1500" b="1" dirty="0">
                <a:solidFill>
                  <a:srgbClr val="1A1F2B"/>
                </a:solidFill>
                <a:latin typeface="Calibri" pitchFamily="34" charset="0"/>
                <a:ea typeface="Calibri" pitchFamily="34" charset="-122"/>
                <a:cs typeface="Calibri" pitchFamily="34" charset="-120"/>
              </a:rPr>
              <a:t>factorise</a:t>
            </a:r>
            <a:r>
              <a:rPr lang="en-US" sz="1500" dirty="0">
                <a:solidFill>
                  <a:srgbClr val="1A1F2B"/>
                </a:solidFill>
                <a:latin typeface="Calibri" pitchFamily="34" charset="0"/>
                <a:ea typeface="Calibri" pitchFamily="34" charset="-122"/>
                <a:cs typeface="Calibri" pitchFamily="34" charset="-120"/>
              </a:rPr>
              <a:t>. Never divide by sin θ or cos θ, which loses the solutions where it is zero.</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If every term already has the same double angle (for example 3sin 2θ= cos 2θ), keep it: solve for 2θ over the doubled interval, then halve.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Reject any root of the quadratic outside -1 ≤sin θ≤1, and say why.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equations containing sin 2θ or cos 2θ?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The curves y = 3 cos 2θ and y = 5 sin θ − 1 meet only at θ = 30° and 150° in 0° ≤ θ &lt; 360°. The other root of the quadratic, sin θ = −4/3, gives no points.">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The curves y = 3 cos 2θ and y = 5 sin θ − 1 meet only at θ = 30° and 150° in 0° ≤ θ &lt; 360°. The other root of the quadratic, sin θ = −4/3, gives no points.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equations containing sin 2θ or cos 2θ?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5 · Medium · Solve</a:t>
            </a:r>
            <a:endParaRPr lang="en-US" sz="1200" dirty="0"/>
          </a:p>
        </p:txBody>
      </p:sp>
      <p:sp>
        <p:nvSpPr>
          <p:cNvPr id="4" name="Text 2"/>
          <p:cNvSpPr txBox="1"/>
          <p:nvPr/>
        </p:nvSpPr>
        <p:spPr>
          <a:xfrm>
            <a:off x="457200" y="1371600"/>
            <a:ext cx="8229600" cy="157276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Solve, for 0° ≤θ&lt; 360°, the equation 3cos 2θ= 5sin θ- 1.</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other term is in sin θ, so use cos 2θ= 1 - 2sin²θ: 3 - 6sin²θ= 5sin θ- 1. Rearrange and factorise: 6sin²θ+ 5sin θ- 4 = 0 ⇒(2sin θ- 1)(3sin θ+ 4) = 0. So sin θ= ½, or sin θ= -(4/3), which has no solutions since -1 ≤sin θ≤1. Solving sin θ= ½: </a:t>
            </a:r>
            <a:r>
              <a:rPr lang="en-US" sz="1500" b="1" dirty="0">
                <a:solidFill>
                  <a:srgbClr val="1A1F2B"/>
                </a:solidFill>
                <a:latin typeface="Calibri" pitchFamily="34" charset="0"/>
                <a:ea typeface="Calibri" pitchFamily="34" charset="-122"/>
                <a:cs typeface="Calibri" pitchFamily="34" charset="-120"/>
              </a:rPr>
              <a:t>θ= 30° or 150°</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equations containing sin 2θ or cos 2θ?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sin 2θ = sin θ has four solutions in 0° ≤ θ &lt; 360°: 0°, 60°, 180° and 300°. Dividing by sin θ finds only 60° and 300°.">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sin 2θ = sin θ has four solutions in 0° ≤ θ &lt; 360°: 0°, 60°, 180° and 300°. Dividing by sin θ finds only 60° and 300°.</a:t>
            </a:r>
            <a:endParaRPr lang="en-US" sz="1100" dirty="0"/>
          </a:p>
        </p:txBody>
      </p:sp>
      <p:sp>
        <p:nvSpPr>
          <p:cNvPr id="6" name="Shape 3"/>
          <p:cNvSpPr/>
          <p:nvPr/>
        </p:nvSpPr>
        <p:spPr>
          <a:xfrm>
            <a:off x="457200" y="1371600"/>
            <a:ext cx="3611880" cy="1496873"/>
          </a:xfrm>
          <a:prstGeom prst="roundRect">
            <a:avLst>
              <a:gd name="adj" fmla="val 3665"/>
            </a:avLst>
          </a:prstGeom>
          <a:solidFill>
            <a:srgbClr val="FEF2F2"/>
          </a:solidFill>
          <a:ln w="9525">
            <a:solidFill>
              <a:srgbClr val="DDE2EA"/>
            </a:solidFill>
            <a:prstDash val="solid"/>
          </a:ln>
        </p:spPr>
      </p:sp>
      <p:sp>
        <p:nvSpPr>
          <p:cNvPr id="7" name="Text 4"/>
          <p:cNvSpPr txBox="1"/>
          <p:nvPr/>
        </p:nvSpPr>
        <p:spPr>
          <a:xfrm>
            <a:off x="603504" y="1463040"/>
            <a:ext cx="3319272" cy="1350569"/>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dividing by sin θ</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Solving sin 2θ= sin θ by dividing both sides by sin θ gives 2cos θ= 1, which finds 60° and 300° but loses 0° and 180°, where sin θ= 0. Write sin θ(2cos θ- 1) = 0 and solve both factors.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prove identities and use half angles?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Text 2"/>
          <p:cNvSpPr txBox="1"/>
          <p:nvPr/>
        </p:nvSpPr>
        <p:spPr>
          <a:xfrm>
            <a:off x="457200" y="1371600"/>
            <a:ext cx="8229600" cy="177576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Start from the more complicated side and work towards the other. Do not treat the identity as an equation: never do the same thing to both sides. A double angle on one side and single angles on the other tells you which formula to use, and you should choose the form of cos 2A that cancels something: 1 + cos 2A = 2cos² A and 1 - cos 2A = 2sin² A are the most useful. Finish with "= RHS" or "≡tan x as required".</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Putting A = θ/2 in the cosine formulae gives cos θ= 2cos²θ/2 - 1 = 1 - 2sin²θ/2, and so the half-angle results below.</a:t>
            </a:r>
            <a:endParaRPr lang="en-US" sz="1500" dirty="0"/>
          </a:p>
        </p:txBody>
      </p:sp>
      <p:sp>
        <p:nvSpPr>
          <p:cNvPr id="5" name="Shape 3"/>
          <p:cNvSpPr/>
          <p:nvPr/>
        </p:nvSpPr>
        <p:spPr>
          <a:xfrm>
            <a:off x="457200" y="3193085"/>
            <a:ext cx="8229600" cy="1232611"/>
          </a:xfrm>
          <a:prstGeom prst="roundRect">
            <a:avLst>
              <a:gd name="adj" fmla="val 4451"/>
            </a:avLst>
          </a:prstGeom>
          <a:solidFill>
            <a:srgbClr val="EEF2FF"/>
          </a:solidFill>
          <a:ln w="9525">
            <a:solidFill>
              <a:srgbClr val="DDE2EA"/>
            </a:solidFill>
            <a:prstDash val="solid"/>
          </a:ln>
        </p:spPr>
      </p:sp>
      <p:sp>
        <p:nvSpPr>
          <p:cNvPr id="6" name="Text 4"/>
          <p:cNvSpPr txBox="1"/>
          <p:nvPr/>
        </p:nvSpPr>
        <p:spPr>
          <a:xfrm>
            <a:off x="603504" y="3284525"/>
            <a:ext cx="7936992" cy="1086307"/>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Half-angle results.</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cos²θ/2 = ½(1 + cos θ)   sin²θ/2 = ½(1 - cos θ) Take the square root and choose the sign from the quadrant of θ/2; for example cos 22.5° = √((1 + cos 45°)/2) = ½√(2 + √2) ≈0.9239. Not in the formulae booklet: derive them from cos 2A.</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prove identities and use half angles?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6 · Medium · Prove, hence find</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Prove that sin 2x/(1 + cos 2x) ≡tan x, for cos x ≠0. (b) Hence find the exact value of tan 22.5°, in the form p + q√2. (c) Prove that cos⁴ x - sin⁴ x ≡cos 2x.</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Use the form of cos 2x that cancels the 1: LHS = 2sin xcos x/(1 + (2cos² x - 1)) = 2sin xcos x/(2cos² x) = sin x/cos x = </a:t>
            </a:r>
            <a:r>
              <a:rPr lang="en-US" sz="1500" b="1" dirty="0">
                <a:solidFill>
                  <a:srgbClr val="1A1F2B"/>
                </a:solidFill>
                <a:latin typeface="Calibri" pitchFamily="34" charset="0"/>
                <a:ea typeface="Calibri" pitchFamily="34" charset="-122"/>
                <a:cs typeface="Calibri" pitchFamily="34" charset="-120"/>
              </a:rPr>
              <a:t>tan x as required</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Put x = 22.5°, so 2x = 45°: tan 22.5° = (√2/2)/(1 + √2/2) = √2/(2 + √2) = (√2(2 - √2))/(4 - 2) = </a:t>
            </a:r>
            <a:r>
              <a:rPr lang="en-US" sz="1500" b="1" dirty="0">
                <a:solidFill>
                  <a:srgbClr val="1A1F2B"/>
                </a:solidFill>
                <a:latin typeface="Calibri" pitchFamily="34" charset="0"/>
                <a:ea typeface="Calibri" pitchFamily="34" charset="-122"/>
                <a:cs typeface="Calibri" pitchFamily="34" charset="-120"/>
              </a:rPr>
              <a:t>√2 - 1</a:t>
            </a:r>
            <a:r>
              <a:rPr lang="en-US" sz="1500" dirty="0">
                <a:solidFill>
                  <a:srgbClr val="1A1F2B"/>
                </a:solidFill>
                <a:latin typeface="Calibri" pitchFamily="34" charset="0"/>
                <a:ea typeface="Calibri" pitchFamily="34" charset="-122"/>
                <a:cs typeface="Calibri" pitchFamily="34" charset="-120"/>
              </a:rPr>
              <a:t> (≈ 0.4142, matching the calculator). "Hence" means the identity in (a) must be used.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Difference of two squares, then sin² + cos² = 1: (cos² x + sin² x)(cos² x - sin² x) = 1 ×(cos² x - sin² x) = </a:t>
            </a:r>
            <a:r>
              <a:rPr lang="en-US" sz="1500" b="1" dirty="0">
                <a:solidFill>
                  <a:srgbClr val="1A1F2B"/>
                </a:solidFill>
                <a:latin typeface="Calibri" pitchFamily="34" charset="0"/>
                <a:ea typeface="Calibri" pitchFamily="34" charset="-122"/>
                <a:cs typeface="Calibri" pitchFamily="34" charset="-120"/>
              </a:rPr>
              <a:t>cos 2x</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prove identities and use half angles?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triple angles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Triple angles are built the same way: sin 3x = sin(2x + x) = sin 2xcos x + cos 2xsin x; then replace the double angles and use cos² x = 1 - sin² x. A "show that" of this type needs every line written out.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write acos θ+ bsin θ as a single sine or cosine?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The sum of the dashed waves 3 cos θ and 4 sin θ is the solid wave 5 cos(θ − 53.1°): amplitude R = √(3² + 4²) = 5, shifted right by α = 53.1°, where tan α = 4/3.">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sum of the dashed waves 3 cos θ and 4 sin θ is the solid wave 5 cos(θ − 53.1°): amplitude R = √(3² + 4²) = 5, shifted right by α = 53.1°, where tan α = 4/3.</a:t>
            </a:r>
            <a:endParaRPr lang="en-US" sz="1100" dirty="0"/>
          </a:p>
        </p:txBody>
      </p:sp>
      <p:sp>
        <p:nvSpPr>
          <p:cNvPr id="6" name="Text 3"/>
          <p:cNvSpPr txBox="1"/>
          <p:nvPr/>
        </p:nvSpPr>
        <p:spPr>
          <a:xfrm>
            <a:off x="457200" y="1371600"/>
            <a:ext cx="3621938" cy="27486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Add a cosine wave and a sine wave of the same period and something remarkable happens: the result is a single wave of the same period, with a bigger amplitude R and a horizontal shift α. The figure shows 3cos θ+ 4sin θ, which is exactly 5cos(θ- 53.1°). Writing the sum this way is called the R-form (or harmonic form).</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method is always the same three lines: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expand the required form, for example Rcos(θ+ α) = Rcos θcos α- Rsin θsin α;</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write acos θ+ bsin θ as a single sine or cosine?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Text 2"/>
          <p:cNvSpPr txBox="1"/>
          <p:nvPr/>
        </p:nvSpPr>
        <p:spPr>
          <a:xfrm>
            <a:off x="457200" y="1371600"/>
            <a:ext cx="8229600" cy="1365199"/>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compare coefficients of cos θ and sin θ to get Rcos α= … and Rsin α= … (both positive when 0 &lt; α&lt; 90° and R &gt; 0);</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square and add for R = √(a² + b²); divide for tan α.</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Use the form the question gives. As a guide, these choices keep α acute: acos+ bsin→Rcos(θ- α); acos- bsin→Rcos(θ+ α); bsin+ acos→Rsin(θ+ α); bsin- acos→Rsin(θ- α).</a:t>
            </a:r>
            <a:endParaRPr lang="en-US" sz="1500" dirty="0"/>
          </a:p>
        </p:txBody>
      </p:sp>
      <p:sp>
        <p:nvSpPr>
          <p:cNvPr id="5" name="Shape 3"/>
          <p:cNvSpPr/>
          <p:nvPr/>
        </p:nvSpPr>
        <p:spPr>
          <a:xfrm>
            <a:off x="457200" y="2782519"/>
            <a:ext cx="8229600" cy="1232611"/>
          </a:xfrm>
          <a:prstGeom prst="roundRect">
            <a:avLst>
              <a:gd name="adj" fmla="val 4451"/>
            </a:avLst>
          </a:prstGeom>
          <a:solidFill>
            <a:srgbClr val="EEF2FF"/>
          </a:solidFill>
          <a:ln w="9525">
            <a:solidFill>
              <a:srgbClr val="DDE2EA"/>
            </a:solidFill>
            <a:prstDash val="solid"/>
          </a:ln>
        </p:spPr>
      </p:sp>
      <p:sp>
        <p:nvSpPr>
          <p:cNvPr id="6" name="Text 4"/>
          <p:cNvSpPr txBox="1"/>
          <p:nvPr/>
        </p:nvSpPr>
        <p:spPr>
          <a:xfrm>
            <a:off x="603504" y="2873959"/>
            <a:ext cx="7936992" cy="1086307"/>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The R-form (harmonic form).</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acos θ+ bsin θ= Rcos(θ- α),   R = √(a² + b²) &gt; 0,  tan α= b/a The same R works for all four forms; only α and the signs change. Not in the formulae booklet: derive it each time by expanding with the compound angle formula.</a:t>
            </a:r>
            <a:endParaRPr lang="en-US" sz="1400" dirty="0"/>
          </a:p>
        </p:txBody>
      </p:sp>
      <p:sp>
        <p:nvSpPr>
          <p:cNvPr id="7" name="Text 5"/>
          <p:cNvSpPr txBox="1"/>
          <p:nvPr/>
        </p:nvSpPr>
        <p:spPr>
          <a:xfrm>
            <a:off x="457200" y="4134002"/>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To </a:t>
            </a:r>
            <a:r>
              <a:rPr lang="en-US" sz="1500" b="1" dirty="0">
                <a:solidFill>
                  <a:srgbClr val="1A1F2B"/>
                </a:solidFill>
                <a:latin typeface="Calibri" pitchFamily="34" charset="0"/>
                <a:ea typeface="Calibri" pitchFamily="34" charset="-122"/>
                <a:cs typeface="Calibri" pitchFamily="34" charset="-120"/>
              </a:rPr>
              <a:t>solve</a:t>
            </a:r>
            <a:r>
              <a:rPr lang="en-US" sz="1500" dirty="0">
                <a:solidFill>
                  <a:srgbClr val="1A1F2B"/>
                </a:solidFill>
                <a:latin typeface="Calibri" pitchFamily="34" charset="0"/>
                <a:ea typeface="Calibri" pitchFamily="34" charset="-122"/>
                <a:cs typeface="Calibri" pitchFamily="34" charset="-120"/>
              </a:rPr>
              <a:t> acos θ+ bsin θ= c, write it as Rcos(θ- α) = c, so cos(θ- α) = c/R.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write acos θ+ bsin θ as a single sine or cosine?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Worked example 7: 5 cos θ − 2 sin θ is the cosine curve √29 cos(θ + 21.8°), shifted 21.8° to the left with amplitude √29 ≈ 5.39. The line y = 3 cuts it at θ = 34.3° and 282.1°; the maximum is at θ = 338.2°.">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7: 5 cos θ − 2 sin θ is the cosine curve √29 cos(θ + 21.8°), shifted 21.8° to the left with amplitude √29 ≈ 5.39. The line y = 3 cuts it at θ = 34.3° and 282.1°; the maximum is at θ = 338.2°.</a:t>
            </a:r>
            <a:endParaRPr lang="en-US" sz="1100" dirty="0"/>
          </a:p>
        </p:txBody>
      </p:sp>
      <p:sp>
        <p:nvSpPr>
          <p:cNvPr id="6" name="Text 3"/>
          <p:cNvSpPr txBox="1"/>
          <p:nvPr/>
        </p:nvSpPr>
        <p:spPr>
          <a:xfrm>
            <a:off x="457200" y="1371600"/>
            <a:ext cx="3621938"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Shift the interval by α before finding the values of the bracket, then add α back (with a "+" form, subtract it). There are no solutions if |c| &gt; 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write acos θ+ bsin θ as a single sine or cosine?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Medium · Express, hence solve</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Express 5cos θ- 2sin θ in the form Rcos(θ+ α), where R &gt; 0 and 0 &lt; α&lt; 90°. Give the exact value of R and the value of α to 1 decimal place. (b) Hence solve, for 0 ≤θ&lt; 360°, the equation 5cos θ- 2sin θ= 3, giving answers to 1 decimal place. (c) Write down the maximum value of 5cos θ- 2sin θ and the value of θ in this interval at which it occurs.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Rcos θcos α- Rsin θsin α, so Rcos α= 5 and Rsin α= 2. R = √(25 + 4) = </a:t>
            </a:r>
            <a:r>
              <a:rPr lang="en-US" sz="1500" b="1" dirty="0">
                <a:solidFill>
                  <a:srgbClr val="1A1F2B"/>
                </a:solidFill>
                <a:latin typeface="Calibri" pitchFamily="34" charset="0"/>
                <a:ea typeface="Calibri" pitchFamily="34" charset="-122"/>
                <a:cs typeface="Calibri" pitchFamily="34" charset="-120"/>
              </a:rPr>
              <a:t>√29</a:t>
            </a:r>
            <a:r>
              <a:rPr lang="en-US" sz="1500" dirty="0">
                <a:solidFill>
                  <a:srgbClr val="1A1F2B"/>
                </a:solidFill>
                <a:latin typeface="Calibri" pitchFamily="34" charset="0"/>
                <a:ea typeface="Calibri" pitchFamily="34" charset="-122"/>
                <a:cs typeface="Calibri" pitchFamily="34" charset="-120"/>
              </a:rPr>
              <a:t>; tan α= (2/5) ⇒ </a:t>
            </a:r>
            <a:r>
              <a:rPr lang="en-US" sz="1500" b="1" dirty="0">
                <a:solidFill>
                  <a:srgbClr val="1A1F2B"/>
                </a:solidFill>
                <a:latin typeface="Calibri" pitchFamily="34" charset="0"/>
                <a:ea typeface="Calibri" pitchFamily="34" charset="-122"/>
                <a:cs typeface="Calibri" pitchFamily="34" charset="-120"/>
              </a:rPr>
              <a:t>α= 21.8°</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cos(θ+ 21.8°) = 3/√29, with 21.8° ≤θ+ 21.8° &lt; 381.8°. The values of the bracket in this interval are 56.15° and 360° - 56.15° = 303.85°. Subtract the unrounded α: </a:t>
            </a:r>
            <a:r>
              <a:rPr lang="en-US" sz="1500" b="1" dirty="0">
                <a:solidFill>
                  <a:srgbClr val="1A1F2B"/>
                </a:solidFill>
                <a:latin typeface="Calibri" pitchFamily="34" charset="0"/>
                <a:ea typeface="Calibri" pitchFamily="34" charset="-122"/>
                <a:cs typeface="Calibri" pitchFamily="34" charset="-120"/>
              </a:rPr>
              <a:t>θ= 34.3° or 282.1°</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maximum of √29cos(…) is √29, when the bracket is 0° or 360°. Here θ+ 21.8° = 360°, so the maximum is </a:t>
            </a:r>
            <a:r>
              <a:rPr lang="en-US" sz="1500" b="1" dirty="0">
                <a:solidFill>
                  <a:srgbClr val="1A1F2B"/>
                </a:solidFill>
                <a:latin typeface="Calibri" pitchFamily="34" charset="0"/>
                <a:ea typeface="Calibri" pitchFamily="34" charset="-122"/>
                <a:cs typeface="Calibri" pitchFamily="34" charset="-120"/>
              </a:rPr>
              <a:t>√29 ≈5.39 at θ= 338.2°</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write acos θ+ bsin θ as a single sine or cosine?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upside-down tan α</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tan α= (5/2) instead of (2/5). Divide Rsin α by Rcos α, in that order. A quick check: put θ= 0 into both forms; 5 = √29cos α only if cos α= 5/√29.</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R-form give maximum and minimum values?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Worked example 8 drawn to scale at θ = 34.5°, when the corner R is 7 cm above the line. Q is 8 sin θ above P, and QR rises a further 3 cos θ.">    </p:cNvPr>
          <p:cNvPicPr>
            <a:picLocks noChangeAspect="1"/>
          </p:cNvPicPr>
          <p:nvPr/>
        </p:nvPicPr>
        <p:blipFill>
          <a:blip r:embed="rId1"/>
          <a:stretch>
            <a:fillRect/>
          </a:stretch>
        </p:blipFill>
        <p:spPr>
          <a:xfrm>
            <a:off x="5545836" y="1371600"/>
            <a:ext cx="3140964" cy="2638044"/>
          </a:xfrm>
          <a:prstGeom prst="rect">
            <a:avLst/>
          </a:prstGeom>
        </p:spPr>
      </p:pic>
      <p:sp>
        <p:nvSpPr>
          <p:cNvPr id="5" name="Text 2"/>
          <p:cNvSpPr txBox="1"/>
          <p:nvPr/>
        </p:nvSpPr>
        <p:spPr>
          <a:xfrm>
            <a:off x="5545836" y="4055364"/>
            <a:ext cx="3140964"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8 drawn to scale at θ = 34.5°, when the corner R is 7 cm above the line. Q is 8 sin θ above P, and QR rises a further 3 cos θ.</a:t>
            </a:r>
            <a:endParaRPr lang="en-US" sz="1100" dirty="0"/>
          </a:p>
        </p:txBody>
      </p:sp>
      <p:sp>
        <p:nvSpPr>
          <p:cNvPr id="6" name="Text 3"/>
          <p:cNvSpPr txBox="1"/>
          <p:nvPr/>
        </p:nvSpPr>
        <p:spPr>
          <a:xfrm>
            <a:off x="457200" y="1371600"/>
            <a:ext cx="4768596" cy="292790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Since -1 ≤cos(…) ≤1, the expression Rcos(θ±α) lies between -R and R, and the same holds for Rsin(θ±α). The value of θ at the maximum comes from setting the bracket equal to 0° for cos (or 90° for sin); at the minimum, 180° for cos (or 270° for sin). Then solve for θ.</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Linked expressions follow from this. For k + Rsin(…) the range is k - R to k + R. For a reciprocal such as m/(k + Rsin(…)) with k &gt; R, the greatest value occurs when the denominator is least. For a squared term such as (Rsin(…))², the least value is 0, not -R². Contexts such as tides, temperatures and the heights of rotating objects use exactly this: the "greatest height" is k + 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R-form give maximum and minimum values?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The height h = 8 sin θ + 3 cos θ = √73 sin(θ + 20.56°) for 0° &lt; θ &lt; 90°. It rises to 8.54 cm at θ = 69.4° and is still above 7 cm at θ = 90°, so h = 7 only once in this interval.">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height h = 8 sin θ + 3 cos θ = √73 sin(θ + 20.56°) for 0° &lt; θ &lt; 90°. It rises to 8.54 cm at θ = 69.4° and is still above 7 cm at θ = 90°, so h = 7 only once in this interval.</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R-form give maximum and minimum values?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Show that, express, find</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rectangle PQRS has PQ = 8 cm and QR = 3 cm. It stands in a vertical plane with the corner P on a horizontal line and PQ at an angle θ to the line, where 0° &lt; θ&lt; 90°. The corner S is on the same side of PQ as R, above the line. (a) Show that the height of R above the line is h cm, where h = 8sin θ+ 3cos θ. (b) Express h in the form Rsin(θ+ α), where R &gt; 0 and 0 &lt; α&lt; 90°. Give R exactly and α to 2 decimal places. (c) Find the greatest possible height of R above the line, and the value of θ at which it occurs. (d) Find the value of θ for which R is 7 cm above the line.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Q is 8sin θ above P. QR is perpendicular to PQ, so it makes angle θ with the vertical and rises 3cos θ. So </a:t>
            </a:r>
            <a:r>
              <a:rPr lang="en-US" sz="1500" b="1" dirty="0">
                <a:solidFill>
                  <a:srgbClr val="1A1F2B"/>
                </a:solidFill>
                <a:latin typeface="Calibri" pitchFamily="34" charset="0"/>
                <a:ea typeface="Calibri" pitchFamily="34" charset="-122"/>
                <a:cs typeface="Calibri" pitchFamily="34" charset="-120"/>
              </a:rPr>
              <a:t>h = 8sin θ+ 3cos θ</a:t>
            </a:r>
            <a:r>
              <a:rPr lang="en-US" sz="1500" dirty="0">
                <a:solidFill>
                  <a:srgbClr val="1A1F2B"/>
                </a:solidFill>
                <a:latin typeface="Calibri" pitchFamily="34" charset="0"/>
                <a:ea typeface="Calibri" pitchFamily="34" charset="-122"/>
                <a:cs typeface="Calibri" pitchFamily="34" charset="-120"/>
              </a:rPr>
              <a:t> as required.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Rsin(θ+ α) = Rsin θcos α+ Rcos θsin α, so Rcos α= 8, Rsin α= 3. </a:t>
            </a:r>
            <a:r>
              <a:rPr lang="en-US" sz="1500" b="1" dirty="0">
                <a:solidFill>
                  <a:srgbClr val="1A1F2B"/>
                </a:solidFill>
                <a:latin typeface="Calibri" pitchFamily="34" charset="0"/>
                <a:ea typeface="Calibri" pitchFamily="34" charset="-122"/>
                <a:cs typeface="Calibri" pitchFamily="34" charset="-120"/>
              </a:rPr>
              <a:t>R = √73, α= 20.56°</a:t>
            </a:r>
            <a:r>
              <a:rPr lang="en-US" sz="1500" dirty="0">
                <a:solidFill>
                  <a:srgbClr val="1A1F2B"/>
                </a:solidFill>
                <a:latin typeface="Calibri" pitchFamily="34" charset="0"/>
                <a:ea typeface="Calibri" pitchFamily="34" charset="-122"/>
                <a:cs typeface="Calibri" pitchFamily="34" charset="-120"/>
              </a:rPr>
              <a:t> (tan α= (3/8)).</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Greatest when sin(θ+ α) = 1: h_(max) = √73 ≈ </a:t>
            </a:r>
            <a:r>
              <a:rPr lang="en-US" sz="1500" b="1" dirty="0">
                <a:solidFill>
                  <a:srgbClr val="1A1F2B"/>
                </a:solidFill>
                <a:latin typeface="Calibri" pitchFamily="34" charset="0"/>
                <a:ea typeface="Calibri" pitchFamily="34" charset="-122"/>
                <a:cs typeface="Calibri" pitchFamily="34" charset="-120"/>
              </a:rPr>
              <a:t>8.54 cm when θ+ 20.56° = 90°, i.e. θ= 69.4°</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R-form give maximum and minimum values?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Show that, express, find (continued)</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sin(θ+ α) = 7/√73 ⇒θ+ α= 55.01° or 124.99°, so θ= 34.46° or 104.43°. Only </a:t>
            </a:r>
            <a:r>
              <a:rPr lang="en-US" sz="1500" b="1" dirty="0">
                <a:solidFill>
                  <a:srgbClr val="1A1F2B"/>
                </a:solidFill>
                <a:latin typeface="Calibri" pitchFamily="34" charset="0"/>
                <a:ea typeface="Calibri" pitchFamily="34" charset="-122"/>
                <a:cs typeface="Calibri" pitchFamily="34" charset="-120"/>
              </a:rPr>
              <a:t>θ= 34.5°</a:t>
            </a:r>
            <a:r>
              <a:rPr lang="en-US" sz="1500" dirty="0">
                <a:solidFill>
                  <a:srgbClr val="1A1F2B"/>
                </a:solidFill>
                <a:latin typeface="Calibri" pitchFamily="34" charset="0"/>
                <a:ea typeface="Calibri" pitchFamily="34" charset="-122"/>
                <a:cs typeface="Calibri" pitchFamily="34" charset="-120"/>
              </a:rPr>
              <a:t> lies in 0° &lt; θ&lt; 90°. The second value solves the equation but not the problem: at θ= 104.4° the side PQ would lean back past the vertical.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P3.4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know which formulae are given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The compound angle formulae are in the booklet; the double-angle formulae and the R-form are not. Learn sin 2A, all three versions of cos 2A and tan 2A well enough to choose the right one without thinking.</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keep α unrounded</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Store α in your calculator and subtract the stored value in the final step. Rounding α to 1 d.p. first and then subtracting can move the last digit of the answer.</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shift the interval before you solve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If 0 ≤θ&lt; 360°, then θ+ α runs from α to 360° + α. Write that interval down and list every value of the bracket inside it before subtracting α. For 2θ the interval doubles.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P3.4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"hence" and "show that"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After "Express … in the form Rcos(θ+ α)", a "hence" part must use that form; solving another way is not what is asked. In a show-that, write every step down to the given result and finish with a statement.</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radians or degrees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Read the interval: 0 ≤x &lt; 2π means radians, and α must then be in radians (usually to 3 decimal places). Set your calculator before the first inverse-trig step.</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872691"/>
                <a:gridCol w="3178454"/>
                <a:gridCol w="317845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sin(A + B) = sin A + sin 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 is not linear: A = B = 90° gives 0 on the left and 2 on the right.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sin(A + B) = sin Acos B + cos Asin 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cos(A + B) = cos Acos B + sin Asin 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That is cos(A - B); the signs are swapped for cos.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 cos, "plus" on the left gives "minus" on the right, and vice versa.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 2A = 2sin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 = 90°, sin 180° = 0 but 2sin 90° = 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 2A = 2sin Acos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To solve sin 2θ= sin θ, divide by sin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Dividing by an expression that can be zero loses solutions.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Factorise: sin θ(2cos θ- 1) = 0, and solve both factors.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 the R-form, R = a + 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comes from squaring and adding Rcos α and Rsin α.</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 √(a² + b²).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maximum of 1/(10 + 6sin θ) is (1/16).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fraction with a positive numerator is greatest when its denominator is least.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denominator ranges from 4 to 16, so the maximum is ¼ and the minimum is (1/16).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304403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P3.3 Reciprocal and inverse trigonometric functions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Exact values, CAST and solving sin θ= k come from earlier units; sec, cosec, cot and sec²θ= 1 + tan²θ from P3.3 are often mixed into the same identity or equation as the formulae here.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P3.6 Differentiation and P4 integration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derivatives of sin x and cos x rest on the compound angle formulae: a first-principles argument expands sin(x + h). In P4, sin² x and cos² x are integrated by first writing them as ½(1 ∓cos 2x).</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Mechanics and Physics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Resolving forces gives terms like Pcos θ+ Qsin θ, and the R-form finds the angle that makes such a force greatest or least; projectile ranges use 2sin θcos θ= sin 2θ. Adding two oscillations of the same frequency gives a single oscillation: the R-form is the algebra of superposition, with R the resultant amplitude and α the phase.</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3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539642"/>
                <a:gridCol w="3172968"/>
                <a:gridCol w="151699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sin(A ±B) = sin Acos B ±cos Asin 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expanding sines of sums and differences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cos(A ±B) = cos Acos B ∓sin Asin 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expanding cosines; the R-form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tan(A ±B) = (tan A ±tan B)/(1 ∓tan Atan 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exact tangents; angles between lines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 2A = 2sin Acos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double-angle equations and identities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cos 2A = cos² A - sin² A = 2cos² A - 1 = 1 - 2sin²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quadratics in sin or cos; identities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tan 2A = 2tan A/(1 - tan²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double angles from a given tan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cos² A = ½(1 + cos 2A), sin² A = ½(1 - cos 2A)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half angles; removing squares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acos θ+ bsin θ= Rcos(θ- α), R = √(a² + b²), tan α= b/a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solving acos θ+ bsin θ= c; maxima and minima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sin² A + cos² A =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missing ratios; simplifying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02722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Find the exact value of cos 15°.</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Simplify 2sin 3xcos 3x.</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Write cos² x in terms of cos 2x.</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Find the greatest and least values of 1/(20 + 12sin θ- 5cos θ).</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Solve sin 2θ= sin θ for 0° ≤θ&lt; 360°.</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Express 3cos θ+ 4sin θ in the form Rcos(θ- α) and state its minimum value.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4652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cos(45° - 30°) = cos 45°cos 30° + sin 45°sin 30° = √2/2·√3/2 + √2/2·½ = (√6 + √2)/4.</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It is sin 2A with A = 3x, so it equals sin 6x.</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From cos 2x = 2cos² x - 1: cos² x = ½(1 + cos 2x).</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12sin θ- 5cos θ= 13sin(θ- α), with R = √(144 + 25) = 13. The denominator ranges from 20 - 13 = 7 to 20 + 13 = 33, so the greatest value is (1/7) and the least is (1/33).</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2sin θcos θ- sin θ= 0, so sin θ(2cos θ- 1) = 0. sin θ= 0 gives 0° and 180°; cos θ= ½ gives 60° and 300°. Four solutions: 0°, 60°, 180°, 300°.</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Rcos α= 3, Rsin α= 4, so R = 5 and tan α= (4/3), α= 53.1°. The expression is 5cos(θ- 53.1°), with minimum -5 (when θ- 53.1° = 180°, i.e. θ= 233.1°).</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Exact ratios of half angles can be found from the double-angle formula for cos 2A. Give exact answers with full working.</a:t>
            </a:r>
            <a:endParaRPr lang="en-US" sz="1400" dirty="0"/>
          </a:p>
          <a:p>
            <a:pPr indent="0" marL="0">
              <a:spcAft>
                <a:spcPts val="600"/>
              </a:spcAft>
              <a:buNone/>
            </a:pPr>
            <a:r>
              <a:rPr lang="en-US" sz="1400" dirty="0">
                <a:solidFill>
                  <a:srgbClr val="1A1F2B"/>
                </a:solidFill>
              </a:rPr>
              <a:t>(a) Using the identity cos 2A ≡ 1 − 2 sin² A with a suitable value of A, show that sin 22.5° = ½√(2 − √2).  [3]</a:t>
            </a:r>
            <a:endParaRPr lang="en-US" sz="1400" dirty="0"/>
          </a:p>
          <a:p>
            <a:pPr indent="0" marL="0">
              <a:spcAft>
                <a:spcPts val="600"/>
              </a:spcAft>
              <a:buNone/>
            </a:pPr>
            <a:r>
              <a:rPr lang="en-US" sz="1400" dirty="0">
                <a:solidFill>
                  <a:srgbClr val="1A1F2B"/>
                </a:solidFill>
              </a:rPr>
              <a:t>(b) Given that cos θ = 7/25 and 270° &lt; θ &lt; 360°, find the exact values of sin(½θ) and cos(½θ).  [4]</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Do not use a calculator in this question. Show all your working.</a:t>
            </a:r>
            <a:endParaRPr lang="en-US" sz="1600" dirty="0"/>
          </a:p>
          <a:p>
            <a:pPr indent="0" marL="0">
              <a:spcAft>
                <a:spcPts val="600"/>
              </a:spcAft>
              <a:buNone/>
            </a:pPr>
            <a:r>
              <a:rPr lang="en-US" sz="1600" dirty="0">
                <a:solidFill>
                  <a:srgbClr val="1A1F2B"/>
                </a:solidFill>
              </a:rPr>
              <a:t>(a) By writing 165° as 120° + 45°, show that cos 165° = −(√6 + √2)/4.  [2]</a:t>
            </a:r>
            <a:endParaRPr lang="en-US" sz="1600" dirty="0"/>
          </a:p>
          <a:p>
            <a:pPr indent="0" marL="0">
              <a:spcAft>
                <a:spcPts val="600"/>
              </a:spcAft>
              <a:buNone/>
            </a:pPr>
            <a:r>
              <a:rPr lang="en-US" sz="1600" dirty="0">
                <a:solidFill>
                  <a:srgbClr val="1A1F2B"/>
                </a:solidFill>
              </a:rPr>
              <a:t>(b) Find the exact value of tan 165°, giving your answer in the form a + b√3, where a and b are integers.  [3]</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cos 45° = 1 − 2 sin² 22.5°</a:t>
            </a:r>
            <a:endParaRPr lang="en-US" sz="1600" dirty="0"/>
          </a:p>
          <a:p>
            <a:pPr marL="342900" indent="-342900">
              <a:spcAft>
                <a:spcPts val="400"/>
              </a:spcAft>
              <a:buSzPct val="100000"/>
              <a:buChar char="•"/>
            </a:pPr>
            <a:r>
              <a:rPr lang="en-US" sz="1600" dirty="0">
                <a:solidFill>
                  <a:srgbClr val="1A1F2B"/>
                </a:solidFill>
              </a:rPr>
              <a:t>sin² 22.5° = (1 − √2/2)/2 = (2 − √2)/4</a:t>
            </a:r>
            <a:endParaRPr lang="en-US" sz="1600" dirty="0"/>
          </a:p>
          <a:p>
            <a:pPr marL="342900" indent="-342900">
              <a:spcAft>
                <a:spcPts val="400"/>
              </a:spcAft>
              <a:buSzPct val="100000"/>
              <a:buChar char="•"/>
            </a:pPr>
            <a:r>
              <a:rPr lang="en-US" sz="1600" dirty="0">
                <a:solidFill>
                  <a:srgbClr val="1A1F2B"/>
                </a:solidFill>
              </a:rPr>
              <a:t>sin 22.5° &gt; 0, so sin 22.5° = ½√(2 − √2), as required</a:t>
            </a:r>
            <a:endParaRPr lang="en-US" sz="1600" dirty="0"/>
          </a:p>
          <a:p>
            <a:pPr marL="342900" indent="-342900">
              <a:spcAft>
                <a:spcPts val="400"/>
              </a:spcAft>
              <a:buSzPct val="100000"/>
              <a:buChar char="•"/>
            </a:pPr>
            <a:r>
              <a:rPr lang="en-US" sz="1600" dirty="0">
                <a:solidFill>
                  <a:srgbClr val="1A1F2B"/>
                </a:solidFill>
              </a:rPr>
              <a:t>135° &lt; ½θ &lt; 180°, so sin(½θ) &gt; 0 and cos(½θ) &lt; 0</a:t>
            </a:r>
            <a:endParaRPr lang="en-US" sz="1600" dirty="0"/>
          </a:p>
          <a:p>
            <a:pPr marL="342900" indent="-342900">
              <a:spcAft>
                <a:spcPts val="400"/>
              </a:spcAft>
              <a:buSzPct val="100000"/>
              <a:buChar char="•"/>
            </a:pPr>
            <a:r>
              <a:rPr lang="en-US" sz="1600" dirty="0">
                <a:solidFill>
                  <a:srgbClr val="1A1F2B"/>
                </a:solidFill>
              </a:rPr>
              <a:t>sin²(½θ) = (1 − 7/25)/2 = 9/25 or cos²(½θ) = (1 + 7/25)/2 = 16/25</a:t>
            </a:r>
            <a:endParaRPr lang="en-US" sz="1600" dirty="0"/>
          </a:p>
          <a:p>
            <a:pPr marL="342900" indent="-342900">
              <a:spcAft>
                <a:spcPts val="400"/>
              </a:spcAft>
              <a:buSzPct val="100000"/>
              <a:buChar char="•"/>
            </a:pPr>
            <a:r>
              <a:rPr lang="en-US" sz="1600" dirty="0">
                <a:solidFill>
                  <a:srgbClr val="1A1F2B"/>
                </a:solidFill>
              </a:rPr>
              <a:t>sin(½θ) = 3/5</a:t>
            </a:r>
            <a:endParaRPr lang="en-US" sz="1600" dirty="0"/>
          </a:p>
          <a:p>
            <a:pPr marL="342900" indent="-342900">
              <a:spcAft>
                <a:spcPts val="400"/>
              </a:spcAft>
              <a:buSzPct val="100000"/>
              <a:buChar char="•"/>
            </a:pPr>
            <a:r>
              <a:rPr lang="en-US" sz="1600" dirty="0">
                <a:solidFill>
                  <a:srgbClr val="1A1F2B"/>
                </a:solidFill>
              </a:rPr>
              <a:t>cos(½θ) = −4/5</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186332"/>
          </a:xfrm>
          <a:prstGeom prst="roundRect">
            <a:avLst>
              <a:gd name="adj" fmla="val 1722"/>
            </a:avLst>
          </a:prstGeom>
          <a:solidFill>
            <a:srgbClr val="F3F5F9"/>
          </a:solidFill>
          <a:ln w="12700">
            <a:solidFill>
              <a:srgbClr val="DDE2EA"/>
            </a:solidFill>
            <a:prstDash val="solid"/>
          </a:ln>
        </p:spPr>
      </p:sp>
      <p:sp>
        <p:nvSpPr>
          <p:cNvPr id="5" name="Text 3"/>
          <p:cNvSpPr txBox="1"/>
          <p:nvPr/>
        </p:nvSpPr>
        <p:spPr>
          <a:xfrm>
            <a:off x="685800" y="1463040"/>
            <a:ext cx="7772400" cy="2957732"/>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cos 120° cos 45° − sin 120° sin 45°</a:t>
            </a:r>
            <a:endParaRPr lang="en-US" sz="1600" dirty="0"/>
          </a:p>
          <a:p>
            <a:pPr marL="342900" indent="-342900">
              <a:spcAft>
                <a:spcPts val="400"/>
              </a:spcAft>
              <a:buSzPct val="100000"/>
              <a:buChar char="•"/>
            </a:pPr>
            <a:r>
              <a:rPr lang="en-US" sz="1600" dirty="0">
                <a:solidFill>
                  <a:srgbClr val="1A1F2B"/>
                </a:solidFill>
              </a:rPr>
              <a:t>(−½)(√2/2) − (√3/2)(√2/2) = −(√2 + √6)/4, as required</a:t>
            </a:r>
            <a:endParaRPr lang="en-US" sz="1600" dirty="0"/>
          </a:p>
          <a:p>
            <a:pPr marL="342900" indent="-342900">
              <a:spcAft>
                <a:spcPts val="400"/>
              </a:spcAft>
              <a:buSzPct val="100000"/>
              <a:buChar char="•"/>
            </a:pPr>
            <a:r>
              <a:rPr lang="en-US" sz="1600" dirty="0">
                <a:solidFill>
                  <a:srgbClr val="1A1F2B"/>
                </a:solidFill>
              </a:rPr>
              <a:t>(tan 120° + tan 45°)/(1 − tan 120° tan 45°) = (1 − √3)/(1 + √3)</a:t>
            </a:r>
            <a:endParaRPr lang="en-US" sz="1600" dirty="0"/>
          </a:p>
          <a:p>
            <a:pPr marL="342900" indent="-342900">
              <a:spcAft>
                <a:spcPts val="400"/>
              </a:spcAft>
              <a:buSzPct val="100000"/>
              <a:buChar char="•"/>
            </a:pPr>
            <a:r>
              <a:rPr lang="en-US" sz="1600" dirty="0">
                <a:solidFill>
                  <a:srgbClr val="1A1F2B"/>
                </a:solidFill>
              </a:rPr>
              <a:t>multiplies numerator and denominator by (1 − √3)</a:t>
            </a:r>
            <a:endParaRPr lang="en-US" sz="1600" dirty="0"/>
          </a:p>
          <a:p>
            <a:pPr marL="342900" indent="-342900">
              <a:spcAft>
                <a:spcPts val="400"/>
              </a:spcAft>
              <a:buSzPct val="100000"/>
              <a:buChar char="•"/>
            </a:pPr>
            <a:r>
              <a:rPr lang="en-US" sz="1600" dirty="0">
                <a:solidFill>
                  <a:srgbClr val="1A1F2B"/>
                </a:solidFill>
              </a:rPr>
              <a:t>(1 − √3)²/(1 − 3) = (4 − 2√3)/(−2) = −2 + √3</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46</Slides>
  <Notes>46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P3.4 Compound angles, double angles and R-form · Edexcel IAL Maths</dc:title>
  <dc:subject>PptxGenJS Presentation</dc:subject>
  <dc:creator>Evan Kotronis · ExaminerPrep</dc:creator>
  <cp:lastModifiedBy>Evan Kotronis · ExaminerPrep</cp:lastModifiedBy>
  <cp:revision>1</cp:revision>
  <dcterms:created xsi:type="dcterms:W3CDTF">2026-10-26T15:10:15Z</dcterms:created>
  <dcterms:modified xsi:type="dcterms:W3CDTF">2026-10-26T15:10:15Z</dcterms:modified>
</cp:coreProperties>
</file>