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da478c8-4eee-ee3f-9531-ccce0755496e}">
          <p14:sldIdLst>
            <p14:sldId id="256"/>
            <p14:sldId id="257"/>
            <p14:sldId id="258"/>
          </p14:sldIdLst>
        </p14:section>
        <p14:section name="Theory" id="{a084a890-2c0f-d1bb-7425-83c73cd3b7b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Lst>
        </p14:section>
        <p14:section name="Practice" id="{024aa0d6-0f0a-3cda-771c-c12c165edee7}">
          <p14:sldIdLst>
            <p14:sldId id="303"/>
            <p14:sldId id="304"/>
            <p14:sldId id="305"/>
          </p14:sldIdLst>
        </p14:section>
        <p14:section name="Answers" id="{fedd9a68-a888-12a0-8041-aa0d4ed29159}">
          <p14:sldIdLst>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S2.2 Continuous random variables. Notes for this topic: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probability density function?.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probability density function?.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probability density function?: Worked example 1.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probability density function?: Worked example 1.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probability density function?.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pdf defined in pieces?.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pdf defined in pieces?: Worked example 2.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pdf defined in pieces?: Worked example 2.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a pdf defined in pieces?.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Worked example 3.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Worked example 3.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cumulative distribution function F(x)?.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from F(x) back to f(x), and find constants?.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from F(x) back to f(x), and find constants?: Worked example 4.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from F(x) back to f(x), and find constants?: Worked example 4.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from F(x) back to f(x), and find constants?.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from F(x) back to f(x), and find constants?.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and Var(X) by integration?.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and Var(X) by integration?.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and Var(X) by integration?: Worked example 5.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and Var(X) by integration?: Worked example 5.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E(X) and Var(X) by integration?.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Worked example 6.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Worked example 6.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Worked example 7.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Worked example 7.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mode, median and quartiles?.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pdf and describe its skewness?.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pdf and describe its skewness?.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pdf and describe its skewness?: Worked example 8.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pdf and describe its skewness?: Worked example 8.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pdf and describe its skewness?.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S2.2.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S2.2.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https://examinerprep.com/notes/edexcel-ial-maths/continuous-random-variables/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https://examinerprep.com/ial-maths-s2-2-continuous-random-variables-questions#IALM-S2-2-B-01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https://examinerprep.com/ial-maths-s2-2-continuous-random-variables-questions#IALM-S2-2-B-02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https://examinerprep.com/ial-maths-s2-2-continuous-random-variables-questions#IALM-S2-2-B-01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https://examinerprep.com/ial-maths-s2-2-continuous-random-variables-questions#IALM-S2-2-B-02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maths/continuous-random-variables/" TargetMode="External"/><Relationship Id="rId2" Type="http://schemas.openxmlformats.org/officeDocument/2006/relationships/hyperlink" Target="https://examinerprep.com/ial-maths-s2-2-continuous-random-variab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S2.2 Continuous random variables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Probability density functions f(x): the two conditions, and probabilities as areas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Pdfs defined in pieces, and areas found by geometry when a piece is a straight line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Cumulative distribution functions F(x): building F from f piece by piece, and using F for probabilities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Going back with f(x)=F′(x), and finding unknown constants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 E(X²), E(g(X)) and Var(X) by integration; E(aX+b) and Var(aX+b)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mode, median, quartiles and percentiles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a pdf and describing its skewness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continuous random variable is described by a probability density function f(x) with f(x)≥0 and total area 1, and every probability is an area: P(a&lt;X&lt;b)=∫ₐᵇ f(x) dx.</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P(X=a)=0, so &lt; and ≤ give the same answer.</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The cdf F(x)=P(X≤x)=∫_(-∞)ˣf(t) dt rises from 0 to 1 with no jumps; F(b)-F(a)=P(a&lt;X≤b), and going back f(x)=F′(x).</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Piecewise: integrate piece by piece and carry the running total across each join; always define f and F for all real x.</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E(X)=∫xf(x) dx, Var(X)=∫x²f(x) dx-μ²; E(aX+b)=aE(X)+b, Var(aX+b)=a²Var(X).</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Mode: where f is greatest. Median: F(m)=0.5; quartiles: F=0.25 and 0.75. Mode &lt; median &lt; mean: positive skew; mean &lt; median &lt; mode: negative skew.</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probability density function?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continuous random variable X can take any value in an interval — a waiting time, a length, a mass. There are infinitely many possible values, so probabilities cannot be listed one value at a time as they were in S1. Instead X is described by a curve, and probability becomes area under that curve. This page is really the calculus of P1–P2 with a statistical meaning attached.</a:t>
            </a:r>
            <a:endParaRPr lang="en-US" sz="1500" dirty="0"/>
          </a:p>
        </p:txBody>
      </p:sp>
      <p:sp>
        <p:nvSpPr>
          <p:cNvPr id="5" name="Shape 3"/>
          <p:cNvSpPr/>
          <p:nvPr/>
        </p:nvSpPr>
        <p:spPr>
          <a:xfrm>
            <a:off x="457200" y="2412187"/>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503627"/>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probability density function (pdf)</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 is a function with f(x)≥0 for all x and ∫_(-∞)^∞f(x) dx=1, such that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P(a&lt;X&lt;b)=∫ₐᵇ f(x) dx.</a:t>
            </a:r>
            <a:endParaRPr lang="en-US" sz="1400" dirty="0"/>
          </a:p>
        </p:txBody>
      </p:sp>
      <p:sp>
        <p:nvSpPr>
          <p:cNvPr id="7" name="Text 5"/>
          <p:cNvSpPr txBox="1"/>
          <p:nvPr/>
        </p:nvSpPr>
        <p:spPr>
          <a:xfrm>
            <a:off x="457200" y="3503066"/>
            <a:ext cx="8229600" cy="104607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Probability = area.</a:t>
            </a:r>
            <a:r>
              <a:rPr lang="en-US" sz="1500" dirty="0">
                <a:solidFill>
                  <a:srgbClr val="1A1F2B"/>
                </a:solidFill>
                <a:latin typeface="Calibri" pitchFamily="34" charset="0"/>
                <a:ea typeface="Calibri" pitchFamily="34" charset="-122"/>
                <a:cs typeface="Calibri" pitchFamily="34" charset="-120"/>
              </a:rPr>
              <a:t> The probability that X lies between a and b is the area under the pdf between those values.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 single value has probability 0:</a:t>
            </a:r>
            <a:r>
              <a:rPr lang="en-US" sz="1500" dirty="0">
                <a:solidFill>
                  <a:srgbClr val="1A1F2B"/>
                </a:solidFill>
                <a:latin typeface="Calibri" pitchFamily="34" charset="0"/>
                <a:ea typeface="Calibri" pitchFamily="34" charset="-122"/>
                <a:cs typeface="Calibri" pitchFamily="34" charset="-120"/>
              </a:rPr>
              <a:t> P(X=a)=∫ₐᵃ f(x) dx=0. So P(X&lt;b) and P(X≤b) are equal — unlike for the discrete variables in S1.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probability density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A valid pdf whose height is 2.5. The height is a density, not a probability; only the total area has to equal 1.">    </p:cNvPr>
          <p:cNvPicPr>
            <a:picLocks noChangeAspect="1"/>
          </p:cNvPicPr>
          <p:nvPr/>
        </p:nvPicPr>
        <p:blipFill>
          <a:blip r:embed="rId1"/>
          <a:stretch>
            <a:fillRect/>
          </a:stretch>
        </p:blipFill>
        <p:spPr>
          <a:xfrm>
            <a:off x="4389120" y="1700784"/>
            <a:ext cx="4297680" cy="2148840"/>
          </a:xfrm>
          <a:prstGeom prst="rect">
            <a:avLst/>
          </a:prstGeom>
        </p:spPr>
      </p:pic>
      <p:sp>
        <p:nvSpPr>
          <p:cNvPr id="5" name="Text 2"/>
          <p:cNvSpPr txBox="1"/>
          <p:nvPr/>
        </p:nvSpPr>
        <p:spPr>
          <a:xfrm>
            <a:off x="4389120" y="389534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 valid pdf whose height is 2.5. The height is a density, not a probability; only the total area has to equal 1.</a:t>
            </a:r>
            <a:endParaRPr lang="en-US" sz="1100" dirty="0"/>
          </a:p>
        </p:txBody>
      </p:sp>
      <p:sp>
        <p:nvSpPr>
          <p:cNvPr id="6" name="Text 3"/>
          <p:cNvSpPr txBox="1"/>
          <p:nvPr/>
        </p:nvSpPr>
        <p:spPr>
          <a:xfrm>
            <a:off x="457200" y="1371600"/>
            <a:ext cx="3611880" cy="1967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f(x) is not a probability</a:t>
            </a:r>
            <a:r>
              <a:rPr lang="en-US" sz="1500" dirty="0">
                <a:solidFill>
                  <a:srgbClr val="1A1F2B"/>
                </a:solidFill>
                <a:latin typeface="Calibri" pitchFamily="34" charset="0"/>
                <a:ea typeface="Calibri" pitchFamily="34" charset="-122"/>
                <a:cs typeface="Calibri" pitchFamily="34" charset="-120"/>
              </a:rPr>
              <a:t>, so it may be bigger than 1. For example f(x)=2.5 on 0≤x≤0.4 is a valid pdf: the area is 2.5×0.4=1.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pdf is usually non-zero only on an interval. Write "0 otherwise" as part of the definition, so that f is defined for every real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probability density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Show that, find</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continuous random variable X has pdf f(x)=k(x²+2) for 0≤x≤3, and f(x)=0 otherwise. (a) Show that k=(1/15). (b) Find P(1&lt;X&lt;2).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total area must be 1:</a:t>
            </a:r>
            <a:endParaRPr lang="en-US" sz="1300" dirty="0"/>
          </a:p>
        </p:txBody>
      </p:sp>
      <p:sp>
        <p:nvSpPr>
          <p:cNvPr id="5" name="Shape 3"/>
          <p:cNvSpPr/>
          <p:nvPr/>
        </p:nvSpPr>
        <p:spPr>
          <a:xfrm>
            <a:off x="457200" y="275965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5109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∫₀³ k(x²+2) dx=k[x³/3+2x]₀³=k(9+6)=15k.</a:t>
            </a:r>
            <a:endParaRPr lang="en-US" sz="1700" dirty="0"/>
          </a:p>
        </p:txBody>
      </p:sp>
      <p:sp>
        <p:nvSpPr>
          <p:cNvPr id="7" name="Text 5"/>
          <p:cNvSpPr txBox="1"/>
          <p:nvPr/>
        </p:nvSpPr>
        <p:spPr>
          <a:xfrm>
            <a:off x="457200" y="3322015"/>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Setting 15k=1 gives </a:t>
            </a:r>
            <a:r>
              <a:rPr lang="en-US" sz="1500" b="1" dirty="0">
                <a:solidFill>
                  <a:srgbClr val="1A1F2B"/>
                </a:solidFill>
                <a:latin typeface="Calibri" pitchFamily="34" charset="0"/>
                <a:ea typeface="Calibri" pitchFamily="34" charset="-122"/>
                <a:cs typeface="Calibri" pitchFamily="34" charset="-120"/>
              </a:rPr>
              <a:t>k=(1/15)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Probability = area from 1 to 2:</a:t>
            </a:r>
            <a:endParaRPr lang="en-US" sz="1500" dirty="0"/>
          </a:p>
        </p:txBody>
      </p:sp>
      <p:sp>
        <p:nvSpPr>
          <p:cNvPr id="8" name="Shape 6"/>
          <p:cNvSpPr/>
          <p:nvPr/>
        </p:nvSpPr>
        <p:spPr>
          <a:xfrm>
            <a:off x="457200" y="3965753"/>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405719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(1/15)[x³/3+2x]₁²=(1/15)[((8/3)+4)-(⅓+2)]=(1/15)×(13/3)=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probability density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Show that,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(13/45)≈0.2889</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that f(x)≥0: x²+2 is always positive, so the pdf is valid.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probability density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pdf f(x)=(x²+2)/15 on 0≤x≤3 and 0 elsewhere. The whole shaded region has area 1; the red strip between x=1 and x=2 has area (13/45), which is P(1&lt;X&lt;2). Notice that f jumps down to 0 at x=3: a pdf does not have to be continuous.">    </p:cNvPr>
          <p:cNvPicPr>
            <a:picLocks noChangeAspect="1"/>
          </p:cNvPicPr>
          <p:nvPr/>
        </p:nvPicPr>
        <p:blipFill>
          <a:blip r:embed="rId1"/>
          <a:stretch>
            <a:fillRect/>
          </a:stretch>
        </p:blipFill>
        <p:spPr>
          <a:xfrm>
            <a:off x="4389120" y="1490472"/>
            <a:ext cx="4297680" cy="2231136"/>
          </a:xfrm>
          <a:prstGeom prst="rect">
            <a:avLst/>
          </a:prstGeom>
        </p:spPr>
      </p:pic>
      <p:sp>
        <p:nvSpPr>
          <p:cNvPr id="5" name="Text 2"/>
          <p:cNvSpPr txBox="1"/>
          <p:nvPr/>
        </p:nvSpPr>
        <p:spPr>
          <a:xfrm>
            <a:off x="4389120" y="376732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pdf f(x)=(x²+2)/15 on 0≤x≤3 and 0 elsewhere. The whole shaded region has area 1; the red strip between x=1 and x=2 has area (13/45), which is P(1&lt;X&lt;2). Notice that f jumps down to 0 at x=3: a pdf does not have to be continuous.</a:t>
            </a:r>
            <a:endParaRPr lang="en-US" sz="1100" dirty="0"/>
          </a:p>
        </p:txBody>
      </p:sp>
      <p:sp>
        <p:nvSpPr>
          <p:cNvPr id="6" name="Shape 3"/>
          <p:cNvSpPr/>
          <p:nvPr/>
        </p:nvSpPr>
        <p:spPr>
          <a:xfrm>
            <a:off x="457200" y="1371600"/>
            <a:ext cx="3611880" cy="1265530"/>
          </a:xfrm>
          <a:prstGeom prst="roundRect">
            <a:avLst>
              <a:gd name="adj" fmla="val 4335"/>
            </a:avLst>
          </a:prstGeom>
          <a:solidFill>
            <a:srgbClr val="FEF2F2"/>
          </a:solidFill>
          <a:ln w="9525">
            <a:solidFill>
              <a:srgbClr val="DDE2EA"/>
            </a:solidFill>
            <a:prstDash val="solid"/>
          </a:ln>
        </p:spPr>
      </p:sp>
      <p:sp>
        <p:nvSpPr>
          <p:cNvPr id="7" name="Text 4"/>
          <p:cNvSpPr txBox="1"/>
          <p:nvPr/>
        </p:nvSpPr>
        <p:spPr>
          <a:xfrm>
            <a:off x="603504" y="1463040"/>
            <a:ext cx="3319272" cy="111922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substituting instead of integrating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f(1.5) is a height, not a probability. Every probability for a continuous random variable is an area: integrate f, or use 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work with a pdf defined in pieces?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6596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pdfs use a different formula on different intervals. Nothing new is needed, only care: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total area is the sum of the integrals over every piece.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probability that crosses a join is split at the join: P(1&lt;X&lt;3)=∫₁²(first piece)+∫₂³(second piece).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a piece is a straight line, the area is a triangle or trapezium — geometry is often quicker than integration.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pdf may jump at a join; it does not have to be continuous. (The cdf never jumps.)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pdf defined in pieces?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continuous random variable X has pdf f(x)=kx for 0≤x≤2, f(x)=k/2(6-x) for 2&lt;x≤6, and f(x)=0 otherwise. (a) Find k. (b) Find P(X&gt;4) and P(1&lt;X&lt;3).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graph is a triangle with base 0 to 6 and height f(2)=2k: area =½×6×2k=6k=1, so </a:t>
            </a:r>
            <a:r>
              <a:rPr lang="en-US" sz="1500" b="1" dirty="0">
                <a:solidFill>
                  <a:srgbClr val="1A1F2B"/>
                </a:solidFill>
                <a:latin typeface="Calibri" pitchFamily="34" charset="0"/>
                <a:ea typeface="Calibri" pitchFamily="34" charset="-122"/>
                <a:cs typeface="Calibri" pitchFamily="34" charset="-120"/>
              </a:rPr>
              <a:t>k=⅙</a:t>
            </a:r>
            <a:r>
              <a:rPr lang="en-US" sz="1500" dirty="0">
                <a:solidFill>
                  <a:srgbClr val="1A1F2B"/>
                </a:solidFill>
                <a:latin typeface="Calibri" pitchFamily="34" charset="0"/>
                <a:ea typeface="Calibri" pitchFamily="34" charset="-122"/>
                <a:cs typeface="Calibri" pitchFamily="34" charset="-120"/>
              </a:rPr>
              <a:t>. The pdf is</a:t>
            </a:r>
            <a:endParaRPr lang="en-US" sz="1300" dirty="0"/>
          </a:p>
        </p:txBody>
      </p:sp>
      <p:sp>
        <p:nvSpPr>
          <p:cNvPr id="5" name="Shape 3"/>
          <p:cNvSpPr/>
          <p:nvPr/>
        </p:nvSpPr>
        <p:spPr>
          <a:xfrm>
            <a:off x="457200" y="275965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5109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 x/6, 0≤x≤2; [4pt] (6-x)/12, 2&lt;x≤6; [4pt] 0, otherwise }</a:t>
            </a:r>
            <a:endParaRPr lang="en-US" sz="1700" dirty="0"/>
          </a:p>
        </p:txBody>
      </p:sp>
      <p:sp>
        <p:nvSpPr>
          <p:cNvPr id="7" name="Text 5"/>
          <p:cNvSpPr txBox="1"/>
          <p:nvPr/>
        </p:nvSpPr>
        <p:spPr>
          <a:xfrm>
            <a:off x="457200" y="3322015"/>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P(X&gt;4) is the small triangle from 4 to 6, with height f(4)=(2/12)=⅙: ½×2×⅙= </a:t>
            </a:r>
            <a:r>
              <a:rPr lang="en-US" sz="1500" b="1" dirty="0">
                <a:solidFill>
                  <a:srgbClr val="1A1F2B"/>
                </a:solidFill>
                <a:latin typeface="Calibri" pitchFamily="34" charset="0"/>
                <a:ea typeface="Calibri" pitchFamily="34" charset="-122"/>
                <a:cs typeface="Calibri" pitchFamily="34" charset="-120"/>
              </a:rPr>
              <a:t>⅙</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P(1&lt;X&lt;3) crosses the join at 2, so split it:</a:t>
            </a:r>
            <a:endParaRPr lang="en-US" sz="1500" dirty="0"/>
          </a:p>
        </p:txBody>
      </p:sp>
      <p:sp>
        <p:nvSpPr>
          <p:cNvPr id="8" name="Shape 6"/>
          <p:cNvSpPr/>
          <p:nvPr/>
        </p:nvSpPr>
        <p:spPr>
          <a:xfrm>
            <a:off x="457200" y="3965753"/>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405719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∫₁²x/6 dx+∫₂³(6-x)/12 dx=¼+(7/24)=</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pdf defined in pieces?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(13/24)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a pdf defined in pieces?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triangular pdf of Worked example 2. Its base is 6 and its height ⅓, so the area is ½×6×⅓=1. The teal region (from 1 to 3) crosses the join; the red triangle for x&gt;4 has area ⅙.">    </p:cNvPr>
          <p:cNvPicPr>
            <a:picLocks noChangeAspect="1"/>
          </p:cNvPicPr>
          <p:nvPr/>
        </p:nvPicPr>
        <p:blipFill>
          <a:blip r:embed="rId1"/>
          <a:stretch>
            <a:fillRect/>
          </a:stretch>
        </p:blipFill>
        <p:spPr>
          <a:xfrm>
            <a:off x="4389120" y="1575511"/>
            <a:ext cx="4297680" cy="2231136"/>
          </a:xfrm>
          <a:prstGeom prst="rect">
            <a:avLst/>
          </a:prstGeom>
        </p:spPr>
      </p:pic>
      <p:sp>
        <p:nvSpPr>
          <p:cNvPr id="5" name="Text 2"/>
          <p:cNvSpPr txBox="1"/>
          <p:nvPr/>
        </p:nvSpPr>
        <p:spPr>
          <a:xfrm>
            <a:off x="4389120" y="38523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triangular pdf of Worked example 2. Its base is 6 and its height ⅓, so the area is ½×6×⅓=1. The teal region (from 1 to 3) crosses the join; the red triangle for x&gt;4 has area ⅙.</a:t>
            </a:r>
            <a:endParaRPr lang="en-US" sz="1100" dirty="0"/>
          </a:p>
        </p:txBody>
      </p:sp>
      <p:sp>
        <p:nvSpPr>
          <p:cNvPr id="6" name="Shape 3"/>
          <p:cNvSpPr/>
          <p:nvPr/>
        </p:nvSpPr>
        <p:spPr>
          <a:xfrm>
            <a:off x="457200" y="1371600"/>
            <a:ext cx="3611880"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sketch a piecewise pdf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sketch shows where the joins are, whether straight-line pieces give triangles you can use, and which piece each probability needs.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Integrating the pdf every time you want a probability is slow. The cumulative distribution function does the integrating once, as a running total of area, and then every probability is a subtraction.</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cumulative distribution function (cdf)</a:t>
            </a:r>
            <a:r>
              <a:rPr lang="en-US" sz="1400" dirty="0">
                <a:solidFill>
                  <a:srgbClr val="1A1F2B"/>
                </a:solidFill>
                <a:latin typeface="Calibri" pitchFamily="34" charset="0"/>
                <a:ea typeface="Calibri" pitchFamily="34" charset="-122"/>
                <a:cs typeface="Calibri" pitchFamily="34" charset="-120"/>
              </a:rPr>
              <a:t> is F(x)=P(X≤x)=∫_(-∞)ˣf(t) dt, the area under the pdf to the left of x.</a:t>
            </a:r>
            <a:endParaRPr lang="en-US" sz="1400" dirty="0"/>
          </a:p>
        </p:txBody>
      </p:sp>
      <p:sp>
        <p:nvSpPr>
          <p:cNvPr id="7" name="Text 5"/>
          <p:cNvSpPr txBox="1"/>
          <p:nvPr/>
        </p:nvSpPr>
        <p:spPr>
          <a:xfrm>
            <a:off x="457200" y="2683764"/>
            <a:ext cx="8229600" cy="183885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 rises from 0 to 1: F(x)=0 below the lowest possible value, F(x)=1 above the highest, and F never decreases.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 is continuous — no jumps — because a single value has probability 0. At every join the two formulas give the same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Probabilities come straight from F: P(a&lt;X≤b)=F(b)-F(a), and P(X&gt;a)=1-F(a).</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Piecewise method:</a:t>
            </a:r>
            <a:r>
              <a:rPr lang="en-US" sz="1500" dirty="0">
                <a:solidFill>
                  <a:srgbClr val="1A1F2B"/>
                </a:solidFill>
                <a:latin typeface="Calibri" pitchFamily="34" charset="0"/>
                <a:ea typeface="Calibri" pitchFamily="34" charset="-122"/>
                <a:cs typeface="Calibri" pitchFamily="34" charset="-120"/>
              </a:rPr>
              <a:t> on each piece, F(x)=(total area of all earlier pieces)+∫ⱼₒᵢₙˣf(t) dt. Use t as the dummy variable so that x can be the upper limit.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Give F for all real x: include the "0" and "1" lines.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pdf in Worked example 2, (a) find the cumulative distribution function F(x), and (b) use it to find P(1&lt;X&lt;3).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First piece, 0≤x≤2: F(x)=∫₀ˣt/6 dt=x²/12, so F(2)=(4/12)=⅓.</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Second piece, 2&lt;x≤6 — start from the ⅓ already collected:</a:t>
            </a:r>
            <a:endParaRPr lang="en-US" sz="1300" dirty="0"/>
          </a:p>
        </p:txBody>
      </p:sp>
      <p:sp>
        <p:nvSpPr>
          <p:cNvPr id="5" name="Shape 3"/>
          <p:cNvSpPr/>
          <p:nvPr/>
        </p:nvSpPr>
        <p:spPr>
          <a:xfrm>
            <a:off x="457200" y="305318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14462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F(x)=⅓+∫₂ˣ(6-t)/12 dt=⅓+(1/12)(6x-x²/2-10)=(12x-x²-12)/24.</a:t>
            </a:r>
            <a:endParaRPr lang="en-US" sz="1700" dirty="0"/>
          </a:p>
        </p:txBody>
      </p:sp>
      <p:sp>
        <p:nvSpPr>
          <p:cNvPr id="7" name="Text 5"/>
          <p:cNvSpPr txBox="1"/>
          <p:nvPr/>
        </p:nvSpPr>
        <p:spPr>
          <a:xfrm>
            <a:off x="457200" y="3616452"/>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the ends of the second piece: at x=2, (24-4-12)/24=⅓ ✓; at x=6, (72-36-12)/24=1 ✓.</a:t>
            </a:r>
            <a:endParaRPr lang="en-US" sz="1500" dirty="0"/>
          </a:p>
        </p:txBody>
      </p:sp>
      <p:sp>
        <p:nvSpPr>
          <p:cNvPr id="8" name="Shape 6"/>
          <p:cNvSpPr/>
          <p:nvPr/>
        </p:nvSpPr>
        <p:spPr>
          <a:xfrm>
            <a:off x="457200" y="3965753"/>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405719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 0, x&lt;0; [2pt] x²/12, 0≤x≤2; [4pt] (12x-x²-12)/24, 2&lt;x≤6; [4pt] 1, x&gt;6 }</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F — no integration needed: F(3)-F(1)=(36-9-12)/24-(1/12)=(5/8)-(1/12)= </a:t>
            </a:r>
            <a:r>
              <a:rPr lang="en-US" sz="1500" b="1" dirty="0">
                <a:solidFill>
                  <a:srgbClr val="1A1F2B"/>
                </a:solidFill>
                <a:latin typeface="Calibri" pitchFamily="34" charset="0"/>
                <a:ea typeface="Calibri" pitchFamily="34" charset="-122"/>
                <a:cs typeface="Calibri" pitchFamily="34" charset="-120"/>
              </a:rPr>
              <a:t>(13/24)</a:t>
            </a:r>
            <a:r>
              <a:rPr lang="en-US" sz="1500" dirty="0">
                <a:solidFill>
                  <a:srgbClr val="1A1F2B"/>
                </a:solidFill>
                <a:latin typeface="Calibri" pitchFamily="34" charset="0"/>
                <a:ea typeface="Calibri" pitchFamily="34" charset="-122"/>
                <a:cs typeface="Calibri" pitchFamily="34" charset="-120"/>
              </a:rPr>
              <a:t>, as in Worked example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cdf of the triangular distribution. It is 0 for x&lt;0, curves up as x²/12 to ⅓ at the join, continues smoothly as (12x-x²-12)/24 to 1 at x=6, and stays at 1. Reading across at 0.25, 0.5 and 0.75 gives the quartiles found in Worked example 6.">    </p:cNvPr>
          <p:cNvPicPr>
            <a:picLocks noChangeAspect="1"/>
          </p:cNvPicPr>
          <p:nvPr/>
        </p:nvPicPr>
        <p:blipFill>
          <a:blip r:embed="rId1"/>
          <a:stretch>
            <a:fillRect/>
          </a:stretch>
        </p:blipFill>
        <p:spPr>
          <a:xfrm>
            <a:off x="4389120" y="1449324"/>
            <a:ext cx="4297680" cy="2314346"/>
          </a:xfrm>
          <a:prstGeom prst="rect">
            <a:avLst/>
          </a:prstGeom>
        </p:spPr>
      </p:pic>
      <p:sp>
        <p:nvSpPr>
          <p:cNvPr id="5" name="Text 2"/>
          <p:cNvSpPr txBox="1"/>
          <p:nvPr/>
        </p:nvSpPr>
        <p:spPr>
          <a:xfrm>
            <a:off x="4389120" y="3809390"/>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cdf of the triangular distribution. It is 0 for x&lt;0, curves up as x²/12 to ⅓ at the join, continues smoothly as (12x-x²-12)/24 to 1 at x=6, and stays at 1. Reading across at 0.25, 0.5 and 0.75 gives the quartiles found in Worked example 6.</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forgetting the earlier pieces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Integrating only the second piece from 2 to x gives (1/12)(6x-x²/2-10), which is 0 at x=2 and only ⅔ at x=6. Check that F reaches exactly 1 at the top end.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cumulative distribution function F(x)?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dashed red curve is the second piece integrated on its own. It drops back to 0 at the join and never reaches 1, so it cannot be a cdf. Adding the ⅓ already collected lifts it onto the blue curve.">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The dashed red curve is the second piece integrated on its own. It drops back to 0 at the join and never reaches 1, so it cannot be a cdf. Adding the ⅓ already collected lifts it onto the blue curve.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from F(x) back to f(x), and find constants?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47802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Integration takes f to F, so differentiation takes F back to f: f(x)=F′(x)=d/dxF(x). Differentiate each piece; where F is constant (0 or 1), f=0.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Unknown constants are fixed by conditions you already know: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from a pdf: total area =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from a cdf: F=0 at the lowest value, F=1 at the highest value, and F takes the same value on both sides of every join;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extra information: a given probability, a given mean E(X), or a given median — each gives one more equation.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unknowns need two equations: typically "area = 1" plus one piece of extra information.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from F(x) back to f(x), and find constants?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continuous random variable X has cumulative distribution function</a:t>
            </a:r>
            <a:endParaRPr lang="en-US" sz="1300" dirty="0"/>
          </a:p>
        </p:txBody>
      </p:sp>
      <p:sp>
        <p:nvSpPr>
          <p:cNvPr id="5" name="Shape 3"/>
          <p:cNvSpPr/>
          <p:nvPr/>
        </p:nvSpPr>
        <p:spPr>
          <a:xfrm>
            <a:off x="457200" y="200985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10129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 0, x&lt;1; k(x³-1), 1≤x≤3; 1, x&gt;3 }</a:t>
            </a:r>
            <a:endParaRPr lang="en-US" sz="1700" dirty="0"/>
          </a:p>
        </p:txBody>
      </p:sp>
      <p:sp>
        <p:nvSpPr>
          <p:cNvPr id="7" name="Text 5"/>
          <p:cNvSpPr txBox="1"/>
          <p:nvPr/>
        </p:nvSpPr>
        <p:spPr>
          <a:xfrm>
            <a:off x="457200" y="2572207"/>
            <a:ext cx="8229600" cy="16413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Find k. (b) Find P(X&gt;2). (c) Find the probability density function of X.</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must reach 1 at the top of the range: F(3)=k(27-1)=26k=1, so </a:t>
            </a:r>
            <a:r>
              <a:rPr lang="en-US" sz="1500" b="1" dirty="0">
                <a:solidFill>
                  <a:srgbClr val="1A1F2B"/>
                </a:solidFill>
                <a:latin typeface="Calibri" pitchFamily="34" charset="0"/>
                <a:ea typeface="Calibri" pitchFamily="34" charset="-122"/>
                <a:cs typeface="Calibri" pitchFamily="34" charset="-120"/>
              </a:rPr>
              <a:t>k=(1/26)</a:t>
            </a:r>
            <a:r>
              <a:rPr lang="en-US" sz="1500" dirty="0">
                <a:solidFill>
                  <a:srgbClr val="1A1F2B"/>
                </a:solidFill>
                <a:latin typeface="Calibri" pitchFamily="34" charset="0"/>
                <a:ea typeface="Calibri" pitchFamily="34" charset="-122"/>
                <a:cs typeface="Calibri" pitchFamily="34" charset="-120"/>
              </a:rPr>
              <a:t> (and F(1)=0 joins the "0" line, as it must).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the complement: P(X&gt;2)=1-F(2)=1-(7/26)= </a:t>
            </a:r>
            <a:r>
              <a:rPr lang="en-US" sz="1500" b="1" dirty="0">
                <a:solidFill>
                  <a:srgbClr val="1A1F2B"/>
                </a:solidFill>
                <a:latin typeface="Calibri" pitchFamily="34" charset="0"/>
                <a:ea typeface="Calibri" pitchFamily="34" charset="-122"/>
                <a:cs typeface="Calibri" pitchFamily="34" charset="-120"/>
              </a:rPr>
              <a:t>(19/26)</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Differentiate each piece: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from F(x) back to f(x), and find constants?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(continued)</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 3x²/26, 1≤x≤3; [4pt] 0, otherwise }</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from F(x) back to f(x), and find constants?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cdf of Worked example 4: flat at 0 before x=1, rising as (x³-1)/26, and flat at 1 after x=3. Its height at x=2 is (7/26).">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The cdf of Worked example 4: flat at 0 before x=1, rising as (x³-1)/26, and flat at 1 after x=3. Its height at x=2 is (7/26).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from F(x) back to f(x), and find constants?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Its derivative f(x)=3x²/26. The area under f from 1 to 2 equals the height F(2)=(7/26) in the previous figure — differentiation and integration undo each other.">    </p:cNvPr>
          <p:cNvPicPr>
            <a:picLocks noChangeAspect="1"/>
          </p:cNvPicPr>
          <p:nvPr/>
        </p:nvPicPr>
        <p:blipFill>
          <a:blip r:embed="rId1"/>
          <a:stretch>
            <a:fillRect/>
          </a:stretch>
        </p:blipFill>
        <p:spPr>
          <a:xfrm>
            <a:off x="4389120" y="1657807"/>
            <a:ext cx="4297680" cy="2066544"/>
          </a:xfrm>
          <a:prstGeom prst="rect">
            <a:avLst/>
          </a:prstGeom>
        </p:spPr>
      </p:pic>
      <p:sp>
        <p:nvSpPr>
          <p:cNvPr id="5" name="Text 2"/>
          <p:cNvSpPr txBox="1"/>
          <p:nvPr/>
        </p:nvSpPr>
        <p:spPr>
          <a:xfrm>
            <a:off x="4389120" y="377007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Its derivative f(x)=3x²/26. The area under f from 1 to 2 equals the height F(2)=(7/26) in the previous figure — differentiation and integration undo each other.</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finish the pdf properly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write a pdf obtained by differentiating, use the inequalities from the cdf and finish with "0 otherwise". Whether the end points carry ≤ or &lt; does not affect any probability.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E(X) and Var(X) by integration?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S1 formulas for a discrete random variable carry over with one change: a sum over values becomes an integral over the range, so ΣxP(X=x) becomes ∫xf(x) dx.</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Mean, variance and E(g(X))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(in the formulae booklet — know how to use them)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E(X)=μ=∫xf(x) dx,  Var(X)=∫x²f(x) dx-μ²,  E(g(X))=∫g(x)f(x) dx.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Each integral is over the whole range where f(x)≠0; for a piecewise pdf add the integrals over the pieces. ∫x²f(x) dx is E(X²), and the standard deviation is σ=√(Var(X)).</a:t>
            </a:r>
            <a:endParaRPr lang="en-US" sz="1400" dirty="0"/>
          </a:p>
        </p:txBody>
      </p:sp>
      <p:sp>
        <p:nvSpPr>
          <p:cNvPr id="7" name="Text 5"/>
          <p:cNvSpPr txBox="1"/>
          <p:nvPr/>
        </p:nvSpPr>
        <p:spPr>
          <a:xfrm>
            <a:off x="457200" y="356433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"Mean squared" μ² and "mean of the squares" E(X²) are different things: Var(X)=E(X²)-[E(X)]² is never negative.</a:t>
            </a:r>
            <a:endParaRPr lang="en-US" sz="1500" dirty="0"/>
          </a:p>
        </p:txBody>
      </p:sp>
      <p:sp>
        <p:nvSpPr>
          <p:cNvPr id="8" name="Shape 6"/>
          <p:cNvSpPr/>
          <p:nvPr/>
        </p:nvSpPr>
        <p:spPr>
          <a:xfrm>
            <a:off x="457200" y="4144061"/>
            <a:ext cx="8229600" cy="397764"/>
          </a:xfrm>
          <a:prstGeom prst="roundRect">
            <a:avLst>
              <a:gd name="adj" fmla="val 13793"/>
            </a:avLst>
          </a:prstGeom>
          <a:solidFill>
            <a:srgbClr val="EEF2FF"/>
          </a:solidFill>
          <a:ln w="9525">
            <a:solidFill>
              <a:srgbClr val="DDE2EA"/>
            </a:solidFill>
            <a:prstDash val="solid"/>
          </a:ln>
        </p:spPr>
      </p:sp>
      <p:sp>
        <p:nvSpPr>
          <p:cNvPr id="9" name="Text 7"/>
          <p:cNvSpPr txBox="1"/>
          <p:nvPr/>
        </p:nvSpPr>
        <p:spPr>
          <a:xfrm>
            <a:off x="603504" y="4235501"/>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Linear functions of X</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and Var(X) by integration?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228039"/>
          </a:xfrm>
          <a:prstGeom prst="roundRect">
            <a:avLst>
              <a:gd name="adj" fmla="val 4468"/>
            </a:avLst>
          </a:prstGeom>
          <a:solidFill>
            <a:srgbClr val="EEF2FF"/>
          </a:solidFill>
          <a:ln w="9525">
            <a:solidFill>
              <a:srgbClr val="DDE2EA"/>
            </a:solidFill>
            <a:prstDash val="solid"/>
          </a:ln>
        </p:spPr>
      </p:sp>
      <p:sp>
        <p:nvSpPr>
          <p:cNvPr id="5" name="Text 3"/>
          <p:cNvSpPr txBox="1"/>
          <p:nvPr/>
        </p:nvSpPr>
        <p:spPr>
          <a:xfrm>
            <a:off x="603504" y="1463040"/>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(not in the formulae booklet — learn them)</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E(aX+b)=aE(X)+b,  Var(aX+b)=a² Var(X).</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Adding b shifts every value but does not change the spread; multiplying by a scales the spread by |a|, so the variance by a².</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and Var(X) by integration?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show that</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X has the pdf of Worked example 1, f(x)=(1/15)(x²+2) for 0≤x≤3, 0 otherwise. (a) Find E(X). (b) Show that Var(X)=0.6375. (c) Y=4X-3. Find E(Y) and Var(Y).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Multiply by x and integrate:</a:t>
            </a:r>
            <a:endParaRPr lang="en-US" sz="1300" dirty="0"/>
          </a:p>
        </p:txBody>
      </p:sp>
      <p:sp>
        <p:nvSpPr>
          <p:cNvPr id="5" name="Shape 3"/>
          <p:cNvSpPr/>
          <p:nvPr/>
        </p:nvSpPr>
        <p:spPr>
          <a:xfrm>
            <a:off x="457200" y="275965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5109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E(X)=(1/15)∫₀³(x³+2x) dx=(1/15)[x⁴/4+x²]₀³=(1/15)((81/4)+9)=(39/20)=</a:t>
            </a:r>
            <a:endParaRPr lang="en-US" sz="1700" dirty="0"/>
          </a:p>
        </p:txBody>
      </p:sp>
      <p:sp>
        <p:nvSpPr>
          <p:cNvPr id="7" name="Text 5"/>
          <p:cNvSpPr txBox="1"/>
          <p:nvPr/>
        </p:nvSpPr>
        <p:spPr>
          <a:xfrm>
            <a:off x="457200" y="3322015"/>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1.95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E(X²) — multiply by x²:</a:t>
            </a:r>
            <a:endParaRPr lang="en-US" sz="1500" dirty="0"/>
          </a:p>
        </p:txBody>
      </p:sp>
      <p:sp>
        <p:nvSpPr>
          <p:cNvPr id="8" name="Shape 6"/>
          <p:cNvSpPr/>
          <p:nvPr/>
        </p:nvSpPr>
        <p:spPr>
          <a:xfrm>
            <a:off x="457200" y="3965753"/>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405719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(1/15)∫₀³(x⁴+2x²) dx=(1/15)[x⁵/5+2x³/3]₀³=(1/15)((243/5)+18)=(111/25)=4.44.</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and Var(X) by integration?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show that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Subtract the square of the mean: Var(X)=4.44-1.95²=4.44-3.8025= </a:t>
            </a:r>
            <a:r>
              <a:rPr lang="en-US" sz="1500" b="1" dirty="0">
                <a:solidFill>
                  <a:srgbClr val="1A1F2B"/>
                </a:solidFill>
                <a:latin typeface="Calibri" pitchFamily="34" charset="0"/>
                <a:ea typeface="Calibri" pitchFamily="34" charset="-122"/>
                <a:cs typeface="Calibri" pitchFamily="34" charset="-120"/>
              </a:rPr>
              <a:t>0.6375 ✓</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Linear rules: E(Y)=4×1.95-3= </a:t>
            </a:r>
            <a:r>
              <a:rPr lang="en-US" sz="1500" b="1" dirty="0">
                <a:solidFill>
                  <a:srgbClr val="1A1F2B"/>
                </a:solidFill>
                <a:latin typeface="Calibri" pitchFamily="34" charset="0"/>
                <a:ea typeface="Calibri" pitchFamily="34" charset="-122"/>
                <a:cs typeface="Calibri" pitchFamily="34" charset="-120"/>
              </a:rPr>
              <a:t>4.8</a:t>
            </a:r>
            <a:r>
              <a:rPr lang="en-US" sz="1500" dirty="0">
                <a:solidFill>
                  <a:srgbClr val="1A1F2B"/>
                </a:solidFill>
                <a:latin typeface="Calibri" pitchFamily="34" charset="0"/>
                <a:ea typeface="Calibri" pitchFamily="34" charset="-122"/>
                <a:cs typeface="Calibri" pitchFamily="34" charset="-120"/>
              </a:rPr>
              <a:t>, Var(Y)=4²×0.6375= </a:t>
            </a:r>
            <a:r>
              <a:rPr lang="en-US" sz="1500" b="1" dirty="0">
                <a:solidFill>
                  <a:srgbClr val="1A1F2B"/>
                </a:solidFill>
                <a:latin typeface="Calibri" pitchFamily="34" charset="0"/>
                <a:ea typeface="Calibri" pitchFamily="34" charset="-122"/>
                <a:cs typeface="Calibri" pitchFamily="34" charset="-120"/>
              </a:rPr>
              <a:t>10.2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"−3" has no effect on the variance, and the 4 is squared. The standard deviation of X is √0.6375≈0.798.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E(X) and Var(X) by integration?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linear rule for variance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Var(4X-3)=4Var(X)-3, or 16Var(X)-9. Only the multiplier matters, and it is squared: Var(aX+b)=a²Var(X).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mode, median and quartiles?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Mode:</a:t>
            </a:r>
            <a:r>
              <a:rPr lang="en-US" sz="1500" dirty="0">
                <a:solidFill>
                  <a:srgbClr val="1A1F2B"/>
                </a:solidFill>
                <a:latin typeface="Calibri" pitchFamily="34" charset="0"/>
                <a:ea typeface="Calibri" pitchFamily="34" charset="-122"/>
                <a:cs typeface="Calibri" pitchFamily="34" charset="-120"/>
              </a:rPr>
              <a:t> the value of x where f(x) is greatest. If the maximum is a turning point, solve f′(x)=0 (and check it is a maximum). If f is increasing or decreasing over the whole range, the mode is at an end point — a sketch shows which.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Median</a:t>
            </a:r>
            <a:r>
              <a:rPr lang="en-US" sz="1500" dirty="0">
                <a:solidFill>
                  <a:srgbClr val="1A1F2B"/>
                </a:solidFill>
                <a:latin typeface="Calibri" pitchFamily="34" charset="0"/>
                <a:ea typeface="Calibri" pitchFamily="34" charset="-122"/>
                <a:cs typeface="Calibri" pitchFamily="34" charset="-120"/>
              </a:rPr>
              <a:t> m: half the area lies on each side, so F(m)=0.5.</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Quartiles:</a:t>
            </a:r>
            <a:r>
              <a:rPr lang="en-US" sz="1500" dirty="0">
                <a:solidFill>
                  <a:srgbClr val="1A1F2B"/>
                </a:solidFill>
                <a:latin typeface="Calibri" pitchFamily="34" charset="0"/>
                <a:ea typeface="Calibri" pitchFamily="34" charset="-122"/>
                <a:cs typeface="Calibri" pitchFamily="34" charset="-120"/>
              </a:rPr>
              <a:t> F(Q₁)=0.25 and F(Q₃)=0.75; interquartile range =Q₃-Q₁. A percentile is similar: the 90th percentile p solves F(p)=0.9.</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With a piecewise F, first decide which piece contains the value: compare 0.5 (or 0.25, 0.75) with F at the joins.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equation F(m)=0.5 may be a quadratic (keep the root inside the range) or a quartic that has to be solved numerically — show a sign change or use the method the question gives.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mode, median and quartiles?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cdf from Worked example 3 to find, in exact form, (a) the lower quartile, (b) the median and the upper quartile of X. (c) Find the interquartile range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Which piece? At the join F(2)=⅓≈0.333. Since 0.25&lt;⅓, Q₁ is in the first piece; 0.5 and 0.75 are above ⅓, so m and Q₃ are in the second.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q²/12=¼⇒q²=3⇒ </a:t>
            </a:r>
            <a:r>
              <a:rPr lang="en-US" sz="1500" b="1" dirty="0">
                <a:solidFill>
                  <a:srgbClr val="1A1F2B"/>
                </a:solidFill>
                <a:latin typeface="Calibri" pitchFamily="34" charset="0"/>
                <a:ea typeface="Calibri" pitchFamily="34" charset="-122"/>
                <a:cs typeface="Calibri" pitchFamily="34" charset="-120"/>
              </a:rPr>
              <a:t>Q₁=√3≈1.73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Median, from the second piece: (12m-m²-12)/24=½⇒m²-12m+24=0⇒m=6±2√3. 6+2√3≈9.46 is outside 2&lt;x≤6, so </a:t>
            </a:r>
            <a:r>
              <a:rPr lang="en-US" sz="1500" b="1" dirty="0">
                <a:solidFill>
                  <a:srgbClr val="1A1F2B"/>
                </a:solidFill>
                <a:latin typeface="Calibri" pitchFamily="34" charset="0"/>
                <a:ea typeface="Calibri" pitchFamily="34" charset="-122"/>
                <a:cs typeface="Calibri" pitchFamily="34" charset="-120"/>
              </a:rPr>
              <a:t>m=6-2√3≈2.54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Upper quartile: (12q-q²-12)/24=¾⇒q²-12q+30=0⇒ </a:t>
            </a:r>
            <a:r>
              <a:rPr lang="en-US" sz="1500" b="1" dirty="0">
                <a:solidFill>
                  <a:srgbClr val="1A1F2B"/>
                </a:solidFill>
                <a:latin typeface="Calibri" pitchFamily="34" charset="0"/>
                <a:ea typeface="Calibri" pitchFamily="34" charset="-122"/>
                <a:cs typeface="Calibri" pitchFamily="34" charset="-120"/>
              </a:rPr>
              <a:t>Q₃=6-√6≈3.55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(6-√6)-√3≈ </a:t>
            </a:r>
            <a:r>
              <a:rPr lang="en-US" sz="1500" b="1" dirty="0">
                <a:solidFill>
                  <a:srgbClr val="1A1F2B"/>
                </a:solidFill>
                <a:latin typeface="Calibri" pitchFamily="34" charset="0"/>
                <a:ea typeface="Calibri" pitchFamily="34" charset="-122"/>
                <a:cs typeface="Calibri" pitchFamily="34" charset="-120"/>
              </a:rPr>
              <a:t>1.82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mode, median and quartiles?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this distribution the mode is 2 (the peak), the median is 2.54 and the mean is (8/3)≈2.67: mode &lt; median &lt; mean.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mode, median and quartiles?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Hard · Find, show that</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X has pdf f(x)=(4/27)x²(3-x) for 0≤x≤3, 0 otherwise. (a) Find the mode. (b) Show that E(X)=1.8. (c) Show that the median m satisfies m⁴-4m³+13.5=0, and show that 1.8&lt;m&lt;1.9.</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Differentiate f(x)=(4/27)(3x²-x³): f′(x)=(4/27)(6x-3x²)=(4/27)×3x(2-x)=0⇒x=0 or x=2. f(0)=0 and f(2)=(16/27); f′′(2)=(4/27)(6-12)&lt;0, so the maximum is at x=2: </a:t>
            </a:r>
            <a:r>
              <a:rPr lang="en-US" sz="1500" b="1" dirty="0">
                <a:solidFill>
                  <a:srgbClr val="1A1F2B"/>
                </a:solidFill>
                <a:latin typeface="Calibri" pitchFamily="34" charset="0"/>
                <a:ea typeface="Calibri" pitchFamily="34" charset="-122"/>
                <a:cs typeface="Calibri" pitchFamily="34" charset="-120"/>
              </a:rPr>
              <a:t>mode =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endParaRPr lang="en-US" sz="1300" dirty="0"/>
          </a:p>
        </p:txBody>
      </p:sp>
      <p:sp>
        <p:nvSpPr>
          <p:cNvPr id="5" name="Shape 3"/>
          <p:cNvSpPr/>
          <p:nvPr/>
        </p:nvSpPr>
        <p:spPr>
          <a:xfrm>
            <a:off x="457200" y="3283610"/>
            <a:ext cx="8229600" cy="705002"/>
          </a:xfrm>
          <a:prstGeom prst="roundRect">
            <a:avLst>
              <a:gd name="adj" fmla="val 7782"/>
            </a:avLst>
          </a:prstGeom>
          <a:solidFill>
            <a:srgbClr val="F3F5F9"/>
          </a:solidFill>
          <a:ln w="9525">
            <a:solidFill>
              <a:srgbClr val="DDE2EA"/>
            </a:solidFill>
            <a:prstDash val="solid"/>
          </a:ln>
        </p:spPr>
      </p:sp>
      <p:sp>
        <p:nvSpPr>
          <p:cNvPr id="6" name="Text 4"/>
          <p:cNvSpPr txBox="1"/>
          <p:nvPr/>
        </p:nvSpPr>
        <p:spPr>
          <a:xfrm>
            <a:off x="603504" y="3375050"/>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(4/27)∫₀³(3x³-x⁴) dx=(4/27)[3x⁴/4-x⁵/5]₀³=(4/27)((243/4)-(243/5))=(4/27)×(243/20)=</a:t>
            </a:r>
            <a:endParaRPr lang="en-US" sz="1700" dirty="0"/>
          </a:p>
        </p:txBody>
      </p:sp>
      <p:sp>
        <p:nvSpPr>
          <p:cNvPr id="7" name="Text 5"/>
          <p:cNvSpPr txBox="1"/>
          <p:nvPr/>
        </p:nvSpPr>
        <p:spPr>
          <a:xfrm>
            <a:off x="457200" y="4108399"/>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mode, median and quartiles?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Hard · Find, show that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cdf on 0≤x≤3: F(x)=(4/27)∫₀ˣ(3t²-t³) dt=(4/27)(x³-x⁴/4)=(4x³-x⁴)/27.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F(m)=0.5⇒4m³-m⁴=13.5⇒m⁴-4m³+13.5=0.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Sign change — compare F with 0.5 either side: F(1.8)=0.4752&lt;0.5 and F(1.9)=0.5335&gt;0.5, so </a:t>
            </a:r>
            <a:r>
              <a:rPr lang="en-US" sz="1500" b="1" dirty="0">
                <a:solidFill>
                  <a:srgbClr val="1A1F2B"/>
                </a:solidFill>
                <a:latin typeface="Calibri" pitchFamily="34" charset="0"/>
                <a:ea typeface="Calibri" pitchFamily="34" charset="-122"/>
                <a:cs typeface="Calibri" pitchFamily="34" charset="-120"/>
              </a:rPr>
              <a:t>1.8&lt;m&lt;1.9</a:t>
            </a:r>
            <a:r>
              <a:rPr lang="en-US" sz="1500" dirty="0">
                <a:solidFill>
                  <a:srgbClr val="1A1F2B"/>
                </a:solidFill>
                <a:latin typeface="Calibri" pitchFamily="34" charset="0"/>
                <a:ea typeface="Calibri" pitchFamily="34" charset="-122"/>
                <a:cs typeface="Calibri" pitchFamily="34" charset="-120"/>
              </a:rPr>
              <a:t>. F is continuous and increasing, so it passes 0.5 exactly once in between. Solving numerically gives m≈1.84.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mode, median and quartiles?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f(x)=(4/27)x²(3-x). The peak (mode) is at x=2; the median ≈ 1.84 splits the area into two halves of 0.5; the mean 1.8 is pulled furthest towards the long tail on the left. Mean &lt; median &lt; mode: negative skew.">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f(x)=(4/27)x²(3-x). The peak (mode) is at x=2; the median ≈ 1.84 splits the area into two halves of 0.5; the mean 1.8 is pulled furthest towards the long tail on the left. Mean &lt; median &lt; mode: negative skew.</a:t>
            </a:r>
            <a:endParaRPr lang="en-US" sz="1100" dirty="0"/>
          </a:p>
        </p:txBody>
      </p:sp>
      <p:sp>
        <p:nvSpPr>
          <p:cNvPr id="6" name="Shape 3"/>
          <p:cNvSpPr/>
          <p:nvPr/>
        </p:nvSpPr>
        <p:spPr>
          <a:xfrm>
            <a:off x="457200" y="1371600"/>
            <a:ext cx="3611880" cy="1696212"/>
          </a:xfrm>
          <a:prstGeom prst="roundRect">
            <a:avLst>
              <a:gd name="adj" fmla="val 3235"/>
            </a:avLst>
          </a:prstGeom>
          <a:solidFill>
            <a:srgbClr val="FEF2F2"/>
          </a:solidFill>
          <a:ln w="9525">
            <a:solidFill>
              <a:srgbClr val="DDE2EA"/>
            </a:solidFill>
            <a:prstDash val="solid"/>
          </a:ln>
        </p:spPr>
      </p:sp>
      <p:sp>
        <p:nvSpPr>
          <p:cNvPr id="7" name="Text 4"/>
          <p:cNvSpPr txBox="1"/>
          <p:nvPr/>
        </p:nvSpPr>
        <p:spPr>
          <a:xfrm>
            <a:off x="603504" y="1463040"/>
            <a:ext cx="3319272" cy="1549908"/>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wrong piece or the wrong root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Solving F(m)=0.5 with the wrong piece, or keeping a root outside the range. Check F at the join first, and reject any solution that does not lie in the interval where that formula applies.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sketch a pdf and describe its skewness?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38932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sketch a pdf, draw each piece on its interval — straight lines, parabolas or cubics — and show f=0 outside the range. Mark the end points, the values at the joins and the maximum. Curves need not meet the axis.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Positive skew:</a:t>
            </a:r>
            <a:r>
              <a:rPr lang="en-US" sz="1500" dirty="0">
                <a:solidFill>
                  <a:srgbClr val="1A1F2B"/>
                </a:solidFill>
                <a:latin typeface="Calibri" pitchFamily="34" charset="0"/>
                <a:ea typeface="Calibri" pitchFamily="34" charset="-122"/>
                <a:cs typeface="Calibri" pitchFamily="34" charset="-120"/>
              </a:rPr>
              <a:t> the long tail is to the right; typically mode &lt; median &lt; mean.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Negative skew:</a:t>
            </a:r>
            <a:r>
              <a:rPr lang="en-US" sz="1500" dirty="0">
                <a:solidFill>
                  <a:srgbClr val="1A1F2B"/>
                </a:solidFill>
                <a:latin typeface="Calibri" pitchFamily="34" charset="0"/>
                <a:ea typeface="Calibri" pitchFamily="34" charset="-122"/>
                <a:cs typeface="Calibri" pitchFamily="34" charset="-120"/>
              </a:rPr>
              <a:t> the long tail is to the left; typically mean &lt; median &lt; mode.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Symmetric:</a:t>
            </a:r>
            <a:r>
              <a:rPr lang="en-US" sz="1500" dirty="0">
                <a:solidFill>
                  <a:srgbClr val="1A1F2B"/>
                </a:solidFill>
                <a:latin typeface="Calibri" pitchFamily="34" charset="0"/>
                <a:ea typeface="Calibri" pitchFamily="34" charset="-122"/>
                <a:cs typeface="Calibri" pitchFamily="34" charset="-120"/>
              </a:rPr>
              <a:t> mean = median = mode (for a single-peaked pdf), and the mean is the line of symmetry — no integration needed.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justify skewness, quote the values you have found and compare them; a sketch alone is a description, not a reason.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sketch a pdf and describe its skewness?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ree pdfs on 0≤x≤3. Positive skew, f(x)=(4/27)x(3-x)²: mode 1, median ≈ 1.16, mean 1.2. Symmetric, f(x)=(2/9)x(3-x): all three equal 1.5. Negative skew, f(x)=(4/27)x²(3-x): mean 1.8, median ≈ 1.84, mode 2. The mean moves furthest into the tail.">    </p:cNvPr>
          <p:cNvPicPr>
            <a:picLocks noChangeAspect="1"/>
          </p:cNvPicPr>
          <p:nvPr/>
        </p:nvPicPr>
        <p:blipFill>
          <a:blip r:embed="rId1"/>
          <a:stretch>
            <a:fillRect/>
          </a:stretch>
        </p:blipFill>
        <p:spPr>
          <a:xfrm>
            <a:off x="2279599" y="1371600"/>
            <a:ext cx="4585716" cy="2469794"/>
          </a:xfrm>
          <a:prstGeom prst="rect">
            <a:avLst/>
          </a:prstGeom>
        </p:spPr>
      </p:pic>
      <p:sp>
        <p:nvSpPr>
          <p:cNvPr id="5" name="Text 2"/>
          <p:cNvSpPr txBox="1"/>
          <p:nvPr/>
        </p:nvSpPr>
        <p:spPr>
          <a:xfrm>
            <a:off x="2279599" y="3887114"/>
            <a:ext cx="4585716" cy="730606"/>
          </a:xfrm>
          <a:prstGeom prst="rect">
            <a:avLst/>
          </a:prstGeom>
          <a:noFill/>
          <a:ln/>
        </p:spPr>
        <p:txBody>
          <a:bodyPr wrap="square" lIns="0" tIns="0" rIns="0" bIns="0" rtlCol="0" anchor="t"/>
          <a:lstStyle/>
          <a:p>
            <a:pPr algn="ctr" indent="0" marL="0">
              <a:buNone/>
            </a:pPr>
            <a:r>
              <a:rPr lang="en-US" sz="1100" i="1" dirty="0">
                <a:solidFill>
                  <a:srgbClr val="5A6577"/>
                </a:solidFill>
              </a:rPr>
              <a:t>Three pdfs on 0≤x≤3. Positive skew, f(x)=(4/27)x(3-x)²: mode 1, median ≈ 1.16, mean 1.2. Symmetric, f(x)=(2/9)x(3-x): all three equal 1.5. Negative skew, f(x)=(4/27)x²(3-x): mean 1.8, median ≈ 1.84, mode 2. The mean moves furthest into the tail.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sketch a pdf and describe its skewness?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describe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continuous random variable X has pdf f(x)=a+bx for 0≤x≤4, 0 otherwise, where a and b are constants. Given that E(X)=(7/3): (a) find a and b; (b) find Var(X); (c) find the median, in the form p+q√5; (d) state the mode and describe the skewness, giving a reason.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Area = 1: ∫₀⁴(a+bx) dx=4a+8b=1. And E(X)=(7/3): ∫₀⁴(ax+bx²) dx=8a+(64/3)b=(7/3). Double the first equation and subtract: ((64/3)-16)b=(7/3)-2⇒(16/3)b=⅓⇒ </a:t>
            </a:r>
            <a:r>
              <a:rPr lang="en-US" sz="1500" b="1" dirty="0">
                <a:solidFill>
                  <a:srgbClr val="1A1F2B"/>
                </a:solidFill>
                <a:latin typeface="Calibri" pitchFamily="34" charset="0"/>
                <a:ea typeface="Calibri" pitchFamily="34" charset="-122"/>
                <a:cs typeface="Calibri" pitchFamily="34" charset="-120"/>
              </a:rPr>
              <a:t>b=(1/16), a=⅛</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E(X²)=∫₀⁴(x²/8+x³/16)dx=(8/3)+4=(20/3), so Var(X)=(20/3)-(49/9)= </a:t>
            </a:r>
            <a:r>
              <a:rPr lang="en-US" sz="1500" b="1" dirty="0">
                <a:solidFill>
                  <a:srgbClr val="1A1F2B"/>
                </a:solidFill>
                <a:latin typeface="Calibri" pitchFamily="34" charset="0"/>
                <a:ea typeface="Calibri" pitchFamily="34" charset="-122"/>
                <a:cs typeface="Calibri" pitchFamily="34" charset="-120"/>
              </a:rPr>
              <a:t>(11/9)≈1.22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F(x)=x/8+x²/32=(x²+4x)/32; F(m)=½⇒m²+4m-16=0⇒m=-2±2√5. The root must lie in [0,4], so </a:t>
            </a:r>
            <a:r>
              <a:rPr lang="en-US" sz="1500" b="1" dirty="0">
                <a:solidFill>
                  <a:srgbClr val="1A1F2B"/>
                </a:solidFill>
                <a:latin typeface="Calibri" pitchFamily="34" charset="0"/>
                <a:ea typeface="Calibri" pitchFamily="34" charset="-122"/>
                <a:cs typeface="Calibri" pitchFamily="34" charset="-120"/>
              </a:rPr>
              <a:t>m=-2+2√5≈2.47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f(x)=(2+x)/16 increases throughout, so </a:t>
            </a:r>
            <a:r>
              <a:rPr lang="en-US" sz="1500" b="1" dirty="0">
                <a:solidFill>
                  <a:srgbClr val="1A1F2B"/>
                </a:solidFill>
                <a:latin typeface="Calibri" pitchFamily="34" charset="0"/>
                <a:ea typeface="Calibri" pitchFamily="34" charset="-122"/>
                <a:cs typeface="Calibri" pitchFamily="34" charset="-120"/>
              </a:rPr>
              <a:t>mode = 4</a:t>
            </a:r>
            <a:r>
              <a:rPr lang="en-US" sz="1500" dirty="0">
                <a:solidFill>
                  <a:srgbClr val="1A1F2B"/>
                </a:solidFill>
                <a:latin typeface="Calibri" pitchFamily="34" charset="0"/>
                <a:ea typeface="Calibri" pitchFamily="34" charset="-122"/>
                <a:cs typeface="Calibri" pitchFamily="34" charset="-120"/>
              </a:rPr>
              <a:t>. Mean (7/3)≈2.33 &lt; median ≈ 2.47 &lt; mode 4, so </a:t>
            </a:r>
            <a:r>
              <a:rPr lang="en-US" sz="1500" b="1" dirty="0">
                <a:solidFill>
                  <a:srgbClr val="1A1F2B"/>
                </a:solidFill>
                <a:latin typeface="Calibri" pitchFamily="34" charset="0"/>
                <a:ea typeface="Calibri" pitchFamily="34" charset="-122"/>
                <a:cs typeface="Calibri" pitchFamily="34" charset="-120"/>
              </a:rPr>
              <a:t>negative skew</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sketch a pdf and describe its skewness?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describe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follow-on: for Y=3X-1, E(Y)=3×(7/3)-1=6 and Var(Y)=9×(11/9)=11.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sketch a pdf and describe its skewness?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8: a trapezium-shaped pdf with f(0)=⅛ and f(4)=(3/8). The mode is at the right-hand end, the median splits the area in half at 2.47, and the mean 2.33 lies further left: negative skew.">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 trapezium-shaped pdf with f(0)=⅛ and f(4)=(3/8). The mode is at the right-hand end, the median splits the area in half at 2.47, and the mean 2.33 lies further left: negative skew.</a:t>
            </a:r>
            <a:endParaRPr lang="en-US" sz="1100" dirty="0"/>
          </a:p>
        </p:txBody>
      </p:sp>
      <p:sp>
        <p:nvSpPr>
          <p:cNvPr id="6" name="Shape 3"/>
          <p:cNvSpPr/>
          <p:nvPr/>
        </p:nvSpPr>
        <p:spPr>
          <a:xfrm>
            <a:off x="457200" y="1371600"/>
            <a:ext cx="3611880"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the comparison is the reason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"describe the skewness, giving a reason", write the three values in order — for example "mean 2.33 &lt; median 2.47 &lt; mode 4" — and then the conclusion.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it everywhere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pdf finishes with "0 otherwise"; a cdf starts with "0, x&lt; lowest value" and ends with "1, x&gt; highest value". A cdf with only the middle line is incomplete.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cdf at the ends and the joins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Substitute the end points and join values into your F. It must give 0 at the bottom, 1 at the top and the same value from both sides of each join. This catches most slips before they cost later parts.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choose the piece before solving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median or quartile with a piecewise cdf, write F at each join first. Then solve only in the piece that contains 0.25, 0.5 or 0.75, and reject roots outside that piece.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keep exact values in Var(X)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E(X) and E(X²) as fractions before subtracting. A rounded mean squared can change the third significant figure of a small variance.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use symmetry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pdf is symmetric about x=c, then E(X)= median =c. State the symmetry as your reason and save the integration for the variance.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is the probability that 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continuous variable P(X=x)=0; f is a density, a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Probabilities are areas: integrate f, or subtract values of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pdf can never be greater than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total area has to be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f(x)≥0 and ∫f(x) dx=1; heights above 1 are fine on a short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P(X&lt;3) and P(X≤3) are different.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single value 3 has probability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continuous X, &lt; and ≤ give the same probability.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second piece of F is just the integral of the second piece of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is cumulative, so it must include the area already collected.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F at the join to the integral from the join to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mode is where f′(x)=0.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greatest value may be at an end point, as for an increasing pdf.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Sketch f; use f′=0 only for a turning point inside the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Var(X)=∫x²f(x)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E(X²), not the variance.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Var(X)=E(X²)-[E(X)]².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 discrete random variables and summary statistics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 Var(X) and the linear rules for aX+b are the same ideas, with sums replaced by integrals. Median, quartiles, interquartile range and the mean–median–mode test for skewness are the population versions of the statistics you calculated from data. The Normal distribution in S1.6 is a continuous random variable whose cdf comes from tables instead of integration.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S2.3 Continuous uniform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rectangular distribution is the simplest pdf of all: a constant height on an interval. Its mean, variance and cdf are special cases of the integrals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Integration and numerical methods (P1–P3)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result here uses the power rule and definite integrals from P1–P2; a median from a cubic or quartic is located by a sign change or an iteration from P3. In IAL Physics, the time until a radioactive nucleus decays is a continuous random variable whose median is the half-life.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023360"/>
                <a:gridCol w="2814523"/>
                <a:gridCol w="1391717"/>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f(x)≥0, ∫f(x) dx=1 over the whole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checking a pdf is valid; finding a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P(a&lt;X&lt;b)=∫ₐᵇ f(x)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probability as an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F(x)=P(X≤x)=∫_(-∞)ˣf(t) 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building the cdf from the pdf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f(x)=F′(x); P(a&lt;X≤b)=F(b)-F(a)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pdf from the cdf; probabilities from the cdf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E(X)=∫xf(x) dx; E(g(X))=∫g(x)f(x)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expectation of a function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Var(X)=∫x²f(x) dx-μ²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by integration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E(aX+b)=aE(X)+b; Var(aX+b)=a²Var(X)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 functions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F(m)=0.5; F(Q₁)=0.25; F(Q₃)=0.75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median and quartiles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023360"/>
                <a:gridCol w="2814523"/>
                <a:gridCol w="1391717"/>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 f′(x)=0 at an interior maximum, otherwise the end point where f is greatest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f(x)=kx for 0≤x≤4, 0 otherwise, is a pdf. Find 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Why is P(X=2)=0 for a continuous random variable, even when f(2)&gt;0?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F(x)=x²/9 for 0≤x≤3. Find f(x) on this interval and the median.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E(X)=3 and Var(X)=2. Find E(5-2X) and Var(5-2X).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pdf is decreasing over its whole range 0≤x≤5. Where is the mode, and what skewness would you expect?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For the pdf f(x)=3x²/26, 1≤x≤3, find E(X).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∫₀⁴kx dx=8k=1, so k=⅛.</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It is the area under f between 2 and 2 — a strip of zero width — so it is ∫₂²f(x) dx=0. Only intervals have positive probability.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f(x)=F′(x)=2x/9. Median: m²/9=0.5, so m=√4.5=3√2/2≈2.12.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E=5-2×3=-1; Var=(-2)²×2=8. The 5 does not affect the variance, and the −2 is squared.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mode is at the lower end point, x=0, because f is greatest there. The long tail is to the right, so expect positive skew: mode &lt; median &lt; mean.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E(X)=∫₁³3x³/26 dx=(3/26)[x⁴/4]₁³=(3/26)×(80/4)=(60/26)=(30/13)≈2.31.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number of minutes, T, by which a morning train arrives late is modelled by the continuous random variable with probability density function f(t) = kt² for 0 ≤ t ≤ 3, and f(t) = 0 otherwise, where k is a constant.</a:t>
            </a:r>
            <a:endParaRPr lang="en-US" sz="1200" dirty="0"/>
          </a:p>
          <a:p>
            <a:pPr indent="0" marL="0">
              <a:spcAft>
                <a:spcPts val="600"/>
              </a:spcAft>
              <a:buNone/>
            </a:pPr>
            <a:r>
              <a:rPr lang="en-US" sz="1200" dirty="0">
                <a:solidFill>
                  <a:srgbClr val="1A1F2B"/>
                </a:solidFill>
              </a:rPr>
              <a:t>Figure: graph of y = f(t)</a:t>
            </a:r>
            <a:endParaRPr lang="en-US" sz="1200" dirty="0"/>
          </a:p>
          <a:p>
            <a:pPr indent="0" marL="0">
              <a:spcAft>
                <a:spcPts val="600"/>
              </a:spcAft>
              <a:buNone/>
            </a:pPr>
            <a:r>
              <a:rPr lang="en-US" sz="1200" dirty="0">
                <a:solidFill>
                  <a:srgbClr val="1A1F2B"/>
                </a:solidFill>
              </a:rPr>
              <a:t>(a) Show that k = 1/9.  [2]</a:t>
            </a:r>
            <a:endParaRPr lang="en-US" sz="1200" dirty="0"/>
          </a:p>
          <a:p>
            <a:pPr indent="0" marL="0">
              <a:spcAft>
                <a:spcPts val="600"/>
              </a:spcAft>
              <a:buNone/>
            </a:pPr>
            <a:r>
              <a:rPr lang="en-US" sz="1200" dirty="0">
                <a:solidFill>
                  <a:srgbClr val="1A1F2B"/>
                </a:solidFill>
              </a:rPr>
              <a:t>(b) Find P(T &gt; 2).  [2]</a:t>
            </a:r>
            <a:endParaRPr lang="en-US" sz="1200" dirty="0"/>
          </a:p>
          <a:p>
            <a:pPr indent="0" marL="0">
              <a:spcAft>
                <a:spcPts val="600"/>
              </a:spcAft>
              <a:buNone/>
            </a:pPr>
            <a:r>
              <a:rPr lang="en-US" sz="1200" dirty="0">
                <a:solidFill>
                  <a:srgbClr val="1A1F2B"/>
                </a:solidFill>
              </a:rPr>
              <a:t>(c) State the value of P(T = 2), giving a reason.  [1]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40230"/>
            <a:ext cx="3474720" cy="21717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length, X metres, of the offcut left when a roll of cable is used is modelled by a continuous random variable with cumulative distribution function F(x) = 0 for x &lt; 0, F(x) = (x² + 2x)/24 for 0 ≤ x ≤ 4, and F(x) = 1 for x &gt; 4.</a:t>
            </a:r>
            <a:endParaRPr lang="en-US" sz="1400" dirty="0"/>
          </a:p>
          <a:p>
            <a:pPr indent="0" marL="0">
              <a:spcAft>
                <a:spcPts val="600"/>
              </a:spcAft>
              <a:buNone/>
            </a:pPr>
            <a:r>
              <a:rPr lang="en-US" sz="1400" dirty="0">
                <a:solidFill>
                  <a:srgbClr val="1A1F2B"/>
                </a:solidFill>
              </a:rPr>
              <a:t>(a) Find P(1 &lt; X &lt; 3).  [2]</a:t>
            </a:r>
            <a:endParaRPr lang="en-US" sz="1400" dirty="0"/>
          </a:p>
          <a:p>
            <a:pPr indent="0" marL="0">
              <a:spcAft>
                <a:spcPts val="600"/>
              </a:spcAft>
              <a:buNone/>
            </a:pPr>
            <a:r>
              <a:rPr lang="en-US" sz="1400" dirty="0">
                <a:solidFill>
                  <a:srgbClr val="1A1F2B"/>
                </a:solidFill>
              </a:rPr>
              <a:t>(b) Find the probability density function of X.  [2]</a:t>
            </a:r>
            <a:endParaRPr lang="en-US" sz="1400" dirty="0"/>
          </a:p>
          <a:p>
            <a:pPr indent="0" marL="0">
              <a:spcAft>
                <a:spcPts val="600"/>
              </a:spcAft>
              <a:buNone/>
            </a:pPr>
            <a:r>
              <a:rPr lang="en-US" sz="1400" dirty="0">
                <a:solidFill>
                  <a:srgbClr val="1A1F2B"/>
                </a:solidFill>
              </a:rPr>
              <a:t>(c) Find the median of X, giving your answer to 3 significant figures.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08960"/>
          </a:xfrm>
          <a:prstGeom prst="roundRect">
            <a:avLst>
              <a:gd name="adj" fmla="val 1765"/>
            </a:avLst>
          </a:prstGeom>
          <a:solidFill>
            <a:srgbClr val="F3F5F9"/>
          </a:solidFill>
          <a:ln w="12700">
            <a:solidFill>
              <a:srgbClr val="DDE2EA"/>
            </a:solidFill>
            <a:prstDash val="solid"/>
          </a:ln>
        </p:spPr>
      </p:sp>
      <p:sp>
        <p:nvSpPr>
          <p:cNvPr id="5" name="Text 3"/>
          <p:cNvSpPr txBox="1"/>
          <p:nvPr/>
        </p:nvSpPr>
        <p:spPr>
          <a:xfrm>
            <a:off x="685800" y="1463040"/>
            <a:ext cx="7772400" cy="288036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∫₀³ kt² dt = [kt³/3]₀³ = 9k</a:t>
            </a:r>
            <a:endParaRPr lang="en-US" sz="1600" dirty="0"/>
          </a:p>
          <a:p>
            <a:pPr marL="342900" indent="-342900">
              <a:spcAft>
                <a:spcPts val="400"/>
              </a:spcAft>
              <a:buSzPct val="100000"/>
              <a:buChar char="•"/>
            </a:pPr>
            <a:r>
              <a:rPr lang="en-US" sz="1600" dirty="0">
                <a:solidFill>
                  <a:srgbClr val="1A1F2B"/>
                </a:solidFill>
              </a:rPr>
              <a:t>9k = 1, so k = 1/9 cso</a:t>
            </a:r>
            <a:endParaRPr lang="en-US" sz="1600" dirty="0"/>
          </a:p>
          <a:p>
            <a:pPr marL="342900" indent="-342900">
              <a:spcAft>
                <a:spcPts val="400"/>
              </a:spcAft>
              <a:buSzPct val="100000"/>
              <a:buChar char="•"/>
            </a:pPr>
            <a:r>
              <a:rPr lang="en-US" sz="1600" dirty="0">
                <a:solidFill>
                  <a:srgbClr val="1A1F2B"/>
                </a:solidFill>
              </a:rPr>
              <a:t>∫₂³ t²/9 dt = [t³/27]₂³</a:t>
            </a:r>
            <a:endParaRPr lang="en-US" sz="1600" dirty="0"/>
          </a:p>
          <a:p>
            <a:pPr marL="342900" indent="-342900">
              <a:spcAft>
                <a:spcPts val="400"/>
              </a:spcAft>
              <a:buSzPct val="100000"/>
              <a:buChar char="•"/>
            </a:pPr>
            <a:r>
              <a:rPr lang="en-US" sz="1600" dirty="0">
                <a:solidFill>
                  <a:srgbClr val="1A1F2B"/>
                </a:solidFill>
              </a:rPr>
              <a:t>= (27 − 8)/27 = 19/27 (≈ 0.704)</a:t>
            </a:r>
            <a:endParaRPr lang="en-US" sz="1600" dirty="0"/>
          </a:p>
          <a:p>
            <a:pPr marL="342900" indent="-342900">
              <a:spcAft>
                <a:spcPts val="400"/>
              </a:spcAft>
              <a:buSzPct val="100000"/>
              <a:buChar char="•"/>
            </a:pPr>
            <a:r>
              <a:rPr lang="en-US" sz="1600" dirty="0">
                <a:solidFill>
                  <a:srgbClr val="1A1F2B"/>
                </a:solidFill>
              </a:rPr>
              <a:t>0, because T is a continuous random variable, so any single value has probability 0 (the area of a line of zero width)</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F(3) = 15/24 and F at 1 is 3/24, so the probability is 15/24 − 3/24</a:t>
            </a:r>
            <a:endParaRPr lang="en-US" sz="1600" dirty="0"/>
          </a:p>
          <a:p>
            <a:pPr marL="342900" indent="-342900">
              <a:spcAft>
                <a:spcPts val="400"/>
              </a:spcAft>
              <a:buSzPct val="100000"/>
              <a:buChar char="•"/>
            </a:pPr>
            <a:r>
              <a:rPr lang="en-US" sz="1600" dirty="0">
                <a:solidFill>
                  <a:srgbClr val="1A1F2B"/>
                </a:solidFill>
              </a:rPr>
              <a:t>= 1/2</a:t>
            </a:r>
            <a:endParaRPr lang="en-US" sz="1600" dirty="0"/>
          </a:p>
          <a:p>
            <a:pPr marL="342900" indent="-342900">
              <a:spcAft>
                <a:spcPts val="400"/>
              </a:spcAft>
              <a:buSzPct val="100000"/>
              <a:buChar char="•"/>
            </a:pPr>
            <a:r>
              <a:rPr lang="en-US" sz="1600" dirty="0">
                <a:solidFill>
                  <a:srgbClr val="1A1F2B"/>
                </a:solidFill>
              </a:rPr>
              <a:t>differentiates: F′(x) = (2x + 2)/24</a:t>
            </a:r>
            <a:endParaRPr lang="en-US" sz="1600" dirty="0"/>
          </a:p>
          <a:p>
            <a:pPr marL="342900" indent="-342900">
              <a:spcAft>
                <a:spcPts val="400"/>
              </a:spcAft>
              <a:buSzPct val="100000"/>
              <a:buChar char="•"/>
            </a:pPr>
            <a:r>
              <a:rPr lang="en-US" sz="1600" dirty="0">
                <a:solidFill>
                  <a:srgbClr val="1A1F2B"/>
                </a:solidFill>
              </a:rPr>
              <a:t>f(x) = (x + 1)/12 for 0 ≤ x ≤ 4, and 0 otherwise</a:t>
            </a:r>
            <a:endParaRPr lang="en-US" sz="1600" dirty="0"/>
          </a:p>
          <a:p>
            <a:pPr marL="342900" indent="-342900">
              <a:spcAft>
                <a:spcPts val="400"/>
              </a:spcAft>
              <a:buSzPct val="100000"/>
              <a:buChar char="•"/>
            </a:pPr>
            <a:r>
              <a:rPr lang="en-US" sz="1600" dirty="0">
                <a:solidFill>
                  <a:srgbClr val="1A1F2B"/>
                </a:solidFill>
              </a:rPr>
              <a:t>(m² + 2m)/24 = 0.5, so m² + 2m − 12 = 0</a:t>
            </a:r>
            <a:endParaRPr lang="en-US" sz="1600" dirty="0"/>
          </a:p>
          <a:p>
            <a:pPr marL="342900" indent="-342900">
              <a:spcAft>
                <a:spcPts val="400"/>
              </a:spcAft>
              <a:buSzPct val="100000"/>
              <a:buChar char="•"/>
            </a:pPr>
            <a:r>
              <a:rPr lang="en-US" sz="1600" dirty="0">
                <a:solidFill>
                  <a:srgbClr val="1A1F2B"/>
                </a:solidFill>
              </a:rPr>
              <a:t>m = −1 + √13 = 2.61 (the other root is negative)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S2.2 Continuous random variables · Edexcel IAL Maths</dc:title>
  <dc:subject>PptxGenJS Presentation</dc:subject>
  <dc:creator>Evan Kotronis · ExaminerPrep</dc:creator>
  <cp:lastModifiedBy>Evan Kotronis · ExaminerPrep</cp:lastModifiedBy>
  <cp:revision>1</cp:revision>
  <dcterms:created xsi:type="dcterms:W3CDTF">2026-10-26T15:10:16Z</dcterms:created>
  <dcterms:modified xsi:type="dcterms:W3CDTF">2026-10-26T15:10:16Z</dcterms:modified>
</cp:coreProperties>
</file>