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7daa7a8-e9b7-49ca-69c5-54521211c720}">
          <p14:sldIdLst>
            <p14:sldId id="256"/>
            <p14:sldId id="257"/>
            <p14:sldId id="258"/>
          </p14:sldIdLst>
        </p14:section>
        <p14:section name="Theory" id="{1f14906c-9f56-12e1-1918-03efe15a9af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Lst>
        </p14:section>
        <p14:section name="Practice" id="{57a71f4e-ca67-2b36-9f9e-f71a4796f114}">
          <p14:sldIdLst>
            <p14:sldId id="306"/>
            <p14:sldId id="307"/>
            <p14:sldId id="308"/>
          </p14:sldIdLst>
        </p14:section>
        <p14:section name="Answers" id="{c0ad20b1-2cf9-bdb0-659b-47cd246af8e0}">
          <p14:sldIdLst>
            <p14:sldId id="309"/>
            <p14:sldId id="310"/>
            <p14:sldId id="311"/>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S2.3 Continuous uniform distribution and Normal approximations. Notes for this topic: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continuous uniform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continuous uniform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continuous uniform distribution?: Worked example 1.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continuous uniform distribution?: Worked example 1.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continuous uniform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mean and variance of U[a, b] come from?.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mean and variance of U[a, b] come from?: Worked example 2.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mean and variance of U[a, b] come from?: Worked example 2.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mean and variance of U[a, b] come from?.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distribution function?.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distribution function?.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distribution function?: Worked example 3.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cumulative distribution function?.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uniform distribution model rounding errors?.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uniform distribution model rounding errors?.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uniform distribution model rounding errors?: Worked example 4.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uniform distribution model rounding errors?: Worked example 4.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uniform distribution model rounding errors?.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binomial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binomial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binomial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binomial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binomial distribution?: Worked example 5.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binomial distribution?: Worked example 5.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binomial distribution?.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continuity correction, and how do you apply it?.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continuity correction, and how do you apply it?.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continuity correction, and how do you apply it?: Worked example 6.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continuity correction, and how do you apply it?.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Poisson distribution, and which approximation should you choose?.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Poisson distribution, and which approximation should you choose?.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Poisson distribution, and which approximation should you choose?.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Poisson distribution, and which approximation should you choose?: Worked example 7.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Normal distribution approximate a Poisson distribution, and which approximation should you choose?: Worked example 7.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exam question fit together?.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exam question fit together?: Worked example 8.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exam question fit together?: Worked example 8.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exam question fit together?: Worked example 8.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exam question fit together?.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S2.3.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S2.3.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https://examinerprep.com/notes/edexcel-ial-maths/continuous-uniform-distribution-and-normal-approximations/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https://examinerprep.com/ial-maths-s2-3-continuous-uniform-distribution-and-normal-approximations-questions#IALM-S2-3-B-06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https://examinerprep.com/ial-maths-s2-3-continuous-uniform-distribution-and-normal-approximations-questions#IALM-S2-3-FB-02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https://examinerprep.com/ial-maths-s2-3-continuous-uniform-distribution-and-normal-approximations-questions#IALM-S2-3-B-06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https://examinerprep.com/ial-maths-s2-3-continuous-uniform-distribution-and-normal-approximations-questions#IALM-S2-3-FB-02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3.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hyperlink" Target="https://examinerprep.com/notes/edexcel-ial-maths/continuous-uniform-distribution-and-normal-approximations/" TargetMode="External"/><Relationship Id="rId2" Type="http://schemas.openxmlformats.org/officeDocument/2006/relationships/hyperlink" Target="https://examinerprep.com/ial-maths-s2-3-continuous-uniform-distribution-and-normal-approxima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S2.3 Continuous uniform distribution and Normal approximations</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continuous uniform (rectangular) distribution on [a,b]: its pdf and cdf</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Deriving the mean (a+b)/2 and variance ((b-a)²)/12, and finding E(g(X)) for a uniform variable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Modelling with the uniform distribution, including rounding errors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Normal approximation to the binomial, B(n,p)≈N(np,np(1-p)), and when it is valid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Normal approximation to the Poisson, Po(λ)≈N(λ,λ), for large λ</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Continuity corrections for any inequality or single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Choosing the appropriate approximation, and using one in reverse with a percentage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For X~U[a,b] the pdf is a rectangle of height 1/(b-a), so every probability is the length of an interval divided by b-a.</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E(X)=(a+b)/2, Var(X)=((b-a)²)/12, and F(x)=(x-a)/(b-a) on [a,b].</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value rounded to the nearest k has a rounding error ~U[-k/2,k/2].</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B(n,p)≈N(np,np(1-p)) when n is large and p is close to ½; Po(λ)≈N(λ,λ) when λ is large (more than about 10).</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Continuity correction: each integer k becomes the interval k-0.5 to k+0.5, so P(X≤38)≈P(Y&lt;38.5) and P(X≥36)≈P(Y&gt;35.5).</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Choosing: n large, p small → Poisson; n large, p near ½ → Normal; Poisson with large λ → Normal.</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continuous uniform distribution?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Some quantities are equally likely to be anywhere in a fixed range and cannot fall outside it: the waiting time at a crossing whose signal cycles regularly, the point where a rod snaps, the error left after rounding a reading. The model for all of these is the simplest pdf there is — a flat line.</a:t>
            </a:r>
            <a:endParaRPr lang="en-US" sz="1500" dirty="0"/>
          </a:p>
        </p:txBody>
      </p:sp>
      <p:sp>
        <p:nvSpPr>
          <p:cNvPr id="5" name="Shape 3"/>
          <p:cNvSpPr/>
          <p:nvPr/>
        </p:nvSpPr>
        <p:spPr>
          <a:xfrm>
            <a:off x="457200" y="2181758"/>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273198"/>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continuous uniform (rectangular) distribution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on [a,b] has probability density function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f(x)=1/(b-a) for a≤x≤b,  f(x)=0 otherwise.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We write X~U[a,b] (some books write U(a,b)).</a:t>
            </a:r>
            <a:endParaRPr lang="en-US" sz="1400" dirty="0"/>
          </a:p>
        </p:txBody>
      </p:sp>
      <p:sp>
        <p:nvSpPr>
          <p:cNvPr id="7" name="Text 5"/>
          <p:cNvSpPr txBox="1"/>
          <p:nvPr/>
        </p:nvSpPr>
        <p:spPr>
          <a:xfrm>
            <a:off x="457200" y="3533242"/>
            <a:ext cx="8229600" cy="104607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graph of f is a rectangle of width b-a and height 1/(b-a), so its total area is 1, as every pdf must have.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Probabilities are areas of thinner rectangles, so for a≤c&lt;d≤b: P(c&lt;X&lt;d)=(d-c)/(b-a). No integration is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continuous uniform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e pdf of T~U[5,35] is a rectangle of height (1/30). The red part, from 26 to 35, has area 9×(1/30)=0.3=P(T&gt;26).">    </p:cNvPr>
          <p:cNvPicPr>
            <a:picLocks noChangeAspect="1"/>
          </p:cNvPicPr>
          <p:nvPr/>
        </p:nvPicPr>
        <p:blipFill>
          <a:blip r:embed="rId1"/>
          <a:stretch>
            <a:fillRect/>
          </a:stretch>
        </p:blipFill>
        <p:spPr>
          <a:xfrm>
            <a:off x="4389120" y="1783994"/>
            <a:ext cx="4297680" cy="1983334"/>
          </a:xfrm>
          <a:prstGeom prst="rect">
            <a:avLst/>
          </a:prstGeom>
        </p:spPr>
      </p:pic>
      <p:sp>
        <p:nvSpPr>
          <p:cNvPr id="5" name="Text 2"/>
          <p:cNvSpPr txBox="1"/>
          <p:nvPr/>
        </p:nvSpPr>
        <p:spPr>
          <a:xfrm>
            <a:off x="4389120" y="381304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pdf of T~U[5,35] is a rectangle of height (1/30). The red part, from 26 to 35, has area 9×(1/30)=0.3=P(T&gt;26).</a:t>
            </a:r>
            <a:endParaRPr lang="en-US" sz="1100" dirty="0"/>
          </a:p>
        </p:txBody>
      </p:sp>
      <p:sp>
        <p:nvSpPr>
          <p:cNvPr id="6" name="Text 3"/>
          <p:cNvSpPr txBox="1"/>
          <p:nvPr/>
        </p:nvSpPr>
        <p:spPr>
          <a:xfrm>
            <a:off x="457200" y="1371600"/>
            <a:ext cx="3611880" cy="196778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any continuous variable P(X=c)=0, so &lt; and ≤ give the same probability. (This is not true for the binomial and Poisson distributions later on this page.)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distribution is symmetrical about its midpoint, so the mean and the median are both (a+b)/2. It has no mode: every value in the range is equally likely.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continuous uniform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Write down, find</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After a pedestrian presses the button at a crossing, the time T seconds until the green signal appears is modelled by the continuous uniform distribution on [5,35]. (a) Write down the probability density function of T. (b) Find P(T&gt;26). (c) Find E(T) and the standard deviation of T. (d) Find the probability that T is within one standard deviation of its mean.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Height = 1 ÷ width: </a:t>
            </a:r>
            <a:r>
              <a:rPr lang="en-US" sz="1500" b="1" dirty="0">
                <a:solidFill>
                  <a:srgbClr val="1A1F2B"/>
                </a:solidFill>
                <a:latin typeface="Calibri" pitchFamily="34" charset="0"/>
                <a:ea typeface="Calibri" pitchFamily="34" charset="-122"/>
                <a:cs typeface="Calibri" pitchFamily="34" charset="-120"/>
              </a:rPr>
              <a:t>f(t)=(1/30) for 5≤t≤35, 0 otherwise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Length of interval × height: P(T&gt;26)=(35-26)×(1/30)= </a:t>
            </a:r>
            <a:r>
              <a:rPr lang="en-US" sz="1500" b="1" dirty="0">
                <a:solidFill>
                  <a:srgbClr val="1A1F2B"/>
                </a:solidFill>
                <a:latin typeface="Calibri" pitchFamily="34" charset="0"/>
                <a:ea typeface="Calibri" pitchFamily="34" charset="-122"/>
                <a:cs typeface="Calibri" pitchFamily="34" charset="-120"/>
              </a:rPr>
              <a:t>0.3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Using the formulae (both in the booklet): E(T)=(5+35)/2= </a:t>
            </a:r>
            <a:r>
              <a:rPr lang="en-US" sz="1500" b="1" dirty="0">
                <a:solidFill>
                  <a:srgbClr val="1A1F2B"/>
                </a:solidFill>
                <a:latin typeface="Calibri" pitchFamily="34" charset="0"/>
                <a:ea typeface="Calibri" pitchFamily="34" charset="-122"/>
                <a:cs typeface="Calibri" pitchFamily="34" charset="-120"/>
              </a:rPr>
              <a:t>20 s</a:t>
            </a:r>
            <a:r>
              <a:rPr lang="en-US" sz="1500" dirty="0">
                <a:solidFill>
                  <a:srgbClr val="1A1F2B"/>
                </a:solidFill>
                <a:latin typeface="Calibri" pitchFamily="34" charset="0"/>
                <a:ea typeface="Calibri" pitchFamily="34" charset="-122"/>
                <a:cs typeface="Calibri" pitchFamily="34" charset="-120"/>
              </a:rPr>
              <a:t>; Var(T)=30²/12=75⇒σ=√75= </a:t>
            </a:r>
            <a:r>
              <a:rPr lang="en-US" sz="1500" b="1" dirty="0">
                <a:solidFill>
                  <a:srgbClr val="1A1F2B"/>
                </a:solidFill>
                <a:latin typeface="Calibri" pitchFamily="34" charset="0"/>
                <a:ea typeface="Calibri" pitchFamily="34" charset="-122"/>
                <a:cs typeface="Calibri" pitchFamily="34" charset="-120"/>
              </a:rPr>
              <a:t>8.66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interval 20±8.66 lies inside [5,35], so its probability is its length ÷ 30:</a:t>
            </a:r>
            <a:endParaRPr lang="en-US" sz="1300" dirty="0"/>
          </a:p>
        </p:txBody>
      </p:sp>
      <p:sp>
        <p:nvSpPr>
          <p:cNvPr id="5" name="Shape 3"/>
          <p:cNvSpPr/>
          <p:nvPr/>
        </p:nvSpPr>
        <p:spPr>
          <a:xfrm>
            <a:off x="457200" y="410199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419343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P(20-√75&lt;T&lt;20+√75)=2√75/30=1/√3=</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continuous uniform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Write down,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0.577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For any uniform distribution this probability is 1/√3≈0.577, whatever a and b are: the standard deviation is always width ÷√12.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continuous uniform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a pdf without its range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Giving only "f(t)=(1/30)" for a pdf. A pdf is not complete without its range: write "for 5≤t≤35, and 0 otherwise".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mean and variance of U[a, b] come from?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971093"/>
          </a:xfrm>
          <a:prstGeom prst="roundRect">
            <a:avLst>
              <a:gd name="adj" fmla="val 5650"/>
            </a:avLst>
          </a:prstGeom>
          <a:solidFill>
            <a:srgbClr val="EEF2FF"/>
          </a:solidFill>
          <a:ln w="9525">
            <a:solidFill>
              <a:srgbClr val="DDE2EA"/>
            </a:solidFill>
            <a:prstDash val="solid"/>
          </a:ln>
        </p:spPr>
      </p:sp>
      <p:sp>
        <p:nvSpPr>
          <p:cNvPr id="5" name="Text 3"/>
          <p:cNvSpPr txBox="1"/>
          <p:nvPr/>
        </p:nvSpPr>
        <p:spPr>
          <a:xfrm>
            <a:off x="603504" y="1463040"/>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Mean and variance of X~U[a,b]</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(in the formulae booklet, but the specification also expects you to derive them)</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E(X)=(a+b)/2,  Var(X)=((b-a)²)/12.</a:t>
            </a:r>
            <a:endParaRPr lang="en-US" sz="1400" dirty="0"/>
          </a:p>
        </p:txBody>
      </p:sp>
      <p:sp>
        <p:nvSpPr>
          <p:cNvPr id="6" name="Text 4"/>
          <p:cNvSpPr txBox="1"/>
          <p:nvPr/>
        </p:nvSpPr>
        <p:spPr>
          <a:xfrm>
            <a:off x="457200" y="2461565"/>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Both come from the general results for a continuous random variable in S2.2: E(X)=∫xf(x) dx and Var(X)=∫x²f(x) dx-[E(X)]². The only algebra you need is two factorisations.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mean and variance of U[a, b]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Show that</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random variable X has the continuous uniform distribution on [a,b]. Show, by integration, that (a) E(X)=½(a+b) and (b) Var(X)=(1/12)(b-a)².</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Integrate xf(x) over [a,b]:</a:t>
            </a:r>
            <a:endParaRPr lang="en-US" sz="1300" dirty="0"/>
          </a:p>
        </p:txBody>
      </p:sp>
      <p:sp>
        <p:nvSpPr>
          <p:cNvPr id="5" name="Shape 3"/>
          <p:cNvSpPr/>
          <p:nvPr/>
        </p:nvSpPr>
        <p:spPr>
          <a:xfrm>
            <a:off x="457200" y="275965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85109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E(X)=∫ₐᵇx/(b-a) dx=(b²-a²)/(2(b-a))=((b-a)(b+a))/(2(b-a))=</a:t>
            </a:r>
            <a:endParaRPr lang="en-US" sz="1700" dirty="0"/>
          </a:p>
        </p:txBody>
      </p:sp>
      <p:sp>
        <p:nvSpPr>
          <p:cNvPr id="7" name="Text 5"/>
          <p:cNvSpPr txBox="1"/>
          <p:nvPr/>
        </p:nvSpPr>
        <p:spPr>
          <a:xfrm>
            <a:off x="457200" y="3322015"/>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½(a+b)</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Find E(X²) in the same way, using b³-a³=(b-a)(b²+ab+a²):</a:t>
            </a:r>
            <a:endParaRPr lang="en-US" sz="1500" dirty="0"/>
          </a:p>
        </p:txBody>
      </p:sp>
      <p:sp>
        <p:nvSpPr>
          <p:cNvPr id="8" name="Shape 6"/>
          <p:cNvSpPr/>
          <p:nvPr/>
        </p:nvSpPr>
        <p:spPr>
          <a:xfrm>
            <a:off x="457200" y="3965753"/>
            <a:ext cx="8229600" cy="444398"/>
          </a:xfrm>
          <a:prstGeom prst="roundRect">
            <a:avLst>
              <a:gd name="adj" fmla="val 12346"/>
            </a:avLst>
          </a:prstGeom>
          <a:solidFill>
            <a:srgbClr val="F3F5F9"/>
          </a:solidFill>
          <a:ln w="9525">
            <a:solidFill>
              <a:srgbClr val="DDE2EA"/>
            </a:solidFill>
            <a:prstDash val="solid"/>
          </a:ln>
        </p:spPr>
      </p:sp>
      <p:sp>
        <p:nvSpPr>
          <p:cNvPr id="9" name="Text 7"/>
          <p:cNvSpPr txBox="1"/>
          <p:nvPr/>
        </p:nvSpPr>
        <p:spPr>
          <a:xfrm>
            <a:off x="603504" y="405719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E(X²)=∫ₐᵇx²/(b-a) dx=(b³-a³)/(3(b-a))=(a²+ab+b²)/3.</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mean and variance of U[a, b]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Show that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Subtract the square of the mean over a common denominator of 12:</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Var(X)=(a²+ab+b²)/3-((a+b)²)/4=(4a²+4ab+4b²-3a²-6ab-3b²)/12=(a²-2ab+b²)/12=</a:t>
            </a:r>
            <a:endParaRPr lang="en-US" sz="1700" dirty="0"/>
          </a:p>
        </p:txBody>
      </p:sp>
      <p:sp>
        <p:nvSpPr>
          <p:cNvPr id="7" name="Text 5"/>
          <p:cNvSpPr txBox="1"/>
          <p:nvPr/>
        </p:nvSpPr>
        <p:spPr>
          <a:xfrm>
            <a:off x="457200" y="2284171"/>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(1/12)(b-a)²</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Part (a) can also be argued from symmetry: the pdf is symmetrical about x=(a+b)/2. But when the question says "by integration", the integral is what is required.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mean and variance of U[a, b]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show every factorisation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"show that" derivation the answer is printed, so every factorisation must be visible: write b²-a²=(b-a)(b+a) and the expansion over 12 on separate lines, and end with the exact printed form.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distribution function?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cdf is F(x)=P(X≤x). For U[a,b], integrate the constant pdf from a to x:</a:t>
            </a:r>
            <a:endParaRPr lang="en-US" sz="1500" dirty="0"/>
          </a:p>
        </p:txBody>
      </p:sp>
      <p:sp>
        <p:nvSpPr>
          <p:cNvPr id="5" name="Shape 3"/>
          <p:cNvSpPr/>
          <p:nvPr/>
        </p:nvSpPr>
        <p:spPr>
          <a:xfrm>
            <a:off x="457200" y="1720901"/>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1812341"/>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Cumulative distribution function of U[a,b]</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booklet — derive it from ∫ₐˣ f(t) dt)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 0, x&lt;a; [2pt] (x-a)/(b-a), a≤x≤b; [4pt] 1, x&gt;b }</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All three pieces are part of the answer. The graph is a straight line from (a,0) to (b,1), flat at 0 before and at 1 after.</a:t>
            </a:r>
            <a:endParaRPr lang="en-US" sz="1400" dirty="0"/>
          </a:p>
        </p:txBody>
      </p:sp>
      <p:sp>
        <p:nvSpPr>
          <p:cNvPr id="7" name="Text 5"/>
          <p:cNvSpPr txBox="1"/>
          <p:nvPr/>
        </p:nvSpPr>
        <p:spPr>
          <a:xfrm>
            <a:off x="457200" y="3333902"/>
            <a:ext cx="8229600" cy="104607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Quartiles and percentiles: solve F(x)=0.25, 0.5, 0.75,…. The rth percentile is a+r/100(b-a), a fraction of the way along the interval.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a question gives the mean and variance, use them as two simultaneous equations: a+b=2E(X) and (b-a)²=12 Var(X). Take the positive square root, since b&gt;a.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distribution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cdf of X~U[4,10]: zero before 4, a straight line of gradient ⅙ up to (10,1), then constant at 1. Reading across from 0.5 and 0.75 gives the median 7 and the upper quartile 8.5.">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The cdf of X~U[4,10]: zero before 4, a straight line of gradient ⅙ up to (10,1), then constant at 1. Reading across from 0.5 and 0.75 gives the median 7 and the upper quartile 8.5.</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distribution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 specify</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continuous random variable X is uniformly distributed on [a,b]. E(X)=7 and Var(X)=3. (a) Find the values of a and b. (b) Specify fully the cumulative distribution function of X. (c) Find the upper quartile of X. (d) Find P(|X-7|&lt;2).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Two equations: (a+b)/2=7⇒a+b=14, and ((b-a)²)/12=3⇒b-a=6. So </a:t>
            </a:r>
            <a:r>
              <a:rPr lang="en-US" sz="1500" b="1" dirty="0">
                <a:solidFill>
                  <a:srgbClr val="1A1F2B"/>
                </a:solidFill>
                <a:latin typeface="Calibri" pitchFamily="34" charset="0"/>
                <a:ea typeface="Calibri" pitchFamily="34" charset="-122"/>
                <a:cs typeface="Calibri" pitchFamily="34" charset="-120"/>
              </a:rPr>
              <a:t>a=4, b=10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All three pieces: </a:t>
            </a:r>
            <a:r>
              <a:rPr lang="en-US" sz="1500" b="1" dirty="0">
                <a:solidFill>
                  <a:srgbClr val="1A1F2B"/>
                </a:solidFill>
                <a:latin typeface="Calibri" pitchFamily="34" charset="0"/>
                <a:ea typeface="Calibri" pitchFamily="34" charset="-122"/>
                <a:cs typeface="Calibri" pitchFamily="34" charset="-120"/>
              </a:rPr>
              <a:t>F(x)=0 for x&lt;4; (x-4)/6 for 4≤x≤10; 1 for x&gt;10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Solve F(q)=0.75: (q-4)/6=0.75⇒ </a:t>
            </a:r>
            <a:r>
              <a:rPr lang="en-US" sz="1500" b="1" dirty="0">
                <a:solidFill>
                  <a:srgbClr val="1A1F2B"/>
                </a:solidFill>
                <a:latin typeface="Calibri" pitchFamily="34" charset="0"/>
                <a:ea typeface="Calibri" pitchFamily="34" charset="-122"/>
                <a:cs typeface="Calibri" pitchFamily="34" charset="-120"/>
              </a:rPr>
              <a:t>q=8.5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|X-7|&lt;2 means 5&lt;X&lt;9, an interval of length 4: P(5&lt;X&lt;9)=F(9)-F(5)=(4/6)= </a:t>
            </a:r>
            <a:r>
              <a:rPr lang="en-US" sz="1500" b="1" dirty="0">
                <a:solidFill>
                  <a:srgbClr val="1A1F2B"/>
                </a:solidFill>
                <a:latin typeface="Calibri" pitchFamily="34" charset="0"/>
                <a:ea typeface="Calibri" pitchFamily="34" charset="-122"/>
                <a:cs typeface="Calibri" pitchFamily="34" charset="-120"/>
              </a:rPr>
              <a:t>⅔</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cumulative distribution function?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Part (d): the pdf of U[4,10]. The event |X-7|&lt;2 is the strip from 5 to 9, which is (4/6) of the rectangle.">    </p:cNvPr>
          <p:cNvPicPr>
            <a:picLocks noChangeAspect="1"/>
          </p:cNvPicPr>
          <p:nvPr/>
        </p:nvPicPr>
        <p:blipFill>
          <a:blip r:embed="rId1"/>
          <a:stretch>
            <a:fillRect/>
          </a:stretch>
        </p:blipFill>
        <p:spPr>
          <a:xfrm>
            <a:off x="1054303" y="1371600"/>
            <a:ext cx="7035394" cy="2976372"/>
          </a:xfrm>
          <a:prstGeom prst="rect">
            <a:avLst/>
          </a:prstGeom>
        </p:spPr>
      </p:pic>
      <p:sp>
        <p:nvSpPr>
          <p:cNvPr id="5" name="Text 2"/>
          <p:cNvSpPr txBox="1"/>
          <p:nvPr/>
        </p:nvSpPr>
        <p:spPr>
          <a:xfrm>
            <a:off x="1054303" y="4393692"/>
            <a:ext cx="7035394" cy="224028"/>
          </a:xfrm>
          <a:prstGeom prst="rect">
            <a:avLst/>
          </a:prstGeom>
          <a:noFill/>
          <a:ln/>
        </p:spPr>
        <p:txBody>
          <a:bodyPr wrap="square" lIns="0" tIns="0" rIns="0" bIns="0" rtlCol="0" anchor="t"/>
          <a:lstStyle/>
          <a:p>
            <a:pPr algn="ctr" indent="0" marL="0">
              <a:buNone/>
            </a:pPr>
            <a:r>
              <a:rPr lang="en-US" sz="1100" i="1" dirty="0">
                <a:solidFill>
                  <a:srgbClr val="5A6577"/>
                </a:solidFill>
              </a:rPr>
              <a:t>Part (d): the pdf of U[4,10]. The event |X-7|&lt;2 is the strip from 5 to 9, which is (4/6) of the rectangle.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uniform distribution model rounding errors?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61975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 measurement is rounded to the nearest k, the error (true value − recorded value) can be anything from -k/2 to k/2, with no reason to favour any part of that range. So the rounding error is modelled by U[-k/2,k/2]: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the nearest whole number: U[-0.5,0.5]; to the nearest 0.1: U[-0.05,0.05]; to the nearest 5: U[-2.5,2.5];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mean error is 0 and the variance is k²/12;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a value is truncated (chopped down) rather than rounded, the error is U[0,k] instead, and its mean is k/2, not 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Other natural uniform models are the position of a random break along a rod, the time of an event during a fixed interval, and an angle chosen at random.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uniform distribution model rounding errors?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11465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Expected values of functions: E(g(X))</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E(g(X))=∫g(x)f(x) dx. For linear functions use E(cX+d)=cE(X)+d and Var(cX+d)=c²Var(X). For E(X²) the quickest route is E(X²)=Var(X)+[E(X)]². Example: a disc has radius R cm with R~U[2,4]. Then E(R²)=(4/12)+3²=(28/3), so the expected area is E(πR²)=28π/3≈29.3 cm², a little more than π×3²=9π.</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uniform distribution model rounding errors?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Suggest, find</a:t>
            </a:r>
            <a:endParaRPr lang="en-US" sz="1200" dirty="0"/>
          </a:p>
        </p:txBody>
      </p:sp>
      <p:pic>
        <p:nvPicPr>
          <p:cNvPr id="4" name="Image 0" descr="The rounding error is equally likely to be anywhere between −0.05 and 0.05. The two red end strips are the event |E|&gt;0.03.">    </p:cNvPr>
          <p:cNvPicPr>
            <a:picLocks noChangeAspect="1"/>
          </p:cNvPicPr>
          <p:nvPr/>
        </p:nvPicPr>
        <p:blipFill>
          <a:blip r:embed="rId1"/>
          <a:stretch>
            <a:fillRect/>
          </a:stretch>
        </p:blipFill>
        <p:spPr>
          <a:xfrm>
            <a:off x="4389120" y="1825142"/>
            <a:ext cx="4297680" cy="1901038"/>
          </a:xfrm>
          <a:prstGeom prst="rect">
            <a:avLst/>
          </a:prstGeom>
        </p:spPr>
      </p:pic>
      <p:sp>
        <p:nvSpPr>
          <p:cNvPr id="5" name="Text 2"/>
          <p:cNvSpPr txBox="1"/>
          <p:nvPr/>
        </p:nvSpPr>
        <p:spPr>
          <a:xfrm>
            <a:off x="4389120" y="377190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rounding error is equally likely to be anywhere between −0.05 and 0.05. The two red end strips are the event |E|&gt;0.03.</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stopwatch displays times to the nearest 0.1 second. The rounding error E seconds is the true time minus the displayed time. (a) Suggest a distribution for E. (b) Find P(|E|&gt;0.03). (c) Find the standard deviation of E. (d) Find E(E²).</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Rounding to the nearest 0.1 means an error of at most 0.05 either way: </a:t>
            </a:r>
            <a:r>
              <a:rPr lang="en-US" sz="1500" b="1" dirty="0">
                <a:solidFill>
                  <a:srgbClr val="1A1F2B"/>
                </a:solidFill>
                <a:latin typeface="Calibri" pitchFamily="34" charset="0"/>
                <a:ea typeface="Calibri" pitchFamily="34" charset="-122"/>
                <a:cs typeface="Calibri" pitchFamily="34" charset="-120"/>
              </a:rPr>
              <a:t>E~U[-0.05,0.05]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|E|&gt;0.03 is the two end pieces, −0.05 to −0.03 and 0.03 to 0.05: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uniform distribution model rounding errors?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Suggest, find (continued)</a:t>
            </a:r>
            <a:endParaRPr lang="en-US" sz="1200" dirty="0"/>
          </a:p>
        </p:txBody>
      </p:sp>
      <p:sp>
        <p:nvSpPr>
          <p:cNvPr id="4" name="Text 2"/>
          <p:cNvSpPr txBox="1"/>
          <p:nvPr/>
        </p:nvSpPr>
        <p:spPr>
          <a:xfrm>
            <a:off x="457200" y="1371600"/>
            <a:ext cx="8229600" cy="89154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P=(0.02+0.02)÷0.1= </a:t>
            </a:r>
            <a:r>
              <a:rPr lang="en-US" sz="1500" b="1" dirty="0">
                <a:solidFill>
                  <a:srgbClr val="1A1F2B"/>
                </a:solidFill>
                <a:latin typeface="Calibri" pitchFamily="34" charset="0"/>
                <a:ea typeface="Calibri" pitchFamily="34" charset="-122"/>
                <a:cs typeface="Calibri" pitchFamily="34" charset="-120"/>
              </a:rPr>
              <a:t>0.4</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Variance = width²/12: Var(E)=0.1²/12=(1/1200)⇒σ=0.1/√12= </a:t>
            </a:r>
            <a:r>
              <a:rPr lang="en-US" sz="1500" b="1" dirty="0">
                <a:solidFill>
                  <a:srgbClr val="1A1F2B"/>
                </a:solidFill>
                <a:latin typeface="Calibri" pitchFamily="34" charset="0"/>
                <a:ea typeface="Calibri" pitchFamily="34" charset="-122"/>
                <a:cs typeface="Calibri" pitchFamily="34" charset="-120"/>
              </a:rPr>
              <a:t>0.0289 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E(E)=0, so E(E²)=Var(E)+0²= </a:t>
            </a:r>
            <a:r>
              <a:rPr lang="en-US" sz="1500" b="1" dirty="0">
                <a:solidFill>
                  <a:srgbClr val="1A1F2B"/>
                </a:solidFill>
                <a:latin typeface="Calibri" pitchFamily="34" charset="0"/>
                <a:ea typeface="Calibri" pitchFamily="34" charset="-122"/>
                <a:cs typeface="Calibri" pitchFamily="34" charset="-120"/>
              </a:rPr>
              <a:t>(1/1200)≈0.000833 s²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uniform distribution model rounding errors?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an off-centre error interval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U[0,0.1] for the error of a value rounded to the nearest 0.1. Rounding can push a value up or down, so the error interval is centred on zero. U[0,0.1] would describe a value that is always chopped down.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Normal distribution approximate a binomial distribution?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binomial tables stop at a limited set of values of n and p, and summing dozens of binomial terms by hand is impractical. When the binomial distribution is roughly bell-shaped, a Normal curve with the same mean and variance gives an accurate shortcut. That happens when n is large and p is close to ½. As a working guide, check that np and n(1-p) are both greater than 5.</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p is small (or close to 1), the binomial distribution is skewed and the Normal curve fits badly; with p small and n large, use the Poisson approximation from S2.1 instead.</a:t>
            </a:r>
            <a:endParaRPr lang="en-US" sz="1500" dirty="0"/>
          </a:p>
        </p:txBody>
      </p:sp>
      <p:sp>
        <p:nvSpPr>
          <p:cNvPr id="5" name="Shape 3"/>
          <p:cNvSpPr/>
          <p:nvPr/>
        </p:nvSpPr>
        <p:spPr>
          <a:xfrm>
            <a:off x="457200" y="2962656"/>
            <a:ext cx="8229600" cy="397764"/>
          </a:xfrm>
          <a:prstGeom prst="roundRect">
            <a:avLst>
              <a:gd name="adj" fmla="val 13793"/>
            </a:avLst>
          </a:prstGeom>
          <a:solidFill>
            <a:srgbClr val="EEF2FF"/>
          </a:solidFill>
          <a:ln w="9525">
            <a:solidFill>
              <a:srgbClr val="DDE2EA"/>
            </a:solidFill>
            <a:prstDash val="solid"/>
          </a:ln>
        </p:spPr>
      </p:sp>
      <p:sp>
        <p:nvSpPr>
          <p:cNvPr id="6" name="Text 4"/>
          <p:cNvSpPr txBox="1"/>
          <p:nvPr/>
        </p:nvSpPr>
        <p:spPr>
          <a:xfrm>
            <a:off x="603504" y="3054096"/>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Normal approximation to the binomial</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Normal distribution approximate a binomial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1488643"/>
          </a:xfrm>
          <a:prstGeom prst="roundRect">
            <a:avLst>
              <a:gd name="adj" fmla="val 3686"/>
            </a:avLst>
          </a:prstGeom>
          <a:solidFill>
            <a:srgbClr val="EEF2FF"/>
          </a:solidFill>
          <a:ln w="9525">
            <a:solidFill>
              <a:srgbClr val="DDE2EA"/>
            </a:solidFill>
            <a:prstDash val="solid"/>
          </a:ln>
        </p:spPr>
      </p:sp>
      <p:sp>
        <p:nvSpPr>
          <p:cNvPr id="5" name="Text 3"/>
          <p:cNvSpPr txBox="1"/>
          <p:nvPr/>
        </p:nvSpPr>
        <p:spPr>
          <a:xfrm>
            <a:off x="603504" y="1463040"/>
            <a:ext cx="7936992" cy="1342339"/>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(not in the formulae booklet: the binomial mean np and variance np(1-p) are given; the approximation and its conditions are not)</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X~B(n,p) ⇒ X≈Y, where Y~N(np, np(1-p)),</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for n large and p close to ½ (both np and n(1-p) more than about 5). The second parameter is the variance; the standard deviation is √(np(1-p)).</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Normal distribution approximate a binomial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Same n=20, p=0.1: the binomial bars are skewed and the matching Normal curve misses them — it even gives probability to negative values, left of the black line.">    </p:cNvPr>
          <p:cNvPicPr>
            <a:picLocks noChangeAspect="1"/>
          </p:cNvPicPr>
          <p:nvPr/>
        </p:nvPicPr>
        <p:blipFill>
          <a:blip r:embed="rId1"/>
          <a:stretch>
            <a:fillRect/>
          </a:stretch>
        </p:blipFill>
        <p:spPr>
          <a:xfrm>
            <a:off x="1652321" y="1371600"/>
            <a:ext cx="5839358" cy="2807208"/>
          </a:xfrm>
          <a:prstGeom prst="rect">
            <a:avLst/>
          </a:prstGeom>
        </p:spPr>
      </p:pic>
      <p:sp>
        <p:nvSpPr>
          <p:cNvPr id="5" name="Text 2"/>
          <p:cNvSpPr txBox="1"/>
          <p:nvPr/>
        </p:nvSpPr>
        <p:spPr>
          <a:xfrm>
            <a:off x="1652321" y="4224528"/>
            <a:ext cx="5839358" cy="393192"/>
          </a:xfrm>
          <a:prstGeom prst="rect">
            <a:avLst/>
          </a:prstGeom>
          <a:noFill/>
          <a:ln/>
        </p:spPr>
        <p:txBody>
          <a:bodyPr wrap="square" lIns="0" tIns="0" rIns="0" bIns="0" rtlCol="0" anchor="t"/>
          <a:lstStyle/>
          <a:p>
            <a:pPr algn="ctr" indent="0" marL="0">
              <a:buNone/>
            </a:pPr>
            <a:r>
              <a:rPr lang="en-US" sz="1100" i="1" dirty="0">
                <a:solidFill>
                  <a:srgbClr val="5A6577"/>
                </a:solidFill>
              </a:rPr>
              <a:t>Same n=20, p=0.1: the binomial bars are skewed and the matching Normal curve misses them — it even gives probability to negative values, left of the black line.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Normal distribution approximate a binomial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Same n=20, p=0.5: the bars are symmetrical and the curve with the same mean and variance follows them closely.">    </p:cNvPr>
          <p:cNvPicPr>
            <a:picLocks noChangeAspect="1"/>
          </p:cNvPicPr>
          <p:nvPr/>
        </p:nvPicPr>
        <p:blipFill>
          <a:blip r:embed="rId1"/>
          <a:stretch>
            <a:fillRect/>
          </a:stretch>
        </p:blipFill>
        <p:spPr>
          <a:xfrm>
            <a:off x="1652321" y="1371600"/>
            <a:ext cx="5839358" cy="2807208"/>
          </a:xfrm>
          <a:prstGeom prst="rect">
            <a:avLst/>
          </a:prstGeom>
        </p:spPr>
      </p:pic>
      <p:sp>
        <p:nvSpPr>
          <p:cNvPr id="5" name="Text 2"/>
          <p:cNvSpPr txBox="1"/>
          <p:nvPr/>
        </p:nvSpPr>
        <p:spPr>
          <a:xfrm>
            <a:off x="1652321" y="4224528"/>
            <a:ext cx="5839358" cy="393192"/>
          </a:xfrm>
          <a:prstGeom prst="rect">
            <a:avLst/>
          </a:prstGeom>
          <a:noFill/>
          <a:ln/>
        </p:spPr>
        <p:txBody>
          <a:bodyPr wrap="square" lIns="0" tIns="0" rIns="0" bIns="0" rtlCol="0" anchor="t"/>
          <a:lstStyle/>
          <a:p>
            <a:pPr algn="ctr" indent="0" marL="0">
              <a:buNone/>
            </a:pPr>
            <a:r>
              <a:rPr lang="en-US" sz="1100" i="1" dirty="0">
                <a:solidFill>
                  <a:srgbClr val="5A6577"/>
                </a:solidFill>
              </a:rPr>
              <a:t>Same n=20, p=0.5: the bars are symmetrical and the curve with the same mean and variance follows them closely.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Normal distribution approximate a binomial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a:t>
            </a:r>
            <a:endParaRPr lang="en-US" sz="1200" dirty="0"/>
          </a:p>
        </p:txBody>
      </p:sp>
      <p:pic>
        <p:nvPicPr>
          <p:cNvPr id="4" name="Image 0" descr="X~B(120,0.35) drawn as bars of width 1 with Y~N(42,27.3) over them. The bar for 38 runs from 37.5 to 38.5, so P(X≤38) is approximated by the area under the curve to the left of 38.5.">    </p:cNvPr>
          <p:cNvPicPr>
            <a:picLocks noChangeAspect="1"/>
          </p:cNvPicPr>
          <p:nvPr/>
        </p:nvPicPr>
        <p:blipFill>
          <a:blip r:embed="rId1"/>
          <a:stretch>
            <a:fillRect/>
          </a:stretch>
        </p:blipFill>
        <p:spPr>
          <a:xfrm>
            <a:off x="4389120" y="1575511"/>
            <a:ext cx="4297680" cy="2231136"/>
          </a:xfrm>
          <a:prstGeom prst="rect">
            <a:avLst/>
          </a:prstGeom>
        </p:spPr>
      </p:pic>
      <p:sp>
        <p:nvSpPr>
          <p:cNvPr id="5" name="Text 2"/>
          <p:cNvSpPr txBox="1"/>
          <p:nvPr/>
        </p:nvSpPr>
        <p:spPr>
          <a:xfrm>
            <a:off x="4389120" y="385236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X~B(120,0.35) drawn as bars of width 1 with Y~N(42,27.3) over them. The bar for 38 runs from 37.5 to 38.5, so P(X≤38) is approximated by the area under the curve to the left of 38.5.</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At a garden centre, 35% of customers buy a plant. On one morning 120 customers visit, independently of one another. Using a suitable approximation, find the probability that at most 38 of them buy a plant.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Define the exact distribution and justify the approximation: X~B(120,0.35); n is large and np=42, n(1-p)=78 are both large, so use a Normal approximation.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Match the mean and variance: Y~N(42,27.3) (variance =120×0.35×0.65=27.3).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Normal distribution approximate a binomial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Continuity correction — "at most 38" includes the whole bar for 38: P(X≤38)≈P(Y&lt;38.5).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Standardise, rounding z to 2 d.p. for the table:</a:t>
            </a:r>
            <a:endParaRPr lang="en-US" sz="1500" dirty="0"/>
          </a:p>
        </p:txBody>
      </p:sp>
      <p:sp>
        <p:nvSpPr>
          <p:cNvPr id="5" name="Shape 3"/>
          <p:cNvSpPr/>
          <p:nvPr/>
        </p:nvSpPr>
        <p:spPr>
          <a:xfrm>
            <a:off x="457200" y="201533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10677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P(Z&lt;(38.5-42)/√27.3)=P(Z&lt;-0.67)=1-Φ(0.67)=1-0.7486=</a:t>
            </a:r>
            <a:endParaRPr lang="en-US" sz="1700" dirty="0"/>
          </a:p>
        </p:txBody>
      </p:sp>
      <p:sp>
        <p:nvSpPr>
          <p:cNvPr id="7" name="Text 5"/>
          <p:cNvSpPr txBox="1"/>
          <p:nvPr/>
        </p:nvSpPr>
        <p:spPr>
          <a:xfrm>
            <a:off x="457200" y="2577694"/>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0.2514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exact binomial probability is 0.2533, so the approximation is good to 2 significant figures. A calculator's Normal function (without rounding z) gives 0.2515; either is acceptable.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Normal distribution approximate a binomial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write the approximating distribution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it in full, "Y~N(42,27.3)", before any probability. It shows the method, and it reminds you that 27.3 is the variance: dividing by 27.3 instead of √27.3 is a costly slip.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continuity correction, and how do you apply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binomial or Poisson variable takes only whole-number values; a Normal variable is continuous. Think of each whole number k as a bar from k-0.5 to k+0.5. The continuity correction replaces "these whole numbers" by "the whole width of their bars". Decide which integers are included, then go half a unit beyond the outermost ones:</a:t>
            </a:r>
            <a:endParaRPr lang="en-US" sz="15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2233879"/>
                <a:gridCol w="3185770"/>
                <a:gridCol w="280903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Discrete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Integers included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Continuous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37,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P(Y&lt;38.5)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36, 37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P(Y&lt;37.5)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P(X≥56)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56, 57,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P(Y&gt;55.5)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P(X&gt;56)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57, 58,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P(Y&gt;56.5)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P(49.5&lt;Y&lt;50.5)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P(45≤X&lt;53)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 46, …, 52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P(44.5&lt;Y&lt;52.5)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continuity correction, and how do you apply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Close-up of B(100,0.5) with N(50,25). The shaded bars are 45, 46, …, 52: the left edge of the first is 44.5 and the right edge of the last is 52.5, so P(45≤X&lt;53)≈P(44.5&lt;Y&lt;52.5).">    </p:cNvPr>
          <p:cNvPicPr>
            <a:picLocks noChangeAspect="1"/>
          </p:cNvPicPr>
          <p:nvPr/>
        </p:nvPicPr>
        <p:blipFill>
          <a:blip r:embed="rId1"/>
          <a:stretch>
            <a:fillRect/>
          </a:stretch>
        </p:blipFill>
        <p:spPr>
          <a:xfrm>
            <a:off x="4389120" y="1575511"/>
            <a:ext cx="4297680" cy="2231136"/>
          </a:xfrm>
          <a:prstGeom prst="rect">
            <a:avLst/>
          </a:prstGeom>
        </p:spPr>
      </p:pic>
      <p:sp>
        <p:nvSpPr>
          <p:cNvPr id="5" name="Text 2"/>
          <p:cNvSpPr txBox="1"/>
          <p:nvPr/>
        </p:nvSpPr>
        <p:spPr>
          <a:xfrm>
            <a:off x="4389120" y="385236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Close-up of B(100,0.5) with N(50,25). The shaded bars are 45, 46, …, 52: the left edge of the first is 44.5 and the right edge of the last is 52.5, so P(45≤X&lt;53)≈P(44.5&lt;Y&lt;52.5).</a:t>
            </a:r>
            <a:endParaRPr lang="en-US" sz="1100" dirty="0"/>
          </a:p>
        </p:txBody>
      </p:sp>
      <p:sp>
        <p:nvSpPr>
          <p:cNvPr id="6" name="Text 3"/>
          <p:cNvSpPr txBox="1"/>
          <p:nvPr/>
        </p:nvSpPr>
        <p:spPr>
          <a:xfrm>
            <a:off x="457200" y="1371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the continuous Y, &lt; and ≤ are the same, so it does not matter which you write on the right-hand side. Without a continuity correction, P(X=50) would become P(Y=50)=0, which is plainly wrong. The correction is what makes the approximation work.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continuity correction, and how do you apply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a:t>
            </a:r>
            <a:endParaRPr lang="en-US" sz="1200" dirty="0"/>
          </a:p>
        </p:txBody>
      </p:sp>
      <p:sp>
        <p:nvSpPr>
          <p:cNvPr id="4" name="Text 2"/>
          <p:cNvSpPr txBox="1"/>
          <p:nvPr/>
        </p:nvSpPr>
        <p:spPr>
          <a:xfrm>
            <a:off x="457200" y="1371600"/>
            <a:ext cx="8229600" cy="274868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quiz has 100 true-or-false questions. A contestant guesses every answer, so the number X of correct answers has distribution B(100,0.5). Use a Normal approximation to find (a) P(X=50), (b) P(X≥56), (c) P(45≤X&lt;53).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Parameters: np=50, np(1-p)=25⇒Y~N(50,5²).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One integer is a bar of width 1: P(49.5&lt;Y&lt;50.5)=P(-0.1&lt;Z&lt;0.1)=2Φ(0.1)-1=2×0.5398-1= </a:t>
            </a:r>
            <a:r>
              <a:rPr lang="en-US" sz="1500" b="1" dirty="0">
                <a:solidFill>
                  <a:srgbClr val="1A1F2B"/>
                </a:solidFill>
                <a:latin typeface="Calibri" pitchFamily="34" charset="0"/>
                <a:ea typeface="Calibri" pitchFamily="34" charset="-122"/>
                <a:cs typeface="Calibri" pitchFamily="34" charset="-120"/>
              </a:rPr>
              <a:t>0.0796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56 is included, so start at 55.5: P(Y&gt;55.5)=P(Z&gt;1.1)=1-0.8643= </a:t>
            </a:r>
            <a:r>
              <a:rPr lang="en-US" sz="1500" b="1" dirty="0">
                <a:solidFill>
                  <a:srgbClr val="1A1F2B"/>
                </a:solidFill>
                <a:latin typeface="Calibri" pitchFamily="34" charset="0"/>
                <a:ea typeface="Calibri" pitchFamily="34" charset="-122"/>
                <a:cs typeface="Calibri" pitchFamily="34" charset="-120"/>
              </a:rPr>
              <a:t>0.1357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Integers 45 to 52: P(44.5&lt;Y&lt;52.5)=P(-1.1&lt;Z&lt;0.5)=0.6915-(1-0.8643)= </a:t>
            </a:r>
            <a:r>
              <a:rPr lang="en-US" sz="1500" b="1" dirty="0">
                <a:solidFill>
                  <a:srgbClr val="1A1F2B"/>
                </a:solidFill>
                <a:latin typeface="Calibri" pitchFamily="34" charset="0"/>
                <a:ea typeface="Calibri" pitchFamily="34" charset="-122"/>
                <a:cs typeface="Calibri" pitchFamily="34" charset="-120"/>
              </a:rPr>
              <a:t>0.5558</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exact binomial values are 0.0796, 0.1356 and 0.5557: with p=0.5 the approximation is excellent.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continuity correction, and how do you apply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correcting the wrong way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P(X≥56)→P(Y&gt;56.5) throws away the bar for 56. Always list the integers that are included and move half a unit outwards from them.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When can a Normal distribution approximate a Poisson distribution, and which approximation should you choose?</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Poisson distribution has mean and variance both equal to λ. As λ grows, its slight right skew fades and it becomes bell-shaped. For large λ (as a guide, λ&gt;10) use N(λ,λ), with a continuity correction as before, since a Poisson variable is also a whole-number count. If the rate is given per unit of time or space, scale λ first (2.5 per minute → 30 per 12 minutes), then approximate.</a:t>
            </a:r>
            <a:endParaRPr lang="en-US" sz="1500" dirty="0"/>
          </a:p>
        </p:txBody>
      </p:sp>
      <p:sp>
        <p:nvSpPr>
          <p:cNvPr id="5" name="Shape 3"/>
          <p:cNvSpPr/>
          <p:nvPr/>
        </p:nvSpPr>
        <p:spPr>
          <a:xfrm>
            <a:off x="457200" y="2412187"/>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503627"/>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Normal approximation to the Poisson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booklet — learn it; the Poisson mean and variance λ are given)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X~Po(λ) ⇒ X≈Y, where Y~N(λ,λ),</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valid for large λ. The standard deviation is √λ.</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When can a Normal distribution approximate a Poisson distribution, and which approximation should you choose?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X~Po(30) with Y~N(30,30). The bars for 36 and above start at 35.5, so P(X&gt;35)≈P(Y&gt;35.5).">    </p:cNvPr>
          <p:cNvPicPr>
            <a:picLocks noChangeAspect="1"/>
          </p:cNvPicPr>
          <p:nvPr/>
        </p:nvPicPr>
        <p:blipFill>
          <a:blip r:embed="rId1"/>
          <a:stretch>
            <a:fillRect/>
          </a:stretch>
        </p:blipFill>
        <p:spPr>
          <a:xfrm>
            <a:off x="4389120" y="1659636"/>
            <a:ext cx="4297680" cy="2231136"/>
          </a:xfrm>
          <a:prstGeom prst="rect">
            <a:avLst/>
          </a:prstGeom>
        </p:spPr>
      </p:pic>
      <p:sp>
        <p:nvSpPr>
          <p:cNvPr id="5" name="Text 2"/>
          <p:cNvSpPr txBox="1"/>
          <p:nvPr/>
        </p:nvSpPr>
        <p:spPr>
          <a:xfrm>
            <a:off x="4389120" y="393649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X~Po(30) with Y~N(30,30). The bars for 36 and above start at 35.5, so P(X&gt;35)≈P(Y&gt;35.5).</a:t>
            </a:r>
            <a:endParaRPr lang="en-US" sz="1100" dirty="0"/>
          </a:p>
        </p:txBody>
      </p:sp>
      <p:sp>
        <p:nvSpPr>
          <p:cNvPr id="6" name="Text 3"/>
          <p:cNvSpPr txBox="1"/>
          <p:nvPr/>
        </p:nvSpPr>
        <p:spPr>
          <a:xfrm>
            <a:off x="457200" y="1371600"/>
            <a:ext cx="3611880" cy="3346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Choosing the approximation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When can a Normal distribution approximate a Poisson distribution, and which approximation should you choose?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33856"/>
                <a:gridCol w="3161081"/>
                <a:gridCol w="3934663"/>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Exact distribution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Conditions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Approximation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B(n,p)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large, p small (np moderate, say up to about 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Po(np) — no continuity correction needed, both discrete (S2.1)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B(n,p)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large, p close to 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N(np,np(1-p)) with continuity correction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 large (more than about 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N(λ,λ) with continuity correction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99232"/>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p is close to 1, count failures instead: the number of failures is B(n,1-p) with a small probability. Use the exact tables whenever n, p or λ are in them: an approximation is only for when the exact route is impractical.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When can a Normal distribution approximate a Poisson distribution, and which approximation should you choose?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 name</a:t>
            </a:r>
            <a:endParaRPr lang="en-US" sz="1200" dirty="0"/>
          </a:p>
        </p:txBody>
      </p:sp>
      <p:sp>
        <p:nvSpPr>
          <p:cNvPr id="4" name="Text 2"/>
          <p:cNvSpPr txBox="1"/>
          <p:nvPr/>
        </p:nvSpPr>
        <p:spPr>
          <a:xfrm>
            <a:off x="457200" y="1371600"/>
            <a:ext cx="8229600" cy="226405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Calls arrive at a help desk at random at a mean rate of 2.5 per minute. (a) Using a suitable approximation, find the probability that more than 35 calls arrive in a 12-minute period. (b) For each situation, name a suitable approximating distribution and use it where asked: (i) 0.75% of laptops sent for repair have a cracked hinge, and 400 laptops are sent; find the probability that at most 2 have a cracked hinge. (ii) 40% of 400 callers ask for a refund.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Scale the rate, then approximate: X~Po(2.5×12)=Po(30); λ is large, so Y~N(30,30). "More than 35" starts at 36, so the bar edge is 35.5:</a:t>
            </a:r>
            <a:endParaRPr lang="en-US" sz="1300" dirty="0"/>
          </a:p>
        </p:txBody>
      </p:sp>
      <p:sp>
        <p:nvSpPr>
          <p:cNvPr id="5" name="Shape 3"/>
          <p:cNvSpPr/>
          <p:nvPr/>
        </p:nvSpPr>
        <p:spPr>
          <a:xfrm>
            <a:off x="457200" y="3681374"/>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77281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P(X&gt;35)≈P(Y&gt;35.5)=P(Z&gt;(35.5-30)/√30)=P(Z&gt;1.00)=1-0.8413=</a:t>
            </a:r>
            <a:endParaRPr lang="en-US" sz="1700" dirty="0"/>
          </a:p>
        </p:txBody>
      </p:sp>
      <p:sp>
        <p:nvSpPr>
          <p:cNvPr id="7" name="Text 5"/>
          <p:cNvSpPr txBox="1"/>
          <p:nvPr/>
        </p:nvSpPr>
        <p:spPr>
          <a:xfrm>
            <a:off x="457200" y="4244645"/>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0.1587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When can a Normal distribution approximate a Poisson distribution, and which approximation should you choose?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 name (continued)</a:t>
            </a:r>
            <a:endParaRPr lang="en-US" sz="1200" dirty="0"/>
          </a:p>
        </p:txBody>
      </p:sp>
      <p:sp>
        <p:nvSpPr>
          <p:cNvPr id="4" name="Text 2"/>
          <p:cNvSpPr txBox="1"/>
          <p:nvPr/>
        </p:nvSpPr>
        <p:spPr>
          <a:xfrm>
            <a:off x="457200" y="1371600"/>
            <a:ext cx="8229600" cy="89154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(b)(i)</a:t>
            </a:r>
            <a:r>
              <a:rPr lang="en-US" sz="1500" dirty="0">
                <a:solidFill>
                  <a:srgbClr val="1A1F2B"/>
                </a:solidFill>
                <a:latin typeface="Calibri" pitchFamily="34" charset="0"/>
                <a:ea typeface="Calibri" pitchFamily="34" charset="-122"/>
                <a:cs typeface="Calibri" pitchFamily="34" charset="-120"/>
              </a:rPr>
              <a:t> n large, p small → Poisson with λ=np: B(400,0.0075)≈Po(3)⇒P(at most 2)≈ </a:t>
            </a:r>
            <a:r>
              <a:rPr lang="en-US" sz="1500" b="1" dirty="0">
                <a:solidFill>
                  <a:srgbClr val="1A1F2B"/>
                </a:solidFill>
                <a:latin typeface="Calibri" pitchFamily="34" charset="0"/>
                <a:ea typeface="Calibri" pitchFamily="34" charset="-122"/>
                <a:cs typeface="Calibri" pitchFamily="34" charset="-120"/>
              </a:rPr>
              <a:t>0.4232</a:t>
            </a:r>
            <a:r>
              <a:rPr lang="en-US" sz="1500" dirty="0">
                <a:solidFill>
                  <a:srgbClr val="1A1F2B"/>
                </a:solidFill>
                <a:latin typeface="Calibri" pitchFamily="34" charset="0"/>
                <a:ea typeface="Calibri" pitchFamily="34" charset="-122"/>
                <a:cs typeface="Calibri" pitchFamily="34" charset="-120"/>
              </a:rPr>
              <a:t> (Poisson table)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(b)(ii)</a:t>
            </a:r>
            <a:r>
              <a:rPr lang="en-US" sz="1500" dirty="0">
                <a:solidFill>
                  <a:srgbClr val="1A1F2B"/>
                </a:solidFill>
                <a:latin typeface="Calibri" pitchFamily="34" charset="0"/>
                <a:ea typeface="Calibri" pitchFamily="34" charset="-122"/>
                <a:cs typeface="Calibri" pitchFamily="34" charset="-120"/>
              </a:rPr>
              <a:t> n large, p=0.4 close to ½ → Normal: </a:t>
            </a:r>
            <a:r>
              <a:rPr lang="en-US" sz="1500" b="1" dirty="0">
                <a:solidFill>
                  <a:srgbClr val="1A1F2B"/>
                </a:solidFill>
                <a:latin typeface="Calibri" pitchFamily="34" charset="0"/>
                <a:ea typeface="Calibri" pitchFamily="34" charset="-122"/>
                <a:cs typeface="Calibri" pitchFamily="34" charset="-120"/>
              </a:rPr>
              <a:t>B(400,0.4)≈N(160,96)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Exact values for comparison: Po(30) gives 0.1574 in (a), and B(400,0.0075) gives 0.4223 in (b)(i).</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full exam question fit together?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two halves of this topic often meet in one question: a uniform model gives a probability p, a count of successes over many repetitions is then binomial with that p, and the Normal approximation answers questions about the count — including a "find the largest value" part that runs the method backwards with a percentage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exam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give a reason</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delay D minutes of a regional train is modelled by the continuous uniform distribution on [-4,16]; a negative delay means the train is early. A journey is late if the delay is more than 10 minutes. Journeys are independent. (a) Find the probability that a journey is late. (b) Find E(D) and the standard deviation of D. (c) Over a season there are 150 journeys. Using a suitable approximation, find the probability that more than 50 of them are late. (d) The operator claims that, with probability at least 0.9, at least m of the 150 journeys will be late. Find the largest value of m for which the claim holds. (e) Give a reason why a Poisson approximation would not be suitable in part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Length of interval ÷ width: P(D&gt;10)=(16-10)/20= </a:t>
            </a:r>
            <a:r>
              <a:rPr lang="en-US" sz="1500" b="1" dirty="0">
                <a:solidFill>
                  <a:srgbClr val="1A1F2B"/>
                </a:solidFill>
                <a:latin typeface="Calibri" pitchFamily="34" charset="0"/>
                <a:ea typeface="Calibri" pitchFamily="34" charset="-122"/>
                <a:cs typeface="Calibri" pitchFamily="34" charset="-120"/>
              </a:rPr>
              <a:t>0.3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E(D)=(-4+16)/2= </a:t>
            </a:r>
            <a:r>
              <a:rPr lang="en-US" sz="1500" b="1" dirty="0">
                <a:solidFill>
                  <a:srgbClr val="1A1F2B"/>
                </a:solidFill>
                <a:latin typeface="Calibri" pitchFamily="34" charset="0"/>
                <a:ea typeface="Calibri" pitchFamily="34" charset="-122"/>
                <a:cs typeface="Calibri" pitchFamily="34" charset="-120"/>
              </a:rPr>
              <a:t>6 minutes</a:t>
            </a:r>
            <a:r>
              <a:rPr lang="en-US" sz="1500" dirty="0">
                <a:solidFill>
                  <a:srgbClr val="1A1F2B"/>
                </a:solidFill>
                <a:latin typeface="Calibri" pitchFamily="34" charset="0"/>
                <a:ea typeface="Calibri" pitchFamily="34" charset="-122"/>
                <a:cs typeface="Calibri" pitchFamily="34" charset="-120"/>
              </a:rPr>
              <a:t>; Var(D)=20²/12=(100/3)⇒σ= </a:t>
            </a:r>
            <a:r>
              <a:rPr lang="en-US" sz="1500" b="1" dirty="0">
                <a:solidFill>
                  <a:srgbClr val="1A1F2B"/>
                </a:solidFill>
                <a:latin typeface="Calibri" pitchFamily="34" charset="0"/>
                <a:ea typeface="Calibri" pitchFamily="34" charset="-122"/>
                <a:cs typeface="Calibri" pitchFamily="34" charset="-120"/>
              </a:rPr>
              <a:t>5.77 minutes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number late is binomial; approximate it. L~B(150,0.3); n large, np=45⇒Y~N(45,31.5).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exam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give a reason (continued)</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P(L&gt;50)≈P(Y&gt;50.5)=P(Z&gt;(50.5-45)/√31.5)=P(Z&gt;0.98)=1-0.8365=</a:t>
            </a:r>
            <a:endParaRPr lang="en-US" sz="1700" dirty="0"/>
          </a:p>
        </p:txBody>
      </p:sp>
      <p:sp>
        <p:nvSpPr>
          <p:cNvPr id="6" name="Text 4"/>
          <p:cNvSpPr txBox="1"/>
          <p:nvPr/>
        </p:nvSpPr>
        <p:spPr>
          <a:xfrm>
            <a:off x="457200" y="193487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0.1635</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With a continuity correction, P(L≥m)≈P(Y&gt;m-0.5)≥0.9. The boundary is in the lower tail, so use z=-1.2816 (10% point):</a:t>
            </a:r>
            <a:endParaRPr lang="en-US" sz="1500" dirty="0"/>
          </a:p>
        </p:txBody>
      </p:sp>
      <p:sp>
        <p:nvSpPr>
          <p:cNvPr id="7" name="Shape 5"/>
          <p:cNvSpPr/>
          <p:nvPr/>
        </p:nvSpPr>
        <p:spPr>
          <a:xfrm>
            <a:off x="457200" y="2808122"/>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289956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(m-0.5-45)/√31.5≤-1.2816⇒m≤45.5-1.2816√31.5=45.5-7.193=38.31</a:t>
            </a:r>
            <a:endParaRPr lang="en-US" sz="1700" dirty="0"/>
          </a:p>
        </p:txBody>
      </p:sp>
      <p:sp>
        <p:nvSpPr>
          <p:cNvPr id="9" name="Text 7"/>
          <p:cNvSpPr txBox="1"/>
          <p:nvPr/>
        </p:nvSpPr>
        <p:spPr>
          <a:xfrm>
            <a:off x="457200" y="3371393"/>
            <a:ext cx="8229600" cy="105887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 </a:t>
            </a:r>
            <a:r>
              <a:rPr lang="en-US" sz="1500" b="1" dirty="0">
                <a:solidFill>
                  <a:srgbClr val="1A1F2B"/>
                </a:solidFill>
                <a:latin typeface="Calibri" pitchFamily="34" charset="0"/>
                <a:ea typeface="Calibri" pitchFamily="34" charset="-122"/>
                <a:cs typeface="Calibri" pitchFamily="34" charset="-120"/>
              </a:rPr>
              <a:t>m=38</a:t>
            </a:r>
            <a:r>
              <a:rPr lang="en-US" sz="1500" dirty="0">
                <a:solidFill>
                  <a:srgbClr val="1A1F2B"/>
                </a:solidFill>
                <a:latin typeface="Calibri" pitchFamily="34" charset="0"/>
                <a:ea typeface="Calibri" pitchFamily="34" charset="-122"/>
                <a:cs typeface="Calibri" pitchFamily="34" charset="-120"/>
              </a:rPr>
              <a:t>. Check either side: m=38: P(Y&gt;37.5)=Φ(1.34)=0.9099≥0.9 ✓; m=39: P(Y&gt;38.5)=Φ(1.16)=0.8770&lt;0.9 ✗.</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p=0.3 is not small</a:t>
            </a:r>
            <a:r>
              <a:rPr lang="en-US" sz="1500" dirty="0">
                <a:solidFill>
                  <a:srgbClr val="1A1F2B"/>
                </a:solidFill>
                <a:latin typeface="Calibri" pitchFamily="34" charset="0"/>
                <a:ea typeface="Calibri" pitchFamily="34" charset="-122"/>
                <a:cs typeface="Calibri" pitchFamily="34" charset="-120"/>
              </a:rPr>
              <a:t> (equivalently, the mean 45 and variance 31.5 are not approximately equal, as a Poisson model would need).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exam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give a reason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exact binomial answer to (c) is 0.1634, and the exact binomial distribution also gives m=38 in (d).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exam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Y~N(45,31.5) for the number of late journeys. The amber tail beyond 50.5 is about 0.1635. For part (d), the area to the right of 37.5 (m=38) is about 0.91, at least 0.9; for m=39 the boundary moves to 38.5 and the area drops to about 0.877.">    </p:cNvPr>
          <p:cNvPicPr>
            <a:picLocks noChangeAspect="1"/>
          </p:cNvPicPr>
          <p:nvPr/>
        </p:nvPicPr>
        <p:blipFill>
          <a:blip r:embed="rId1"/>
          <a:stretch>
            <a:fillRect/>
          </a:stretch>
        </p:blipFill>
        <p:spPr>
          <a:xfrm>
            <a:off x="4389120" y="1490472"/>
            <a:ext cx="4297680" cy="2231136"/>
          </a:xfrm>
          <a:prstGeom prst="rect">
            <a:avLst/>
          </a:prstGeom>
        </p:spPr>
      </p:pic>
      <p:sp>
        <p:nvSpPr>
          <p:cNvPr id="5" name="Text 2"/>
          <p:cNvSpPr txBox="1"/>
          <p:nvPr/>
        </p:nvSpPr>
        <p:spPr>
          <a:xfrm>
            <a:off x="4389120" y="376732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Y~N(45,31.5) for the number of late journeys. The amber tail beyond 50.5 is about 0.1635. For part (d), the area to the right of 37.5 (m=38) is about 0.91, at least 0.9; for m=39 the boundary moves to 38.5 and the area drops to about 0.877.</a:t>
            </a:r>
            <a:endParaRPr lang="en-US" sz="1100" dirty="0"/>
          </a:p>
        </p:txBody>
      </p:sp>
      <p:sp>
        <p:nvSpPr>
          <p:cNvPr id="6" name="Shape 3"/>
          <p:cNvSpPr/>
          <p:nvPr/>
        </p:nvSpPr>
        <p:spPr>
          <a:xfrm>
            <a:off x="457200" y="1371600"/>
            <a:ext cx="3611880"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round in the safe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"find the largest m" part, keep the inequality sign all the way through and round in the safe direction at the end: the bound 38.31 gives m=38, not 39. Testing the integers either side with the tables is a quick check.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say which distribution, with parameters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exact model first, then the approximation: "X~B(120,0.35), so X≈Y~N(42,27.3)". Parameters with no distribution, or a distribution with no parameters, leave out a step the method needs.</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list the integers before correcting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each probability ask "which whole numbers are included?" and go half a unit outside them. "Fewer than 20" is 0 to 19, so the boundary is 19.5; "at least 20" starts at 20, so the boundary is 19.5 as well, but on the other side.</a:t>
            </a:r>
            <a:endParaRPr lang="en-US" sz="1300" dirty="0"/>
          </a:p>
        </p:txBody>
      </p:sp>
      <p:sp>
        <p:nvSpPr>
          <p:cNvPr id="8" name="Shape 6"/>
          <p:cNvSpPr/>
          <p:nvPr/>
        </p:nvSpPr>
        <p:spPr>
          <a:xfrm>
            <a:off x="457200" y="3526841"/>
            <a:ext cx="8229600" cy="635508"/>
          </a:xfrm>
          <a:prstGeom prst="roundRect">
            <a:avLst>
              <a:gd name="adj" fmla="val 8633"/>
            </a:avLst>
          </a:prstGeom>
          <a:solidFill>
            <a:srgbClr val="FFFBEB"/>
          </a:solidFill>
          <a:ln w="9525">
            <a:solidFill>
              <a:srgbClr val="DDE2EA"/>
            </a:solidFill>
            <a:prstDash val="solid"/>
          </a:ln>
        </p:spPr>
      </p:sp>
      <p:sp>
        <p:nvSpPr>
          <p:cNvPr id="9" name="Text 7"/>
          <p:cNvSpPr txBox="1"/>
          <p:nvPr/>
        </p:nvSpPr>
        <p:spPr>
          <a:xfrm>
            <a:off x="603504" y="3618281"/>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standard deviation, not variance, in z</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N(μ,σ²) is written with the variance. In z=(y-μ)/σ divide by its square root: √27.3, √30, √31.5.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uniform probabilities are lengths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U[a,b] there is nothing to integrate: P= (length of the interval inside [a,b]) ÷ (b-a). Clip the interval to [a,b] first — P(X&gt;12) for U[4,10] is 0.</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justify the approximation in the question's terms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 is large and p is close to 0.5" or "λ is large" is the reasoning required; a general remark such as "it is easier" is not. When choosing between Poisson and Normal for a binomial, the size of p decides.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variance of U[a,b] is (b-a)/12.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Variance has squared units; the width must be squared.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Var(X)=((b-a)²)/12; standard deviation =(b-a)/√12.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rounding error for "nearest 0.1" is U[0,0.1].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Rounding can move a value up or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error is U[-0.05,0.05], mean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continuity correction is needed for the uniform distribution.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uniform distribution is already continuous.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Correct only when a discrete count (binomial, Poisson) is replaced by a Normal variable.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P(X&lt;20) and P(X≤20) have the same Normal approximation.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discrete X they include different integers.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P(X&lt;20)≈P(Y&lt;19.5); P(X≤20)≈P(Y&lt;20.5).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binomial with large n can be approximated by a Normal distribution.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small p the distribution is skewed even for large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Normal needs p near ½; for small p use Po(np).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Po(λ)≈N(λ,√λ).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second parameter of N is the variance, and the Poisson variance is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Po(λ)≈N(λ,λ); standardise with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S1.6 The Normal distribution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approximation on this page ends with standardising and the Φ(z) or percentage-point tables, exactly as in S1; only the continuity correction is new.</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S2.1 and S2.2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approximations replace the exact binomial and Poisson models from S2.1, and the uniform distribution is the simplest case of the general pdf, cdf, E(X) and Var(X) methods from S2.2.</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S2.4 Hypothesis tests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Tests on a binomial proportion or a Poisson rate with large numbers use these same Normal approximations to find critical regions. In IAL Physics, a reading rounded to the smallest scale division has an error spread evenly over ± half a division, and large radioactive counts behave approximately Normally with standard deviation √(count).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904134"/>
                <a:gridCol w="3779215"/>
                <a:gridCol w="154625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f(x)=1/(b-a), a≤x≤b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pdf of U[a,b]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E(X)=(a+b)/2, Var(X)=((b-a)²)/12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and variance of U[a,b] (derivation also required)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F(x)=(x-a)/(b-a), a≤x≤b (0 below, 1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cdf of U[a,b]; quartiles and percentiles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E(g(X))=∫g(x)f(x) dx; E(X²)=Var(X)+[E(X)]²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expected value of a function of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rounding to nearest k: error ~U[-k/2,k/2]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modelling rounding errors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B(n,p)≈N(np,np(1-p))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large, p close to 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Po(λ)≈N(λ,λ)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 large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P(X≤k)≈P(Y&lt;k+0.5), P(X≥k)≈P(Y&gt;k-0.5)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continuity correction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z=(y-μ)/σ</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standardising before using Φ(z)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X~U[-2,6]. Find P(X&lt;0) and Var(X).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X~B(80,0.45). Write P(X&lt;30) in terms of the approximating Normal variable 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Which approximation would you use for B(500,0.004), and why?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Why is a Normal approximation unsuitable for B(30,0.05)?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X~Po(64). Use a Normal approximation to find P(X≥70).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length is recorded to the nearest 5 mm. Find the standard deviation of the rounding error.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P(X&lt;0)=(2/8)=0.25. Var(X)=8²/12=(16/3).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"Fewer than 30" means 29 or fewer, so P(Y&lt;29.5), with Y~N(36,19.8).</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Po(2): n is large and p is small, and np=2.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np=1.5 is small: the distribution is strongly skewed, and a Normal curve would give noticeable probability to negative values. (A Poisson approximation Po(1.5) could be used, or the exact binomial.)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Y~N(64,64); P(Y&gt;69.5)=P(Z&gt;5.5/8)=P(Z&gt;0.69)=1-0.7549=0.2451.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error is U[-2.5,2.5], width 5, so σ=5/√12=1.44 mm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computer program generates a random number R from the continuous uniform distribution on [−3, 5]. Successive numbers are independent.</a:t>
            </a:r>
            <a:endParaRPr lang="en-US" sz="1400" dirty="0"/>
          </a:p>
          <a:p>
            <a:pPr indent="0" marL="0">
              <a:spcAft>
                <a:spcPts val="600"/>
              </a:spcAft>
              <a:buNone/>
            </a:pPr>
            <a:r>
              <a:rPr lang="en-US" sz="1400" dirty="0">
                <a:solidFill>
                  <a:srgbClr val="1A1F2B"/>
                </a:solidFill>
              </a:rPr>
              <a:t>(a) Specify fully the cumulative distribution function of R.  [3]</a:t>
            </a:r>
            <a:endParaRPr lang="en-US" sz="1400" dirty="0"/>
          </a:p>
          <a:p>
            <a:pPr indent="0" marL="0">
              <a:spcAft>
                <a:spcPts val="600"/>
              </a:spcAft>
              <a:buNone/>
            </a:pPr>
            <a:r>
              <a:rPr lang="en-US" sz="1400" dirty="0">
                <a:solidFill>
                  <a:srgbClr val="1A1F2B"/>
                </a:solidFill>
              </a:rPr>
              <a:t>(b) Find the 20th percentile of R.  [1]</a:t>
            </a:r>
            <a:endParaRPr lang="en-US" sz="1400" dirty="0"/>
          </a:p>
          <a:p>
            <a:pPr indent="0" marL="0">
              <a:spcAft>
                <a:spcPts val="600"/>
              </a:spcAft>
              <a:buNone/>
            </a:pPr>
            <a:r>
              <a:rPr lang="en-US" sz="1400" dirty="0">
                <a:solidFill>
                  <a:srgbClr val="1A1F2B"/>
                </a:solidFill>
              </a:rPr>
              <a:t>(c) Find E(4R − 3) and Var(4R − 3).  [3]</a:t>
            </a:r>
            <a:endParaRPr lang="en-US" sz="1400" dirty="0"/>
          </a:p>
          <a:p>
            <a:pPr indent="0" marL="0">
              <a:spcAft>
                <a:spcPts val="600"/>
              </a:spcAft>
              <a:buNone/>
            </a:pPr>
            <a:r>
              <a:rPr lang="en-US" sz="1400" dirty="0">
                <a:solidFill>
                  <a:srgbClr val="1A1F2B"/>
                </a:solidFill>
              </a:rPr>
              <a:t>(d) The program generates three numbers. Find the probability that all three are positive.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time T seconds that a laser printer takes to warm up has the cumulative distribution function F(t) shown in Figure 1. The graph consists of straight-line sections.</a:t>
            </a:r>
            <a:endParaRPr lang="en-US" sz="1200" dirty="0"/>
          </a:p>
          <a:p>
            <a:pPr indent="0" marL="0">
              <a:spcAft>
                <a:spcPts val="600"/>
              </a:spcAft>
              <a:buNone/>
            </a:pPr>
            <a:r>
              <a:rPr lang="en-US" sz="1200" dirty="0">
                <a:solidFill>
                  <a:srgbClr val="1A1F2B"/>
                </a:solidFill>
              </a:rPr>
              <a:t>(a) Explain how Figure 1 shows that T has a continuous uniform distribution, and state the interval on which it is defined.  [2]</a:t>
            </a:r>
            <a:endParaRPr lang="en-US" sz="1200" dirty="0"/>
          </a:p>
          <a:p>
            <a:pPr indent="0" marL="0">
              <a:spcAft>
                <a:spcPts val="600"/>
              </a:spcAft>
              <a:buNone/>
            </a:pPr>
            <a:r>
              <a:rPr lang="en-US" sz="1200" dirty="0">
                <a:solidFill>
                  <a:srgbClr val="1A1F2B"/>
                </a:solidFill>
              </a:rPr>
              <a:t>(b) Specify fully the probability density function of T.  [1]</a:t>
            </a:r>
            <a:endParaRPr lang="en-US" sz="1200" dirty="0"/>
          </a:p>
          <a:p>
            <a:pPr indent="0" marL="0">
              <a:spcAft>
                <a:spcPts val="600"/>
              </a:spcAft>
              <a:buNone/>
            </a:pPr>
            <a:r>
              <a:rPr lang="en-US" sz="1200" dirty="0">
                <a:solidFill>
                  <a:srgbClr val="1A1F2B"/>
                </a:solidFill>
              </a:rPr>
              <a:t>(c) Find P(2 &lt; T &lt; 3.2).  [2]</a:t>
            </a:r>
            <a:endParaRPr lang="en-US" sz="1200" dirty="0"/>
          </a:p>
          <a:p>
            <a:pPr indent="0" marL="0">
              <a:spcAft>
                <a:spcPts val="600"/>
              </a:spcAft>
              <a:buNone/>
            </a:pPr>
            <a:r>
              <a:rPr lang="en-US" sz="1200" dirty="0">
                <a:solidFill>
                  <a:srgbClr val="1A1F2B"/>
                </a:solidFill>
              </a:rPr>
              <a:t>(d) Find the value of t such that P(T &gt; t) = 0.1.  [1]</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937582"/>
            <a:ext cx="3474720" cy="197699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F(r) = (r + 3)/8 for −3 ≤ r ≤ 5</a:t>
            </a:r>
            <a:endParaRPr lang="en-US" sz="1600" dirty="0"/>
          </a:p>
          <a:p>
            <a:pPr marL="342900" indent="-342900">
              <a:spcAft>
                <a:spcPts val="400"/>
              </a:spcAft>
              <a:buSzPct val="100000"/>
              <a:buChar char="•"/>
            </a:pPr>
            <a:r>
              <a:rPr lang="en-US" sz="1600" dirty="0">
                <a:solidFill>
                  <a:srgbClr val="1A1F2B"/>
                </a:solidFill>
              </a:rPr>
              <a:t>F(r) = 0 for r &lt; −3</a:t>
            </a:r>
            <a:endParaRPr lang="en-US" sz="1600" dirty="0"/>
          </a:p>
          <a:p>
            <a:pPr marL="342900" indent="-342900">
              <a:spcAft>
                <a:spcPts val="400"/>
              </a:spcAft>
              <a:buSzPct val="100000"/>
              <a:buChar char="•"/>
            </a:pPr>
            <a:r>
              <a:rPr lang="en-US" sz="1600" dirty="0">
                <a:solidFill>
                  <a:srgbClr val="1A1F2B"/>
                </a:solidFill>
              </a:rPr>
              <a:t>F(r) = 1 for r &gt; 5</a:t>
            </a:r>
            <a:endParaRPr lang="en-US" sz="1600" dirty="0"/>
          </a:p>
          <a:p>
            <a:pPr marL="342900" indent="-342900">
              <a:spcAft>
                <a:spcPts val="400"/>
              </a:spcAft>
              <a:buSzPct val="100000"/>
              <a:buChar char="•"/>
            </a:pPr>
            <a:r>
              <a:rPr lang="en-US" sz="1600" dirty="0">
                <a:solidFill>
                  <a:srgbClr val="1A1F2B"/>
                </a:solidFill>
              </a:rPr>
              <a:t>(r + 3)/8 = 0.2 ⟹ r = −1.4</a:t>
            </a:r>
            <a:endParaRPr lang="en-US" sz="1600" dirty="0"/>
          </a:p>
          <a:p>
            <a:pPr marL="342900" indent="-342900">
              <a:spcAft>
                <a:spcPts val="400"/>
              </a:spcAft>
              <a:buSzPct val="100000"/>
              <a:buChar char="•"/>
            </a:pPr>
            <a:r>
              <a:rPr lang="en-US" sz="1600" dirty="0">
                <a:solidFill>
                  <a:srgbClr val="1A1F2B"/>
                </a:solidFill>
              </a:rPr>
              <a:t>E(R) = 1, so E(4R − 3) = 1</a:t>
            </a:r>
            <a:endParaRPr lang="en-US" sz="1600" dirty="0"/>
          </a:p>
          <a:p>
            <a:pPr marL="342900" indent="-342900">
              <a:spcAft>
                <a:spcPts val="400"/>
              </a:spcAft>
              <a:buSzPct val="100000"/>
              <a:buChar char="•"/>
            </a:pPr>
            <a:r>
              <a:rPr lang="en-US" sz="1600" dirty="0">
                <a:solidFill>
                  <a:srgbClr val="1A1F2B"/>
                </a:solidFill>
              </a:rPr>
              <a:t>Var(R) = 8²/12 = 16/3</a:t>
            </a:r>
            <a:endParaRPr lang="en-US" sz="1600" dirty="0"/>
          </a:p>
          <a:p>
            <a:pPr marL="342900" indent="-342900">
              <a:spcAft>
                <a:spcPts val="400"/>
              </a:spcAft>
              <a:buSzPct val="100000"/>
              <a:buChar char="•"/>
            </a:pPr>
            <a:r>
              <a:rPr lang="en-US" sz="1600" dirty="0">
                <a:solidFill>
                  <a:srgbClr val="1A1F2B"/>
                </a:solidFill>
              </a:rPr>
              <a:t>Var(4R − 3) = 16 × 16/3 = 256/3 (≈ 85.3)</a:t>
            </a:r>
            <a:endParaRPr lang="en-US" sz="1600" dirty="0"/>
          </a:p>
          <a:p>
            <a:pPr marL="342900" indent="-342900">
              <a:spcAft>
                <a:spcPts val="400"/>
              </a:spcAft>
              <a:buSzPct val="100000"/>
              <a:buChar char="•"/>
            </a:pPr>
            <a:r>
              <a:rPr lang="en-US" sz="1600" dirty="0">
                <a:solidFill>
                  <a:srgbClr val="1A1F2B"/>
                </a:solidFill>
              </a:rPr>
              <a:t>P(R &gt; 0) = 5/8, cubed for three independent numbers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 rises at a constant rate (a straight line) between its two corners, so the pdf, its gradient, is constant there</a:t>
            </a:r>
            <a:endParaRPr lang="en-US" sz="1600" dirty="0"/>
          </a:p>
          <a:p>
            <a:pPr marL="342900" indent="-342900">
              <a:spcAft>
                <a:spcPts val="400"/>
              </a:spcAft>
              <a:buSzPct val="100000"/>
              <a:buChar char="•"/>
            </a:pPr>
            <a:r>
              <a:rPr lang="en-US" sz="1600" dirty="0">
                <a:solidFill>
                  <a:srgbClr val="1A1F2B"/>
                </a:solidFill>
              </a:rPr>
              <a:t>T ~ U[1.5, 4]</a:t>
            </a:r>
            <a:endParaRPr lang="en-US" sz="1600" dirty="0"/>
          </a:p>
          <a:p>
            <a:pPr marL="342900" indent="-342900">
              <a:spcAft>
                <a:spcPts val="400"/>
              </a:spcAft>
              <a:buSzPct val="100000"/>
              <a:buChar char="•"/>
            </a:pPr>
            <a:r>
              <a:rPr lang="en-US" sz="1600" dirty="0">
                <a:solidFill>
                  <a:srgbClr val="1A1F2B"/>
                </a:solidFill>
              </a:rPr>
              <a:t>f(t) = 0.4 for 1.5 ≤ t ≤ 4, and f(t) = 0 otherwise</a:t>
            </a:r>
            <a:endParaRPr lang="en-US" sz="1600" dirty="0"/>
          </a:p>
          <a:p>
            <a:pPr marL="342900" indent="-342900">
              <a:spcAft>
                <a:spcPts val="400"/>
              </a:spcAft>
              <a:buSzPct val="100000"/>
              <a:buChar char="•"/>
            </a:pPr>
            <a:r>
              <a:rPr lang="en-US" sz="1600" dirty="0">
                <a:solidFill>
                  <a:srgbClr val="1A1F2B"/>
                </a:solidFill>
              </a:rPr>
              <a:t>(3.2 − 2)/2.5 or F(3.2) − F(2) = 0.68 − 0.2</a:t>
            </a:r>
            <a:endParaRPr lang="en-US" sz="1600" dirty="0"/>
          </a:p>
          <a:p>
            <a:pPr marL="342900" indent="-342900">
              <a:spcAft>
                <a:spcPts val="400"/>
              </a:spcAft>
              <a:buSzPct val="100000"/>
              <a:buChar char="•"/>
            </a:pPr>
            <a:r>
              <a:rPr lang="en-US" sz="1600" dirty="0">
                <a:solidFill>
                  <a:srgbClr val="1A1F2B"/>
                </a:solidFill>
              </a:rPr>
              <a:t>= 0.48</a:t>
            </a:r>
            <a:endParaRPr lang="en-US" sz="1600" dirty="0"/>
          </a:p>
          <a:p>
            <a:pPr marL="342900" indent="-342900">
              <a:spcAft>
                <a:spcPts val="400"/>
              </a:spcAft>
              <a:buSzPct val="100000"/>
              <a:buChar char="•"/>
            </a:pPr>
            <a:r>
              <a:rPr lang="en-US" sz="1600" dirty="0">
                <a:solidFill>
                  <a:srgbClr val="1A1F2B"/>
                </a:solidFill>
              </a:rPr>
              <a:t>(t − 1.5)/2.5 = 0.9 ⟹ t = 3.75</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S2.3 Continuous uniform distribution and Normal approximations · Edexcel IAL Maths</dc:title>
  <dc:subject>PptxGenJS Presentation</dc:subject>
  <dc:creator>Evan Kotronis · ExaminerPrep</dc:creator>
  <cp:lastModifiedBy>Evan Kotronis · ExaminerPrep</cp:lastModifiedBy>
  <cp:revision>1</cp:revision>
  <dcterms:created xsi:type="dcterms:W3CDTF">2026-10-26T15:10:18Z</dcterms:created>
  <dcterms:modified xsi:type="dcterms:W3CDTF">2026-10-26T15:10:18Z</dcterms:modified>
</cp:coreProperties>
</file>