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bb84113-d8ac-3a06-3635-ba1195dc343d}">
          <p14:sldIdLst>
            <p14:sldId id="256"/>
            <p14:sldId id="257"/>
            <p14:sldId id="258"/>
          </p14:sldIdLst>
        </p14:section>
        <p14:section name="Theory" id="{3decdd99-ee0b-4dce-869d-fb9afefefb27}">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dd512f13-bf83-802c-5063-7c244a921711}">
          <p14:sldIdLst>
            <p14:sldId id="295"/>
            <p14:sldId id="296"/>
            <p14:sldId id="297"/>
          </p14:sldIdLst>
        </p14:section>
        <p14:section name="Answers" id="{5f038997-1bbc-c3cd-db30-f720427b3047}">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P2.2 Coordinate geometry of circles. Notes for this topic: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a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a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a circle?: Worked example 1.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a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equation of a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and radius from the expanded form?.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and radius from the expanded form?: Worked example 2.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and radius from the expanded form?.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circle properties do you need, and how are they used?.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circle properties do you need, and how are they used?.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circle properties do you need, and how are they used?: Worked example 3.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circle properties do you need, and how are they used?: Worked example 3.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circle properties do you need, and how are they used?.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normal?.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normal?: Worked example 4.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normal?: Worked example 4.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equation of a tangent or normal?.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a line meet a circle, and when is it a tangent?.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a line meet a circle, and when is it a tangent?: Worked example 5.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a line meet a circle, and when is it a tangent?: Worked example 5.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a line meet a circle, and when is it a tangent?.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circle through three points?.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circle through three points?: Worked example 6.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circle through three points?.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is a tangent from a point outside the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is a tangent from a point outside the circle?: Worked example 7.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is a tangent from a point outside the circle?: Worked example 7.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long is a tangent from a point outside the circle?.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P2.2.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P2.2.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https://examinerprep.com/notes/edexcel-ial-maths/coordinate-geometry-of-circles/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https://examinerprep.com/ial-maths-p2-2-coordinate-geometry-of-circles-questions#IALM-P2-2-B-08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https://examinerprep.com/ial-maths-p2-2-coordinate-geometry-of-circles-questions#IALM-P2-2-B-10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https://examinerprep.com/ial-maths-p2-2-coordinate-geometry-of-circles-questions#IALM-P2-2-B-08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https://examinerprep.com/ial-maths-p2-2-coordinate-geometry-of-circles-questions#IALM-P2-2-B-10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coordinate-geometry-of-circles/" TargetMode="External"/><Relationship Id="rId2" Type="http://schemas.openxmlformats.org/officeDocument/2006/relationships/hyperlink" Target="https://examinerprep.com/ial-maths-p2-2-coordinate-geometry-of-circl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P2.2 Coordinate geometry of circles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68285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equation (x - a)² + (y - b)² = r² and where it comes from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expanded form x² + y² + 2gx + 2fy + c = 0, and completing the square to find the centre and radius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Three circle properties: the angle in a semicircle, the perpendicular from the centre to a chord, and the tangent perpendicular to the radius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of tangents and normals at a point on a circle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Where a line meets a circle, and using the discriminant to decide between two points, a tangent and no meeting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circle through three given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length of a tangent from an outside point, and the equations of the tangents from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circle with centre (a, b) and radius r has equation (x - a)² + (y - b)² = r²; watch the signs, because centre (-2, 1) gives (x + 2)² + (y - 1)².</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Given the expanded form, complete the square in x and in y. The coefficients of x² and y² must be equal (divide through first if they are not 1).</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Angle in a semicircle = 90°; the perpendicular from the centre bisects a chord; the tangent is perpendicular to the radius at the point of contact.</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Tangent at P: find the gradient of the radius CP, then take the negative reciprocal.</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Line meets circle: substitute to get a quadratic. b² - 4ac &gt; 0 two points, = 0 tangent, &lt; 0 no meeting.</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Three points: the perpendicular bisectors of two chords meet at the centre. Tangent length from P: PT² = PC² - r².</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a circle?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Any point (x, y) on the circle makes a right-angled triangle with the centre: horizontal side x − a, vertical side y − b, hypotenuse r. Pythagoras gives (x − a)² + (y − b)² = r².">    </p:cNvPr>
          <p:cNvPicPr>
            <a:picLocks noChangeAspect="1"/>
          </p:cNvPicPr>
          <p:nvPr/>
        </p:nvPicPr>
        <p:blipFill>
          <a:blip r:embed="rId1"/>
          <a:stretch>
            <a:fillRect/>
          </a:stretch>
        </p:blipFill>
        <p:spPr>
          <a:xfrm>
            <a:off x="6120994" y="1371600"/>
            <a:ext cx="2565806" cy="2300630"/>
          </a:xfrm>
          <a:prstGeom prst="rect">
            <a:avLst/>
          </a:prstGeom>
        </p:spPr>
      </p:pic>
      <p:sp>
        <p:nvSpPr>
          <p:cNvPr id="5" name="Text 2"/>
          <p:cNvSpPr txBox="1"/>
          <p:nvPr/>
        </p:nvSpPr>
        <p:spPr>
          <a:xfrm>
            <a:off x="6120994" y="3717950"/>
            <a:ext cx="2565806" cy="899770"/>
          </a:xfrm>
          <a:prstGeom prst="rect">
            <a:avLst/>
          </a:prstGeom>
          <a:noFill/>
          <a:ln/>
        </p:spPr>
        <p:txBody>
          <a:bodyPr wrap="square" lIns="0" tIns="0" rIns="0" bIns="0" rtlCol="0" anchor="t"/>
          <a:lstStyle/>
          <a:p>
            <a:pPr algn="ctr" indent="0" marL="0">
              <a:buNone/>
            </a:pPr>
            <a:r>
              <a:rPr lang="en-US" sz="1100" i="1" dirty="0">
                <a:solidFill>
                  <a:srgbClr val="5A6577"/>
                </a:solidFill>
              </a:rPr>
              <a:t>Any point (x, y) on the circle makes a right-angled triangle with the centre: horizontal side x − a, vertical side y − b, hypotenuse r. Pythagoras gives (x − a)² + (y − b)² = r².</a:t>
            </a:r>
            <a:endParaRPr lang="en-US" sz="1100" dirty="0"/>
          </a:p>
        </p:txBody>
      </p:sp>
      <p:sp>
        <p:nvSpPr>
          <p:cNvPr id="6" name="Text 3"/>
          <p:cNvSpPr txBox="1"/>
          <p:nvPr/>
        </p:nvSpPr>
        <p:spPr>
          <a:xfrm>
            <a:off x="457200" y="1371600"/>
            <a:ext cx="5343754"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circle is Pythagoras around a fixed point. Put that together with the straight-line toolkit from P1 (gradients, midpoints, perpendicular lines) and the discriminant of a quadratic, and every circle question becomes a short chain of familiar steps.</a:t>
            </a:r>
            <a:endParaRPr lang="en-US" sz="1500" dirty="0"/>
          </a:p>
        </p:txBody>
      </p:sp>
      <p:sp>
        <p:nvSpPr>
          <p:cNvPr id="7" name="Shape 4"/>
          <p:cNvSpPr/>
          <p:nvPr/>
        </p:nvSpPr>
        <p:spPr>
          <a:xfrm>
            <a:off x="457200" y="2412187"/>
            <a:ext cx="5343754" cy="613562"/>
          </a:xfrm>
          <a:prstGeom prst="roundRect">
            <a:avLst>
              <a:gd name="adj" fmla="val 8942"/>
            </a:avLst>
          </a:prstGeom>
          <a:solidFill>
            <a:srgbClr val="EEF2FF"/>
          </a:solidFill>
          <a:ln w="9525">
            <a:solidFill>
              <a:srgbClr val="DDE2EA"/>
            </a:solidFill>
            <a:prstDash val="solid"/>
          </a:ln>
        </p:spPr>
      </p:sp>
      <p:sp>
        <p:nvSpPr>
          <p:cNvPr id="8" name="Text 5"/>
          <p:cNvSpPr txBox="1"/>
          <p:nvPr/>
        </p:nvSpPr>
        <p:spPr>
          <a:xfrm>
            <a:off x="603504" y="2503627"/>
            <a:ext cx="5051146"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circle</a:t>
            </a:r>
            <a:r>
              <a:rPr lang="en-US" sz="1400" dirty="0">
                <a:solidFill>
                  <a:srgbClr val="1A1F2B"/>
                </a:solidFill>
                <a:latin typeface="Calibri" pitchFamily="34" charset="0"/>
                <a:ea typeface="Calibri" pitchFamily="34" charset="-122"/>
                <a:cs typeface="Calibri" pitchFamily="34" charset="-120"/>
              </a:rPr>
              <a:t> is the set of all points at a fixed distance r (the radius) from a fixed point C(a, b) (the centre).</a:t>
            </a:r>
            <a:endParaRPr lang="en-US" sz="1400" dirty="0"/>
          </a:p>
        </p:txBody>
      </p:sp>
      <p:sp>
        <p:nvSpPr>
          <p:cNvPr id="9" name="Text 6"/>
          <p:cNvSpPr txBox="1"/>
          <p:nvPr/>
        </p:nvSpPr>
        <p:spPr>
          <a:xfrm>
            <a:off x="457200" y="3144622"/>
            <a:ext cx="5343754"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general point (x, y) on the circle, the horizontal and vertical distances from the centre are x - a and y - b. They are the two shorter sides of a right-angled triangle whose hypotenuse is the radius, so Pythagoras gives the equation directly.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a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1241755"/>
          </a:xfrm>
          <a:prstGeom prst="roundRect">
            <a:avLst>
              <a:gd name="adj" fmla="val 4418"/>
            </a:avLst>
          </a:prstGeom>
          <a:solidFill>
            <a:srgbClr val="EEF2FF"/>
          </a:solidFill>
          <a:ln w="9525">
            <a:solidFill>
              <a:srgbClr val="DDE2EA"/>
            </a:solidFill>
            <a:prstDash val="solid"/>
          </a:ln>
        </p:spPr>
      </p:sp>
      <p:sp>
        <p:nvSpPr>
          <p:cNvPr id="5" name="Text 3"/>
          <p:cNvSpPr txBox="1"/>
          <p:nvPr/>
        </p:nvSpPr>
        <p:spPr>
          <a:xfrm>
            <a:off x="603504" y="1463040"/>
            <a:ext cx="7936992" cy="109545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Equation of a circle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 - a)² + (y - b)² = r²</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Centre (a, b), radius r &gt; 0. Centre at the origin: x² + y² = r².</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Not in the formulae booklet: learn it.</a:t>
            </a:r>
            <a:endParaRPr lang="en-US" sz="1400" dirty="0"/>
          </a:p>
        </p:txBody>
      </p:sp>
      <p:sp>
        <p:nvSpPr>
          <p:cNvPr id="6" name="Text 4"/>
          <p:cNvSpPr txBox="1"/>
          <p:nvPr/>
        </p:nvSpPr>
        <p:spPr>
          <a:xfrm>
            <a:off x="457200" y="2732227"/>
            <a:ext cx="8229600" cy="137800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signs inside the brackets are the opposite of the centre's coordinates: (x + 2)² means a = -2.</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Inside, on or outside?</a:t>
            </a:r>
            <a:r>
              <a:rPr lang="en-US" sz="1500" dirty="0">
                <a:solidFill>
                  <a:srgbClr val="1A1F2B"/>
                </a:solidFill>
                <a:latin typeface="Calibri" pitchFamily="34" charset="0"/>
                <a:ea typeface="Calibri" pitchFamily="34" charset="-122"/>
                <a:cs typeface="Calibri" pitchFamily="34" charset="-120"/>
              </a:rPr>
              <a:t> Substitute a point into (x - a)² + (y - b)²: less than r² means inside, equal means on the circle, greater means outside.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Diameter given by its ends A and B:</a:t>
            </a:r>
            <a:r>
              <a:rPr lang="en-US" sz="1500" dirty="0">
                <a:solidFill>
                  <a:srgbClr val="1A1F2B"/>
                </a:solidFill>
                <a:latin typeface="Calibri" pitchFamily="34" charset="0"/>
                <a:ea typeface="Calibri" pitchFamily="34" charset="-122"/>
                <a:cs typeface="Calibri" pitchFamily="34" charset="-120"/>
              </a:rPr>
              <a:t> the centre is the midpoint of AB and the radius is half of AB.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Leave r² as a number on the right-hand side; there is no need to find r unless it is asked for.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a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Find</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centre (-2, 1) and passes through the point P(4, 9).</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an equation for C. (b) Write it in the form x² + y² + px + qy + s = 0. (c) Determine whether the point Q(5, -5) lies inside or outside C. (d) A different circle has diameter AB, where A is (1, -3) and B is (7, 5). Find its equation.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radius is the distance CP: r² = (4 - (-2))² + (9 - 1)² = 36 + 64 = 100, so </a:t>
            </a:r>
            <a:r>
              <a:rPr lang="en-US" sz="1500" b="1" dirty="0">
                <a:solidFill>
                  <a:srgbClr val="1A1F2B"/>
                </a:solidFill>
                <a:latin typeface="Calibri" pitchFamily="34" charset="0"/>
                <a:ea typeface="Calibri" pitchFamily="34" charset="-122"/>
                <a:cs typeface="Calibri" pitchFamily="34" charset="-120"/>
              </a:rPr>
              <a:t>(x + 2)² + (y - 1)² = 100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Expand and collect: x² + 4x + 4 + y² - 2y + 1 = 100, so </a:t>
            </a:r>
            <a:r>
              <a:rPr lang="en-US" sz="1500" b="1" dirty="0">
                <a:solidFill>
                  <a:srgbClr val="1A1F2B"/>
                </a:solidFill>
                <a:latin typeface="Calibri" pitchFamily="34" charset="0"/>
                <a:ea typeface="Calibri" pitchFamily="34" charset="-122"/>
                <a:cs typeface="Calibri" pitchFamily="34" charset="-120"/>
              </a:rPr>
              <a:t>x² + y² + 4x - 2y - 95 = 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Compare CQ² with r²: (5 + 2)² + (-5 - 1)² = 49 + 36 = 85 &lt; 100, so </a:t>
            </a:r>
            <a:r>
              <a:rPr lang="en-US" sz="1500" b="1" dirty="0">
                <a:solidFill>
                  <a:srgbClr val="1A1F2B"/>
                </a:solidFill>
                <a:latin typeface="Calibri" pitchFamily="34" charset="0"/>
                <a:ea typeface="Calibri" pitchFamily="34" charset="-122"/>
                <a:cs typeface="Calibri" pitchFamily="34" charset="-120"/>
              </a:rPr>
              <a:t>Q is inside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Centre = midpoint of AB = ((1 + 7)/2, (-3 + 5)/2) = (4, 1). AB = √(6² + 8²) = 10, so r = 5: </a:t>
            </a:r>
            <a:r>
              <a:rPr lang="en-US" sz="1500" b="1" dirty="0">
                <a:solidFill>
                  <a:srgbClr val="1A1F2B"/>
                </a:solidFill>
                <a:latin typeface="Calibri" pitchFamily="34" charset="0"/>
                <a:ea typeface="Calibri" pitchFamily="34" charset="-122"/>
                <a:cs typeface="Calibri" pitchFamily="34" charset="-120"/>
              </a:rPr>
              <a:t>(x - 4)² + (y - 1)² = 25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a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orked example 1. The radius CP is the hypotenuse of a right-angled triangle with sides 6 and 8, so r² = 100. Q is closer to C than that (CQ² = 85), so it lies inside the circle.">    </p:cNvPr>
          <p:cNvPicPr>
            <a:picLocks noChangeAspect="1"/>
          </p:cNvPicPr>
          <p:nvPr/>
        </p:nvPicPr>
        <p:blipFill>
          <a:blip r:embed="rId1"/>
          <a:stretch>
            <a:fillRect/>
          </a:stretch>
        </p:blipFill>
        <p:spPr>
          <a:xfrm>
            <a:off x="3374136" y="1371600"/>
            <a:ext cx="2395728" cy="2300630"/>
          </a:xfrm>
          <a:prstGeom prst="rect">
            <a:avLst/>
          </a:prstGeom>
        </p:spPr>
      </p:pic>
      <p:sp>
        <p:nvSpPr>
          <p:cNvPr id="5" name="Text 2"/>
          <p:cNvSpPr txBox="1"/>
          <p:nvPr/>
        </p:nvSpPr>
        <p:spPr>
          <a:xfrm>
            <a:off x="3374136" y="3717950"/>
            <a:ext cx="2395728"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The radius CP is the hypotenuse of a right-angled triangle with sides 6 and 8, so r² = 100. Q is closer to C than that (CQ² = 85), so it lies inside the circle.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equation of a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orked example 1(d). The centre of a circle on diameter AB is the midpoint (4, 1), and the radius is half of AB = 10, so r = 5 and r² = 25.">    </p:cNvPr>
          <p:cNvPicPr>
            <a:picLocks noChangeAspect="1"/>
          </p:cNvPicPr>
          <p:nvPr/>
        </p:nvPicPr>
        <p:blipFill>
          <a:blip r:embed="rId1"/>
          <a:stretch>
            <a:fillRect/>
          </a:stretch>
        </p:blipFill>
        <p:spPr>
          <a:xfrm>
            <a:off x="5778094" y="1371600"/>
            <a:ext cx="2908706" cy="2638044"/>
          </a:xfrm>
          <a:prstGeom prst="rect">
            <a:avLst/>
          </a:prstGeom>
        </p:spPr>
      </p:pic>
      <p:sp>
        <p:nvSpPr>
          <p:cNvPr id="5" name="Text 2"/>
          <p:cNvSpPr txBox="1"/>
          <p:nvPr/>
        </p:nvSpPr>
        <p:spPr>
          <a:xfrm>
            <a:off x="5778094" y="4055364"/>
            <a:ext cx="2908706"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1(d). The centre of a circle on diameter AB is the midpoint (4, 1), and the radius is half of AB = 10, so r = 5 and r² = 25.</a:t>
            </a:r>
            <a:endParaRPr lang="en-US" sz="1100" dirty="0"/>
          </a:p>
        </p:txBody>
      </p:sp>
      <p:sp>
        <p:nvSpPr>
          <p:cNvPr id="6" name="Shape 3"/>
          <p:cNvSpPr/>
          <p:nvPr/>
        </p:nvSpPr>
        <p:spPr>
          <a:xfrm>
            <a:off x="457200" y="1371600"/>
            <a:ext cx="5000854"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4708246"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radius instead of its square on the right: (x + 2)² + (y - 1)² = 10. The right-hand side is r²; a circle of radius 10 needs 100.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and radius from the expanded form?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60843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Expanding (x - a)² + (y - b)² = r² always gives x² + y² + (terms in x and y) + constant = 0, with equal coefficients of x² and y² and no xy term.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go back, complete the square separately in x and in y: x² - 6x = (x - 3)² - 9.</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coefficients of x² and y² are both 2 (or 3, …), divide the whole equation by that number first.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right-hand side after completing the square must be positive; if it is zero or negative, the equation is not a circle.</a:t>
            </a:r>
            <a:endParaRPr lang="en-US" sz="1500" dirty="0"/>
          </a:p>
        </p:txBody>
      </p:sp>
      <p:sp>
        <p:nvSpPr>
          <p:cNvPr id="5" name="Shape 3"/>
          <p:cNvSpPr/>
          <p:nvPr/>
        </p:nvSpPr>
        <p:spPr>
          <a:xfrm>
            <a:off x="457200" y="3025750"/>
            <a:ext cx="8229600" cy="1241755"/>
          </a:xfrm>
          <a:prstGeom prst="roundRect">
            <a:avLst>
              <a:gd name="adj" fmla="val 4418"/>
            </a:avLst>
          </a:prstGeom>
          <a:solidFill>
            <a:srgbClr val="EEF2FF"/>
          </a:solidFill>
          <a:ln w="9525">
            <a:solidFill>
              <a:srgbClr val="DDE2EA"/>
            </a:solidFill>
            <a:prstDash val="solid"/>
          </a:ln>
        </p:spPr>
      </p:sp>
      <p:sp>
        <p:nvSpPr>
          <p:cNvPr id="6" name="Text 4"/>
          <p:cNvSpPr txBox="1"/>
          <p:nvPr/>
        </p:nvSpPr>
        <p:spPr>
          <a:xfrm>
            <a:off x="603504" y="3117190"/>
            <a:ext cx="7936992" cy="1095451"/>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general form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x² + y² + 2gx + 2fy + c = 0 ⇔ (x + g)² + (y + f)² = g² + f² - c</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Centre (-g, -f), radius √(g² + f² - c), provided g² + f² - c &gt; 0.</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In the formulae list? Not in the formulae booklet: derive it by completing the square.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and radius from the expanded form?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equation 2x² + 2y² - 12x + 8y + 1 = 0.</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coordinates of the centre of C and the exact radius. (b) Find the x-coordinates of the points where C meets the x-axis, giving your answers to 3 significant figures. (c) The equation x² + y² + 6x - 8y + k = 0 represents a circle. Find the set of possible values of the constant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Divide by 2, then complete the square in each variable: x² + y² - 6x + 4y + ½ = 0, so (x - 3)² - 9 + (y + 2)² - 4 + ½ =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 - 3)² + (y + 2)² = (25/2): </a:t>
            </a:r>
            <a:r>
              <a:rPr lang="en-US" sz="1500" b="1" dirty="0">
                <a:solidFill>
                  <a:srgbClr val="1A1F2B"/>
                </a:solidFill>
                <a:latin typeface="Calibri" pitchFamily="34" charset="0"/>
                <a:ea typeface="Calibri" pitchFamily="34" charset="-122"/>
                <a:cs typeface="Calibri" pitchFamily="34" charset="-120"/>
              </a:rPr>
              <a:t>centre (3, -2), radius √12.5 = 5√2/2 (≈ 3.54)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 the x-axis, y = 0: (x - 3)² + 4 = 12.5, so (x - 3)² = 8.5 and x = 3 ±√8.5: </a:t>
            </a:r>
            <a:r>
              <a:rPr lang="en-US" sz="1500" b="1" dirty="0">
                <a:solidFill>
                  <a:srgbClr val="1A1F2B"/>
                </a:solidFill>
                <a:latin typeface="Calibri" pitchFamily="34" charset="0"/>
                <a:ea typeface="Calibri" pitchFamily="34" charset="-122"/>
                <a:cs typeface="Calibri" pitchFamily="34" charset="-120"/>
              </a:rPr>
              <a:t>x = 0.0845 and x = 5.92 (3 s.f.)</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Complete the square: (x + 3)² + (y - 4)² = 25 - k. A circle needs 25 - k &gt; 0, so </a:t>
            </a:r>
            <a:r>
              <a:rPr lang="en-US" sz="1500" b="1" dirty="0">
                <a:solidFill>
                  <a:srgbClr val="1A1F2B"/>
                </a:solidFill>
                <a:latin typeface="Calibri" pitchFamily="34" charset="0"/>
                <a:ea typeface="Calibri" pitchFamily="34" charset="-122"/>
                <a:cs typeface="Calibri" pitchFamily="34" charset="-120"/>
              </a:rPr>
              <a:t>k &lt; 25</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and radius from the expanded form?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dividing by 2 and completing both squares gives centre (3, −2) and radius √12.5 ≈ 3.54. The circle crosses the x-axis at x ≈ 0.0845 and x ≈ 5.92, symmetric about x = 3.">    </p:cNvPr>
          <p:cNvPicPr>
            <a:picLocks noChangeAspect="1"/>
          </p:cNvPicPr>
          <p:nvPr/>
        </p:nvPicPr>
        <p:blipFill>
          <a:blip r:embed="rId1"/>
          <a:stretch>
            <a:fillRect/>
          </a:stretch>
        </p:blipFill>
        <p:spPr>
          <a:xfrm>
            <a:off x="6331306" y="1371600"/>
            <a:ext cx="2355494" cy="2300630"/>
          </a:xfrm>
          <a:prstGeom prst="rect">
            <a:avLst/>
          </a:prstGeom>
        </p:spPr>
      </p:pic>
      <p:sp>
        <p:nvSpPr>
          <p:cNvPr id="5" name="Text 2"/>
          <p:cNvSpPr txBox="1"/>
          <p:nvPr/>
        </p:nvSpPr>
        <p:spPr>
          <a:xfrm>
            <a:off x="6320333"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dividing by 2 and completing both squares gives centre (3, −2) and radius √12.5 ≈ 3.54. The circle crosses the x-axis at x ≈ 0.0845 and x ≈ 5.92, symmetric about x = 3.</a:t>
            </a:r>
            <a:endParaRPr lang="en-US" sz="1100" dirty="0"/>
          </a:p>
        </p:txBody>
      </p:sp>
      <p:sp>
        <p:nvSpPr>
          <p:cNvPr id="6" name="Shape 3"/>
          <p:cNvSpPr/>
          <p:nvPr/>
        </p:nvSpPr>
        <p:spPr>
          <a:xfrm>
            <a:off x="457200" y="1371600"/>
            <a:ext cx="5554066"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261458"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Show the completed-square line, (x - 3)² + (y + 2)² = 12.5, before you state the centre and radius. Quoting (-g, -f) from memory leaves no method visible if a sign slips.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circle properties do you need, and how are they used?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geometric facts do most of the work. In coordinates each one becomes a statement about gradients or distances, which you already know how to calculate.</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Property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coordinates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Typical 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angle in a semicircle is a right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AD is a diameter and B is on the circle, gradient AB × gradient BD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showing a chord is a diameter; finding the centre as a 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perpendicular from the centre to a chord bisects the chord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centre lies on the perpendicular bisector of every chord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finding the centre; distances from the centre to a chord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tangent at a point is perpendicular to the radius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tangent × gradient of radius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tangent equations; right-angled triangles for tangent lengths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763670"/>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converse of the first fact is just as useful: if ∠ABD = 90°, then A, B and D lie on a circle with AD as a diameter.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circle properties do you need, and how are they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perpendicular from the centre C to a chord, half the chord and a radius form a right-angled triangle: (half-chord)² + (distance from C)² = r².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circle properties do you need, and how are they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Show that</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A(-3, 1), B(6, 4) and D(7, 1) are given.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∠ABD = 90°. (b) Hence find an equation of the circle through A, B and D. (c) M is the midpoint of BD and C is the centre of the circle. Verify that CM is perpendicular to BD, and find the exact length CM.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AB = (4 - 1)/(6 - (-3)) = ⅓; gradient BD = (1 - 4)/(7 - 6) = -3; product = -1, so </a:t>
            </a:r>
            <a:r>
              <a:rPr lang="en-US" sz="1500" b="1" dirty="0">
                <a:solidFill>
                  <a:srgbClr val="1A1F2B"/>
                </a:solidFill>
                <a:latin typeface="Calibri" pitchFamily="34" charset="0"/>
                <a:ea typeface="Calibri" pitchFamily="34" charset="-122"/>
                <a:cs typeface="Calibri" pitchFamily="34" charset="-120"/>
              </a:rPr>
              <a:t>∠ABD = 90°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angle in a semicircle is 90°, so AD is a diameter. Centre = midpoint of AD = (2, 1); radius = ½ ×10 = 5: </a:t>
            </a:r>
            <a:r>
              <a:rPr lang="en-US" sz="1500" b="1" dirty="0">
                <a:solidFill>
                  <a:srgbClr val="1A1F2B"/>
                </a:solidFill>
                <a:latin typeface="Calibri" pitchFamily="34" charset="0"/>
                <a:ea typeface="Calibri" pitchFamily="34" charset="-122"/>
                <a:cs typeface="Calibri" pitchFamily="34" charset="-120"/>
              </a:rPr>
              <a:t>(x - 2)² + (y - 1)² = 25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 = (6.5, 2.5). Gradient CM = (2.5 - 1)/(6.5 - 2) = ⅓, and ⅓ ×(-3) = -1, so CM ⊥BD. ✓</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CM² = 4.5² + 1.5² = 22.5, so </a:t>
            </a:r>
            <a:r>
              <a:rPr lang="en-US" sz="1500" b="1" dirty="0">
                <a:solidFill>
                  <a:srgbClr val="1A1F2B"/>
                </a:solidFill>
                <a:latin typeface="Calibri" pitchFamily="34" charset="0"/>
                <a:ea typeface="Calibri" pitchFamily="34" charset="-122"/>
                <a:cs typeface="Calibri" pitchFamily="34" charset="-120"/>
              </a:rPr>
              <a:t>CM = 3√10/2 (≈ 4.74)</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circle properties do you need, and how are they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Show that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with Pythagoras: BM² = 0.5² + 1.5² = 2.5, and 22.5 + 2.5 = 25 = r².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circle properties do you need, and how are they used?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 all three properties in one circle. The right angle at B makes AD a diameter; the perpendicular from C to the chord BD lands at its midpoint M; and the tangent at B (amber, gradient −4/3) is perpendicular to the radius CB (gradient 3/4).">    </p:cNvPr>
          <p:cNvPicPr>
            <a:picLocks noChangeAspect="1"/>
          </p:cNvPicPr>
          <p:nvPr/>
        </p:nvPicPr>
        <p:blipFill>
          <a:blip r:embed="rId1"/>
          <a:stretch>
            <a:fillRect/>
          </a:stretch>
        </p:blipFill>
        <p:spPr>
          <a:xfrm>
            <a:off x="6453835" y="1371600"/>
            <a:ext cx="2232965" cy="1962302"/>
          </a:xfrm>
          <a:prstGeom prst="rect">
            <a:avLst/>
          </a:prstGeom>
        </p:spPr>
      </p:pic>
      <p:sp>
        <p:nvSpPr>
          <p:cNvPr id="5" name="Text 2"/>
          <p:cNvSpPr txBox="1"/>
          <p:nvPr/>
        </p:nvSpPr>
        <p:spPr>
          <a:xfrm>
            <a:off x="6381598"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all three properties in one circle. The right angle at B makes AD a diameter; the perpendicular from C to the chord BD lands at its midpoint M; and the tangent at B (amber, gradient −4/3) is perpendicular to the radius CB (gradient 3/4).</a:t>
            </a:r>
            <a:endParaRPr lang="en-US" sz="1100" dirty="0"/>
          </a:p>
        </p:txBody>
      </p:sp>
      <p:sp>
        <p:nvSpPr>
          <p:cNvPr id="6" name="Shape 3"/>
          <p:cNvSpPr/>
          <p:nvPr/>
        </p:nvSpPr>
        <p:spPr>
          <a:xfrm>
            <a:off x="457200" y="1371600"/>
            <a:ext cx="5676595"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5383987"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Assuming a chord is a diameter because it looks long. Only a right angle subtended at the circle (or the chord passing through the centre) proves it. Show the gradient product -1 first, then write "so AD is a diameter".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normal?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Check the point P really lies on the circle (substitute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Find the gradient of the radius CP: mᵣ = (y_P - b)/(x_P - 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Tangent: gradient -1/mᵣ, through P: y - y_P = m(x - x_P).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normal</a:t>
            </a:r>
            <a:r>
              <a:rPr lang="en-US" sz="1500" dirty="0">
                <a:solidFill>
                  <a:srgbClr val="1A1F2B"/>
                </a:solidFill>
                <a:latin typeface="Calibri" pitchFamily="34" charset="0"/>
                <a:ea typeface="Calibri" pitchFamily="34" charset="-122"/>
                <a:cs typeface="Calibri" pitchFamily="34" charset="-120"/>
              </a:rPr>
              <a:t> at P is the line through P perpendicular to the tangent. For a circle it is the line CP, so it always passes through the centre. If the radius is horizontal the tangent is vertical (x = constant), and vice versa, so no gradient calculation is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a:t>
            </a:r>
            <a:endParaRPr lang="en-US" sz="1200" dirty="0"/>
          </a:p>
        </p:txBody>
      </p:sp>
      <p:sp>
        <p:nvSpPr>
          <p:cNvPr id="4" name="Text 2"/>
          <p:cNvSpPr txBox="1"/>
          <p:nvPr/>
        </p:nvSpPr>
        <p:spPr>
          <a:xfrm>
            <a:off x="457200" y="1371600"/>
            <a:ext cx="8229600" cy="30047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equation (x - 1)² + (y + 2)² = 20. The point P(3, 2) lies on 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an equation of the tangent to C at P, in the form ax + by + c = 0 where a, b and c are integers. (b) Find an equation of the normal to C at P. (c) The tangent meets the coordinate axes at R and S. Find the area of triangle ORS, where O is the origin.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P is on C: (3 - 1)² + (2 + 2)² = 4 + 16 = 20.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of the radius from the centre (1, -2): mᵣ = (2 - (-2))/(3 - 1) = 2, so the tangent gradient is -½.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y - 2 = -½(x - 3), so 2y - 4 = -x + 3, giving </a:t>
            </a:r>
            <a:r>
              <a:rPr lang="en-US" sz="1500" b="1" dirty="0">
                <a:solidFill>
                  <a:srgbClr val="1A1F2B"/>
                </a:solidFill>
                <a:latin typeface="Calibri" pitchFamily="34" charset="0"/>
                <a:ea typeface="Calibri" pitchFamily="34" charset="-122"/>
                <a:cs typeface="Calibri" pitchFamily="34" charset="-120"/>
              </a:rPr>
              <a:t>x + 2y - 7 = 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normal is the line through P with gradient 2: y - 2 = 2(x - 3), so </a:t>
            </a:r>
            <a:r>
              <a:rPr lang="en-US" sz="1500" b="1" dirty="0">
                <a:solidFill>
                  <a:srgbClr val="1A1F2B"/>
                </a:solidFill>
                <a:latin typeface="Calibri" pitchFamily="34" charset="0"/>
                <a:ea typeface="Calibri" pitchFamily="34" charset="-122"/>
                <a:cs typeface="Calibri" pitchFamily="34" charset="-120"/>
              </a:rPr>
              <a:t>y = 2x - 4</a:t>
            </a:r>
            <a:r>
              <a:rPr lang="en-US" sz="1500" dirty="0">
                <a:solidFill>
                  <a:srgbClr val="1A1F2B"/>
                </a:solidFill>
                <a:latin typeface="Calibri" pitchFamily="34" charset="0"/>
                <a:ea typeface="Calibri" pitchFamily="34" charset="-122"/>
                <a:cs typeface="Calibri" pitchFamily="34" charset="-120"/>
              </a:rPr>
              <a:t> (check: at x = 1, y = -2, the centre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Intercepts of x + 2y = 7: R(7, 0), S(0, 3.5). Area = ½ ×7 ×3.5 = </a:t>
            </a:r>
            <a:r>
              <a:rPr lang="en-US" sz="1500" b="1" dirty="0">
                <a:solidFill>
                  <a:srgbClr val="1A1F2B"/>
                </a:solidFill>
                <a:latin typeface="Calibri" pitchFamily="34" charset="0"/>
                <a:ea typeface="Calibri" pitchFamily="34" charset="-122"/>
                <a:cs typeface="Calibri" pitchFamily="34" charset="-120"/>
              </a:rPr>
              <a:t>(49/4) = 12.25</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equation of a tangent or normal?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4. The radius CP has gradient 2; the tangent at P has gradient −½ and crosses the axes at R(7, 0) and S(0, 3.5), enclosing triangle ORS (shaded, area 12.25). The normal, dashed, runs through the centre.">    </p:cNvPr>
          <p:cNvPicPr>
            <a:picLocks noChangeAspect="1"/>
          </p:cNvPicPr>
          <p:nvPr/>
        </p:nvPicPr>
        <p:blipFill>
          <a:blip r:embed="rId1"/>
          <a:stretch>
            <a:fillRect/>
          </a:stretch>
        </p:blipFill>
        <p:spPr>
          <a:xfrm>
            <a:off x="6429146" y="1371600"/>
            <a:ext cx="2257654" cy="2131466"/>
          </a:xfrm>
          <a:prstGeom prst="rect">
            <a:avLst/>
          </a:prstGeom>
        </p:spPr>
      </p:pic>
      <p:sp>
        <p:nvSpPr>
          <p:cNvPr id="5" name="Text 2"/>
          <p:cNvSpPr txBox="1"/>
          <p:nvPr/>
        </p:nvSpPr>
        <p:spPr>
          <a:xfrm>
            <a:off x="6369253"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The radius CP has gradient 2; the tangent at P has gradient −½ and crosses the axes at R(7, 0) and S(0, 3.5), enclosing triangle ORS (shaded, area 12.25). The normal, dashed, runs through the centre.</a:t>
            </a:r>
            <a:endParaRPr lang="en-US" sz="1100" dirty="0"/>
          </a:p>
        </p:txBody>
      </p:sp>
      <p:sp>
        <p:nvSpPr>
          <p:cNvPr id="6" name="Shape 3"/>
          <p:cNvSpPr/>
          <p:nvPr/>
        </p:nvSpPr>
        <p:spPr>
          <a:xfrm>
            <a:off x="457200" y="1371600"/>
            <a:ext cx="5651906"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359298"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answer must be "in the form ax + by + c = 0 with integers", clear the fraction in the gradient before you rearrange (multiply by 2 here). Leaving y = -½ x + 3.5 does not meet the request.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a line meet a circle, and when is it a tangent?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Make y (or x) the subject of the line's equation and substitute into the circle. The result is a quadratic in one variable. Solve it for the coordinates of the intersection points, then use the line to find the other coordinate. Without solving, the discriminant of that quadratic tells you how many points there are.</a:t>
            </a:r>
            <a:endParaRPr lang="en-US" sz="15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1529791"/>
                <a:gridCol w="2400300"/>
                <a:gridCol w="429950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Discriminant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Line and circle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 - 4ac &gt;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distinct real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cuts the circle at two points (a chord)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 - 4ac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repeated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is a 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 - 4ac &lt;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real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misses the circle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440887"/>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line contains an unknown constant (y = x + k, or y = mx + 3), the discriminant gives an equation or inequality for that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a line meet a circle, and when is it a tangent?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Show that</a:t>
            </a:r>
            <a:endParaRPr lang="en-US" sz="1200" dirty="0"/>
          </a:p>
        </p:txBody>
      </p:sp>
      <p:sp>
        <p:nvSpPr>
          <p:cNvPr id="4" name="Text 2"/>
          <p:cNvSpPr txBox="1"/>
          <p:nvPr/>
        </p:nvSpPr>
        <p:spPr>
          <a:xfrm>
            <a:off x="457200" y="1371600"/>
            <a:ext cx="8229600" cy="323514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equation x² + y² - 4x - 6y + 5 = 0. The line l has equation y = x + k, where k is a constant.</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the x-coordinates of any points where l meets C satisfy 2x² + (2k - 10)x + k² - 6k + 5 = 0. (b) Find the values of k for which l is a tangent to C, and the point of contact in each case. (c) Find the set of values of k for which l meets C at two distinct points. (d) For k = 1, find the length of the chord cut off by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Centre–radius form: (x - 2)² + (y - 3)² = 8, so centre (2, 3), radius √8.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Substitute y = x + k: x² + (x + k)² - 4x - 6(x + k) + 5 = 0, so x² + x² + 2kx + k² - 4x - 6x - 6k + 5 = 0, giving 2x² + (2k - 10)x + k² - 6k + 5 = 0.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Tangent ⇔ discriminant = 0: (2k - 10)² - 8(k² - 6k + 5) = 4k² - 40k + 100 - 8k² + 48k - 40 = -4k² + 8k + 60.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-4(k² - 2k - 15) = -4(k - 5)(k + 3) = 0, so </a:t>
            </a:r>
            <a:r>
              <a:rPr lang="en-US" sz="1500" b="1" dirty="0">
                <a:solidFill>
                  <a:srgbClr val="1A1F2B"/>
                </a:solidFill>
                <a:latin typeface="Calibri" pitchFamily="34" charset="0"/>
                <a:ea typeface="Calibri" pitchFamily="34" charset="-122"/>
                <a:cs typeface="Calibri" pitchFamily="34" charset="-120"/>
              </a:rPr>
              <a:t>k = 5 or k = -3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a line meet a circle, and when is it a tangent?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Hard · Show that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 = 5: 2x² = 0, contact at </a:t>
            </a:r>
            <a:r>
              <a:rPr lang="en-US" sz="1500" b="1" dirty="0">
                <a:solidFill>
                  <a:srgbClr val="1A1F2B"/>
                </a:solidFill>
                <a:latin typeface="Calibri" pitchFamily="34" charset="0"/>
                <a:ea typeface="Calibri" pitchFamily="34" charset="-122"/>
                <a:cs typeface="Calibri" pitchFamily="34" charset="-120"/>
              </a:rPr>
              <a:t>(0, 5)</a:t>
            </a:r>
            <a:r>
              <a:rPr lang="en-US" sz="1500" dirty="0">
                <a:solidFill>
                  <a:srgbClr val="1A1F2B"/>
                </a:solidFill>
                <a:latin typeface="Calibri" pitchFamily="34" charset="0"/>
                <a:ea typeface="Calibri" pitchFamily="34" charset="-122"/>
                <a:cs typeface="Calibri" pitchFamily="34" charset="-120"/>
              </a:rPr>
              <a:t>. k = -3: 2x² - 16x + 32 = 0, so (x - 4)² = 0, contact at </a:t>
            </a:r>
            <a:r>
              <a:rPr lang="en-US" sz="1500" b="1" dirty="0">
                <a:solidFill>
                  <a:srgbClr val="1A1F2B"/>
                </a:solidFill>
                <a:latin typeface="Calibri" pitchFamily="34" charset="0"/>
                <a:ea typeface="Calibri" pitchFamily="34" charset="-122"/>
                <a:cs typeface="Calibri" pitchFamily="34" charset="-120"/>
              </a:rPr>
              <a:t>(4, 1)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Two points ⇔ discriminant &gt; 0: -4(k - 5)(k + 3) &gt; 0 ⇔(k - 5)(k + 3) &lt; 0, so </a:t>
            </a:r>
            <a:r>
              <a:rPr lang="en-US" sz="1500" b="1" dirty="0">
                <a:solidFill>
                  <a:srgbClr val="1A1F2B"/>
                </a:solidFill>
                <a:latin typeface="Calibri" pitchFamily="34" charset="0"/>
                <a:ea typeface="Calibri" pitchFamily="34" charset="-122"/>
                <a:cs typeface="Calibri" pitchFamily="34" charset="-120"/>
              </a:rPr>
              <a:t>-3 &lt; k &lt; 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k = 1 gives 2x² - 8x = 0, so x = 0 or 4: the points (0, 1) and (4, 5). Chord length = √(4² + 4²) = </a:t>
            </a:r>
            <a:r>
              <a:rPr lang="en-US" sz="1500" b="1" dirty="0">
                <a:solidFill>
                  <a:srgbClr val="1A1F2B"/>
                </a:solidFill>
                <a:latin typeface="Calibri" pitchFamily="34" charset="0"/>
                <a:ea typeface="Calibri" pitchFamily="34" charset="-122"/>
                <a:cs typeface="Calibri" pitchFamily="34" charset="-120"/>
              </a:rPr>
              <a:t>4√2</a:t>
            </a:r>
            <a:r>
              <a:rPr lang="en-US" sz="1500" dirty="0">
                <a:solidFill>
                  <a:srgbClr val="1A1F2B"/>
                </a:solidFill>
                <a:latin typeface="Calibri" pitchFamily="34" charset="0"/>
                <a:ea typeface="Calibri" pitchFamily="34" charset="-122"/>
                <a:cs typeface="Calibri" pitchFamily="34" charset="-120"/>
              </a:rPr>
              <a:t>, equal to the diameter 2√8, because y = x + 1 passes through the centre.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a line meet a circle, and when is it a tangent?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Worked example 5: parallel lines y = x + k and one circle. The discriminant is 64 for k = 1 (two points), 0 for k = 5 and k = −3 (tangents, red) and −132 for k = 8 (no meeting).">    </p:cNvPr>
          <p:cNvPicPr>
            <a:picLocks noChangeAspect="1"/>
          </p:cNvPicPr>
          <p:nvPr/>
        </p:nvPicPr>
        <p:blipFill>
          <a:blip r:embed="rId1"/>
          <a:stretch>
            <a:fillRect/>
          </a:stretch>
        </p:blipFill>
        <p:spPr>
          <a:xfrm>
            <a:off x="6537960" y="1371600"/>
            <a:ext cx="2148840" cy="2300630"/>
          </a:xfrm>
          <a:prstGeom prst="rect">
            <a:avLst/>
          </a:prstGeom>
        </p:spPr>
      </p:pic>
      <p:sp>
        <p:nvSpPr>
          <p:cNvPr id="5" name="Text 2"/>
          <p:cNvSpPr txBox="1"/>
          <p:nvPr/>
        </p:nvSpPr>
        <p:spPr>
          <a:xfrm>
            <a:off x="6423660"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parallel lines y = x + k and one circle. The discriminant is 64 for k = 1 (two points), 0 for k = 5 and k = −3 (tangents, red) and −132 for k = 8 (no meeting).</a:t>
            </a:r>
            <a:endParaRPr lang="en-US" sz="1100" dirty="0"/>
          </a:p>
        </p:txBody>
      </p:sp>
      <p:sp>
        <p:nvSpPr>
          <p:cNvPr id="6" name="Shape 3"/>
          <p:cNvSpPr/>
          <p:nvPr/>
        </p:nvSpPr>
        <p:spPr>
          <a:xfrm>
            <a:off x="457200" y="1371600"/>
            <a:ext cx="5760720" cy="851306"/>
          </a:xfrm>
          <a:prstGeom prst="roundRect">
            <a:avLst>
              <a:gd name="adj" fmla="val 6445"/>
            </a:avLst>
          </a:prstGeom>
          <a:solidFill>
            <a:srgbClr val="FEF2F2"/>
          </a:solidFill>
          <a:ln w="9525">
            <a:solidFill>
              <a:srgbClr val="DDE2EA"/>
            </a:solidFill>
            <a:prstDash val="solid"/>
          </a:ln>
        </p:spPr>
      </p:sp>
      <p:sp>
        <p:nvSpPr>
          <p:cNvPr id="7" name="Text 4"/>
          <p:cNvSpPr txBox="1"/>
          <p:nvPr/>
        </p:nvSpPr>
        <p:spPr>
          <a:xfrm>
            <a:off x="603504" y="1463040"/>
            <a:ext cx="546811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Squaring (x + k) as x² + k², which loses the 2kx term and spoils everything after it. Write the expansion out in full on its own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circle through three points?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three points not on one straight line lie on exactly one circle. Two methods find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 1, perpendicular bisectors:</a:t>
            </a:r>
            <a:r>
              <a:rPr lang="en-US" sz="1500" dirty="0">
                <a:solidFill>
                  <a:srgbClr val="1A1F2B"/>
                </a:solidFill>
                <a:latin typeface="Calibri" pitchFamily="34" charset="0"/>
                <a:ea typeface="Calibri" pitchFamily="34" charset="-122"/>
                <a:cs typeface="Calibri" pitchFamily="34" charset="-120"/>
              </a:rPr>
              <a:t> the centre is equidistant from all three points, so it lies on the perpendicular bisector of each chord. Find two of them and solve simultaneously; the radius is the distance from the centre to any of the points.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Method 2, simultaneous equations:</a:t>
            </a:r>
            <a:r>
              <a:rPr lang="en-US" sz="1500" dirty="0">
                <a:solidFill>
                  <a:srgbClr val="1A1F2B"/>
                </a:solidFill>
                <a:latin typeface="Calibri" pitchFamily="34" charset="0"/>
                <a:ea typeface="Calibri" pitchFamily="34" charset="-122"/>
                <a:cs typeface="Calibri" pitchFamily="34" charset="-120"/>
              </a:rPr>
              <a:t> substitute each point into x² + y² + 2gx + 2fy + c = 0 and solve the three linear equations for g, f and 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Shortcut:</a:t>
            </a:r>
            <a:r>
              <a:rPr lang="en-US" sz="1500" dirty="0">
                <a:solidFill>
                  <a:srgbClr val="1A1F2B"/>
                </a:solidFill>
                <a:latin typeface="Calibri" pitchFamily="34" charset="0"/>
                <a:ea typeface="Calibri" pitchFamily="34" charset="-122"/>
                <a:cs typeface="Calibri" pitchFamily="34" charset="-120"/>
              </a:rPr>
              <a:t> if two of the chords are perpendicular (gradient product -1), the third side is a diameter and its midpoint is the centre.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circle through three points?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a:t>
            </a:r>
            <a:endParaRPr lang="en-US" sz="1200" dirty="0"/>
          </a:p>
        </p:txBody>
      </p:sp>
      <p:sp>
        <p:nvSpPr>
          <p:cNvPr id="4" name="Text 2"/>
          <p:cNvSpPr txBox="1"/>
          <p:nvPr/>
        </p:nvSpPr>
        <p:spPr>
          <a:xfrm>
            <a:off x="457200" y="1371600"/>
            <a:ext cx="8229600" cy="323514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points A(-1, 4), B(6, 5) and C(7, -2) lie on a circle.</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equation of the perpendicular bisector of AB. (b) The perpendicular bisector of BC has equation 7y = x + 4. Find the centre and radius of the circle. (c) Write down the equation of the circle.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Midpoint of AB = (2.5, 4.5); gradient AB = (5 - 4)/(6 - (-1)) = (1/7), so the perpendicular gradient is -7. y - 4.5 = -7(x - 2.5), giving </a:t>
            </a:r>
            <a:r>
              <a:rPr lang="en-US" sz="1500" b="1" dirty="0">
                <a:solidFill>
                  <a:srgbClr val="1A1F2B"/>
                </a:solidFill>
                <a:latin typeface="Calibri" pitchFamily="34" charset="0"/>
                <a:ea typeface="Calibri" pitchFamily="34" charset="-122"/>
                <a:cs typeface="Calibri" pitchFamily="34" charset="-120"/>
              </a:rPr>
              <a:t>y = -7x + 22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Solve with 7y = x + 4: 7(-7x + 22) = x + 4, so -49x + 154 = x + 4, giving x = 3, y = 1: </a:t>
            </a:r>
            <a:r>
              <a:rPr lang="en-US" sz="1500" b="1" dirty="0">
                <a:solidFill>
                  <a:srgbClr val="1A1F2B"/>
                </a:solidFill>
                <a:latin typeface="Calibri" pitchFamily="34" charset="0"/>
                <a:ea typeface="Calibri" pitchFamily="34" charset="-122"/>
                <a:cs typeface="Calibri" pitchFamily="34" charset="-120"/>
              </a:rPr>
              <a:t>centre (3, 1)</a:t>
            </a:r>
            <a:r>
              <a:rPr lang="en-US" sz="1500" dirty="0">
                <a:solidFill>
                  <a:srgbClr val="1A1F2B"/>
                </a:solidFill>
                <a:latin typeface="Calibri" pitchFamily="34" charset="0"/>
                <a:ea typeface="Calibri" pitchFamily="34" charset="-122"/>
                <a:cs typeface="Calibri" pitchFamily="34" charset="-120"/>
              </a:rPr>
              <a:t>. Radius² = (-1 - 3)² + (4 - 1)² = 25: </a:t>
            </a:r>
            <a:r>
              <a:rPr lang="en-US" sz="1500" b="1" dirty="0">
                <a:solidFill>
                  <a:srgbClr val="1A1F2B"/>
                </a:solidFill>
                <a:latin typeface="Calibri" pitchFamily="34" charset="0"/>
                <a:ea typeface="Calibri" pitchFamily="34" charset="-122"/>
                <a:cs typeface="Calibri" pitchFamily="34" charset="-120"/>
              </a:rPr>
              <a:t>radius 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(x - 3)² + (y - 1)² = 25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method 2: the three points give -2g + 8f + c = -17, 12g + 10f + c = -61 and 14g - 4f + c = -53, with solution g = -3, f = -1, c = -15: centre (3, 1), r² = 9 + 1 + 15 = 25.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circle through three points?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orked example 6. The perpendicular bisectors of the chords AB and BC pass through their midpoints (5/2, 9/2) and (13/2, 3/2) and cross at the centre (3, 1).">    </p:cNvPr>
          <p:cNvPicPr>
            <a:picLocks noChangeAspect="1"/>
          </p:cNvPicPr>
          <p:nvPr/>
        </p:nvPicPr>
        <p:blipFill>
          <a:blip r:embed="rId1"/>
          <a:stretch>
            <a:fillRect/>
          </a:stretch>
        </p:blipFill>
        <p:spPr>
          <a:xfrm>
            <a:off x="6127394" y="1371600"/>
            <a:ext cx="2559406" cy="2469794"/>
          </a:xfrm>
          <a:prstGeom prst="rect">
            <a:avLst/>
          </a:prstGeom>
        </p:spPr>
      </p:pic>
      <p:sp>
        <p:nvSpPr>
          <p:cNvPr id="5" name="Text 2"/>
          <p:cNvSpPr txBox="1"/>
          <p:nvPr/>
        </p:nvSpPr>
        <p:spPr>
          <a:xfrm>
            <a:off x="6127394" y="3887114"/>
            <a:ext cx="2559406"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The perpendicular bisectors of the chords AB and BC pass through their midpoints (5/2, 9/2) and (13/2, 3/2) and cross at the centre (3, 1).</a:t>
            </a:r>
            <a:endParaRPr lang="en-US" sz="1100" dirty="0"/>
          </a:p>
        </p:txBody>
      </p:sp>
      <p:sp>
        <p:nvSpPr>
          <p:cNvPr id="6" name="Shape 3"/>
          <p:cNvSpPr/>
          <p:nvPr/>
        </p:nvSpPr>
        <p:spPr>
          <a:xfrm>
            <a:off x="457200" y="1371600"/>
            <a:ext cx="5350154"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057546"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find any bisectors, check the gradients of the three sides: a product of -1 means a right angle, a diameter, and a much shorter route to the centre.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long is a tangent from a point outside the circle?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From a point P outside a circle there are two tangents, touching the circle at A and B. They have equal lengths: PA = PB.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radius CA is perpendicular to the tangent, so triangle PAC has a right angle at A: PA² = PC² - r².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Shortcut: if the circle is x² + y² + 2gx + 2fy + c = 0, substituting P into the left-hand side gives PA² directly. A positive value confirms P is outside.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quadrilateral PACB is a kite made of two congruent right-angled triangles: area = 2 ×½ ×r ×PA = r ×PA.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 find the equations of the tangents from P: take a line through P with gradient m, substitute into the circle and set the discriminant to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long is a tangent from a point outside the circle?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Hence</a:t>
            </a:r>
            <a:endParaRPr lang="en-US" sz="1200" dirty="0"/>
          </a:p>
        </p:txBody>
      </p:sp>
      <p:sp>
        <p:nvSpPr>
          <p:cNvPr id="4" name="Text 2"/>
          <p:cNvSpPr txBox="1"/>
          <p:nvPr/>
        </p:nvSpPr>
        <p:spPr>
          <a:xfrm>
            <a:off x="457200" y="1371600"/>
            <a:ext cx="8229600" cy="31711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circle C has equation x² + y² - 10x - 4y + 20 = 0. The point P has coordinates (1, -1).</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centre and radius of C. (b) Show that P lies outside C, and find the length of a tangent from P to C. (c) A line through P has gradient m. Show that the x-coordinates of its points of intersection with C satisfy (1 + m²)x² - (2m² + 6m + 10)x + m² + 6m + 25 = 0. (d) Hence find the equations of the two tangents from P to C. (e) Find the area of the quadrilateral formed by P, the two points of contact and the centre, and the angle between the two tangents.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 - 5)² - 25 + (y - 2)² - 4 + 20 = 0, so (x - 5)² + (y - 2)² = 9: </a:t>
            </a:r>
            <a:r>
              <a:rPr lang="en-US" sz="1500" b="1" dirty="0">
                <a:solidFill>
                  <a:srgbClr val="1A1F2B"/>
                </a:solidFill>
                <a:latin typeface="Calibri" pitchFamily="34" charset="0"/>
                <a:ea typeface="Calibri" pitchFamily="34" charset="-122"/>
                <a:cs typeface="Calibri" pitchFamily="34" charset="-120"/>
              </a:rPr>
              <a:t>centre (5, 2), radius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PC² = (1 - 5)² + (-1 - 2)² = 25 &gt; 9, so P is outside. Tangent length = √(25 - 9) = </a:t>
            </a:r>
            <a:r>
              <a:rPr lang="en-US" sz="1500" b="1" dirty="0">
                <a:solidFill>
                  <a:srgbClr val="1A1F2B"/>
                </a:solidFill>
                <a:latin typeface="Calibri" pitchFamily="34" charset="0"/>
                <a:ea typeface="Calibri" pitchFamily="34" charset="-122"/>
                <a:cs typeface="Calibri" pitchFamily="34" charset="-120"/>
              </a:rPr>
              <a:t>4</a:t>
            </a:r>
            <a:r>
              <a:rPr lang="en-US" sz="1500" dirty="0">
                <a:solidFill>
                  <a:srgbClr val="1A1F2B"/>
                </a:solidFill>
                <a:latin typeface="Calibri" pitchFamily="34" charset="0"/>
                <a:ea typeface="Calibri" pitchFamily="34" charset="-122"/>
                <a:cs typeface="Calibri" pitchFamily="34" charset="-120"/>
              </a:rPr>
              <a:t>. Shortcut check: 1² + (-1)² - 10(1) - 4(-1) + 20 = 16 = 4².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line is y = m(x - 1) - 1, so y - 2 = mx - (m + 3). Substitute into the centre–radius 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long is a tangent from a point outside the circle?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Hence (continued)</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(x - 5)² + (mx - (m + 3))² = 9, so x² - 10x + 25 + m²x² - 2m(m + 3)x + m² + 6m + 9 - 9 = 0, giving (1 + m²)x² - (2m² + 6m + 10)x + m² + 6m + 25 = 0. ✓</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Tangent ⇔ discriminant = 0. Take out the factor 4 first: 4[(m² + 3m + 5)² - (1 + m²)(m² + 6m + 25)] = 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(m⁴ + 6m³ + 19m² + 30m + 25) - (m⁴ + 6m³ + 26m² + 6m + 25) = -7m² + 24m = 0, so m(24 - 7m) = 0, giving m = 0 or m = (24/7).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Tangents: </a:t>
            </a:r>
            <a:r>
              <a:rPr lang="en-US" sz="1500" b="1" dirty="0">
                <a:solidFill>
                  <a:srgbClr val="1A1F2B"/>
                </a:solidFill>
                <a:latin typeface="Calibri" pitchFamily="34" charset="0"/>
                <a:ea typeface="Calibri" pitchFamily="34" charset="-122"/>
                <a:cs typeface="Calibri" pitchFamily="34" charset="-120"/>
              </a:rPr>
              <a:t>y = -1 and 24x - 7y - 31 = 0</a:t>
            </a:r>
            <a:r>
              <a:rPr lang="en-US" sz="1500" dirty="0">
                <a:solidFill>
                  <a:srgbClr val="1A1F2B"/>
                </a:solidFill>
                <a:latin typeface="Calibri" pitchFamily="34" charset="0"/>
                <a:ea typeface="Calibri" pitchFamily="34" charset="-122"/>
                <a:cs typeface="Calibri" pitchFamily="34" charset="-120"/>
              </a:rPr>
              <a:t> (from y + 1 = (24/7)(x - 1)). Points of contact: m = 0 gives x² - 10x + 25 = 0, so A(5, -1); m = (24/7) gives (25x - 53)² = 0, so B((53/25), (71/25)).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 kite of two right-angled triangles with legs 3 and 4: area = 2 ×½ ×3 ×4 = </a:t>
            </a:r>
            <a:r>
              <a:rPr lang="en-US" sz="1500" b="1" dirty="0">
                <a:solidFill>
                  <a:srgbClr val="1A1F2B"/>
                </a:solidFill>
                <a:latin typeface="Calibri" pitchFamily="34" charset="0"/>
                <a:ea typeface="Calibri" pitchFamily="34" charset="-122"/>
                <a:cs typeface="Calibri" pitchFamily="34" charset="-120"/>
              </a:rPr>
              <a:t>12</a:t>
            </a:r>
            <a:r>
              <a:rPr lang="en-US" sz="1500" dirty="0">
                <a:solidFill>
                  <a:srgbClr val="1A1F2B"/>
                </a:solidFill>
                <a:latin typeface="Calibri" pitchFamily="34" charset="0"/>
                <a:ea typeface="Calibri" pitchFamily="34" charset="-122"/>
                <a:cs typeface="Calibri" pitchFamily="34" charset="-120"/>
              </a:rPr>
              <a:t>. Half-angle at P: tan θ= ¾, so the angle between the tangents = 2 ×36.87° = </a:t>
            </a:r>
            <a:r>
              <a:rPr lang="en-US" sz="1500" b="1" dirty="0">
                <a:solidFill>
                  <a:srgbClr val="1A1F2B"/>
                </a:solidFill>
                <a:latin typeface="Calibri" pitchFamily="34" charset="0"/>
                <a:ea typeface="Calibri" pitchFamily="34" charset="-122"/>
                <a:cs typeface="Calibri" pitchFamily="34" charset="-120"/>
              </a:rPr>
              <a:t>73.7°</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long is a tangent from a point outside the circle?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7. The two tangents from P are equal in length (4), each meets a radius at a right angle, and the shaded kite PACB has area 3 × 4 = 12.">    </p:cNvPr>
          <p:cNvPicPr>
            <a:picLocks noChangeAspect="1"/>
          </p:cNvPicPr>
          <p:nvPr/>
        </p:nvPicPr>
        <p:blipFill>
          <a:blip r:embed="rId1"/>
          <a:stretch>
            <a:fillRect/>
          </a:stretch>
        </p:blipFill>
        <p:spPr>
          <a:xfrm>
            <a:off x="5905195" y="1371600"/>
            <a:ext cx="2781605" cy="2469794"/>
          </a:xfrm>
          <a:prstGeom prst="rect">
            <a:avLst/>
          </a:prstGeom>
        </p:spPr>
      </p:pic>
      <p:sp>
        <p:nvSpPr>
          <p:cNvPr id="5" name="Text 2"/>
          <p:cNvSpPr txBox="1"/>
          <p:nvPr/>
        </p:nvSpPr>
        <p:spPr>
          <a:xfrm>
            <a:off x="5905195" y="3887114"/>
            <a:ext cx="2781605"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two tangents from P are equal in length (4), each meets a radius at a right angle, and the shaded kite PACB has area 3 × 4 = 12.</a:t>
            </a:r>
            <a:endParaRPr lang="en-US" sz="1100" dirty="0"/>
          </a:p>
        </p:txBody>
      </p:sp>
      <p:sp>
        <p:nvSpPr>
          <p:cNvPr id="6" name="Shape 3"/>
          <p:cNvSpPr/>
          <p:nvPr/>
        </p:nvSpPr>
        <p:spPr>
          <a:xfrm>
            <a:off x="457200" y="1371600"/>
            <a:ext cx="5127955"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4835347"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Forgetting that a vertical or horizontal tangent may be one of the answers. Here m = 0 is a genuine root: dividing the discriminant equation by m would lose the tangent y = -1. Factorise instead of dividing.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sketch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quick sketch with the centre, the radius and any given points shows which properties are in play (a right angle, a chord, a tangent) and catches impossible answers, such as a "tangent" that clearly cuts the circle.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exact means surds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"Exact radius" or "exact length" means √12.5 = 5√2/2 or 4√2, not 3.54 or 5.66. Simplify the surd; give a decimal only when the question asks for one.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say which fact you use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Name the property in words: "tangent ⊥ radius", "angle in a semicircle = 90°", "the perpendicular bisector of a chord passes through the centre". It turns a gradient calculation into a complete argument.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discriminant, then inequality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"find the set of values", write the discriminant inequality, find the critical values, then decide inside or outside from a sketch of the quadratic in k. Give the answer as an inequality such as -3 &lt; k &lt; 5.</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check points on the curve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finding an intersection, a point of contact or a centre, substitute it back into the equations it should satisfy. One line of arithmetic catches most sign errors.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+ 3)² + (y - 4)² = 16 has centre (3,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bracket is x - a, so x + 3 means a =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Centre (-3, 4), radius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number on the right-hand side is the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equation comes from Pythagoras, so the right side is a squared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Radius = √(right-hand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equation x² + y² + 2gx + 2fy + c = 0 is a circle.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completing the square the right-hand side can be zero or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circle needs g² + f² - c &gt;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tangent at P has the same gradient as the radius CP.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tangent is perpendicular to the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Tangent gradient = -1 ÷ (gradient of CP).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length of the tangent from P is the distance PC to the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PC is the hypotenuse of the right-angled triangle formed with the radius, so it is longer than the 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PA² = PC² -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centre of a circle through three points is the average of the three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the centroid of the triangle, which is not in general equidistant from the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centre is where the perpendicular bisectors of the chords meet.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straight lines and quadratics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Gradients, midpoints, the distance between two points and the rule m₁ m₂ = -1 are used in almost every circle question. Completing the square finds the centre; the discriminant decides how a line meets a circle; quadratic inequalities give the set of values of a constant.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trigonometry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Arc length rθ and sector area ½ r²θ combine with circle equations when a question asks for the arc between two points or the area of a segment cut off by a chord.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 parametric equations and implicit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circle can be written parametrically as x = a + rcos t, y = b + rsin t, and tangents can be found by implicit differentiation; the result always agrees with "tangent ⊥ radius".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419856"/>
                <a:gridCol w="3720694"/>
                <a:gridCol w="1089050"/>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a)² + (y - b)² =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circle with centre (a, b) and radius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 + y² + 2gx + 2fy + c = 0: centre (-g, -f), r = √(g² + f²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centre and radius from the expanded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 = √((x₂ - x₁)² + (y₂ - y₁)²); midpoint ((x₁ + x₂)/2, (y₁ + y₂)/2)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radius, diameter, centre from a diameter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 m₂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tangent ⊥ radius; angle in a semicircle; perpendicular bisectors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b² - 4ac &gt; 0, = 0, &lt;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cuts, touches or misses a circle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PT² = PC² - 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length of a tangent from an outside point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centre and radius of the circle x² + y² - 8x + 2y - 8 =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x² + y² + 4x - 6y + 20 = 0 is not the equation of a circle.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Does the point (6, 1) lie inside, on or outside the circle (x - 3)² + (y + 3)² = 25?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Find the equation of the tangent to x² + y² = 25 at the point (4, 3).</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the length of a tangent from (7, 1) to the circle (x - 1)² + (y - 1)² = 11.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set of values of c for which the line y = c meets the circle (x - 2)² + (y - 3)² = 8 at two distinct points.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 - 4)² - 16 + (y + 1)² - 1 - 8 = 0, so (x - 4)² + (y + 1)² = 25. </a:t>
            </a:r>
            <a:r>
              <a:rPr lang="en-US" sz="1500" b="1" dirty="0">
                <a:solidFill>
                  <a:srgbClr val="1A1F2B"/>
                </a:solidFill>
                <a:latin typeface="Calibri" pitchFamily="34" charset="0"/>
                <a:ea typeface="Calibri" pitchFamily="34" charset="-122"/>
                <a:cs typeface="Calibri" pitchFamily="34" charset="-120"/>
              </a:rPr>
              <a:t>Centre (4, -1), radius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Completing the square gives (x + 2)² + (y - 3)² = 4 + 9 - 20 = -7. </a:t>
            </a:r>
            <a:r>
              <a:rPr lang="en-US" sz="1500" b="1" dirty="0">
                <a:solidFill>
                  <a:srgbClr val="1A1F2B"/>
                </a:solidFill>
                <a:latin typeface="Calibri" pitchFamily="34" charset="0"/>
                <a:ea typeface="Calibri" pitchFamily="34" charset="-122"/>
                <a:cs typeface="Calibri" pitchFamily="34" charset="-120"/>
              </a:rPr>
              <a:t>A sum of squares cannot be negative, so no points satisfy it.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(6 - 3)² + (1 + 3)² = 9 + 16 = 25, equal to r², </a:t>
            </a:r>
            <a:r>
              <a:rPr lang="en-US" sz="1500" b="1" dirty="0">
                <a:solidFill>
                  <a:srgbClr val="1A1F2B"/>
                </a:solidFill>
                <a:latin typeface="Calibri" pitchFamily="34" charset="0"/>
                <a:ea typeface="Calibri" pitchFamily="34" charset="-122"/>
                <a:cs typeface="Calibri" pitchFamily="34" charset="-120"/>
              </a:rPr>
              <a:t>so the point lies on the circle</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radius from (0, 0) has gradient ¾, so the tangent has gradient -(4/3): y - 3 = -(4/3)(x - 4). </a:t>
            </a:r>
            <a:r>
              <a:rPr lang="en-US" sz="1500" b="1" dirty="0">
                <a:solidFill>
                  <a:srgbClr val="1A1F2B"/>
                </a:solidFill>
                <a:latin typeface="Calibri" pitchFamily="34" charset="0"/>
                <a:ea typeface="Calibri" pitchFamily="34" charset="-122"/>
                <a:cs typeface="Calibri" pitchFamily="34" charset="-120"/>
              </a:rPr>
              <a:t>4x + 3y = 25.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Distance to the centre squared: 6² + 0² = 36. Tangent length = √(36 - 11) = √25. </a:t>
            </a:r>
            <a:r>
              <a:rPr lang="en-US" sz="1500" b="1" dirty="0">
                <a:solidFill>
                  <a:srgbClr val="1A1F2B"/>
                </a:solidFill>
                <a:latin typeface="Calibri" pitchFamily="34" charset="0"/>
                <a:ea typeface="Calibri" pitchFamily="34" charset="-122"/>
                <a:cs typeface="Calibri" pitchFamily="34" charset="-120"/>
              </a:rPr>
              <a:t>The tangent length is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Substitute y = c: (x - 2)² = 8 - (c - 3)². Two distinct points need 8 - (c - 3)² &gt; 0, so |c - 3| &lt; √8 = 2√2. </a:t>
            </a:r>
            <a:r>
              <a:rPr lang="en-US" sz="1500" b="1" dirty="0">
                <a:solidFill>
                  <a:srgbClr val="1A1F2B"/>
                </a:solidFill>
                <a:latin typeface="Calibri" pitchFamily="34" charset="0"/>
                <a:ea typeface="Calibri" pitchFamily="34" charset="-122"/>
                <a:cs typeface="Calibri" pitchFamily="34" charset="-120"/>
              </a:rPr>
              <a:t>3 - 2√2 &lt; c &lt; 3 + 2√2.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point A(1, 7) lies on the circle C whose equation is x² + y² + 4x − 6y − 12 = 0. The tangent to C at A forms a triangle with the two coordinate axes.</a:t>
            </a:r>
            <a:endParaRPr lang="en-US" sz="1200" dirty="0"/>
          </a:p>
          <a:p>
            <a:pPr indent="0" marL="0">
              <a:spcAft>
                <a:spcPts val="600"/>
              </a:spcAft>
              <a:buNone/>
            </a:pPr>
            <a:r>
              <a:rPr lang="en-US" sz="1200" dirty="0">
                <a:solidFill>
                  <a:srgbClr val="1A1F2B"/>
                </a:solidFill>
              </a:rPr>
              <a:t>Figure: the circle C, the tangent at A and the triangle ORS</a:t>
            </a:r>
            <a:endParaRPr lang="en-US" sz="1200" dirty="0"/>
          </a:p>
          <a:p>
            <a:pPr indent="0" marL="0">
              <a:spcAft>
                <a:spcPts val="600"/>
              </a:spcAft>
              <a:buNone/>
            </a:pPr>
            <a:r>
              <a:rPr lang="en-US" sz="1200" dirty="0">
                <a:solidFill>
                  <a:srgbClr val="1A1F2B"/>
                </a:solidFill>
              </a:rPr>
              <a:t>(a) Find the centre and radius of C.  [3]</a:t>
            </a:r>
            <a:endParaRPr lang="en-US" sz="1200" dirty="0"/>
          </a:p>
          <a:p>
            <a:pPr indent="0" marL="0">
              <a:spcAft>
                <a:spcPts val="600"/>
              </a:spcAft>
              <a:buNone/>
            </a:pPr>
            <a:r>
              <a:rPr lang="en-US" sz="1200" dirty="0">
                <a:solidFill>
                  <a:srgbClr val="1A1F2B"/>
                </a:solidFill>
              </a:rPr>
              <a:t>(b) Find an equation of the tangent to C at A, giving your answer in the form ax + by + c = 0, where a, b and c are integers.  [3]</a:t>
            </a:r>
            <a:endParaRPr lang="en-US" sz="1200" dirty="0"/>
          </a:p>
          <a:p>
            <a:pPr indent="0" marL="0">
              <a:spcAft>
                <a:spcPts val="600"/>
              </a:spcAft>
              <a:buNone/>
            </a:pPr>
            <a:r>
              <a:rPr lang="en-US" sz="1200" dirty="0">
                <a:solidFill>
                  <a:srgbClr val="1A1F2B"/>
                </a:solidFill>
              </a:rPr>
              <a:t>(c) The tangent meets the x-axis at R and the y-axis at S. Find the exact area of triangle ORS, where O is the origin.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753179"/>
            <a:ext cx="3474720" cy="234580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circle lies in the first quadrant and touches both the x-axis and the y-axis. Its centre is (a, a), where a &gt; 0. The circle passes through the point (2, 1).</a:t>
            </a:r>
            <a:endParaRPr lang="en-US" sz="1400" dirty="0"/>
          </a:p>
          <a:p>
            <a:pPr indent="0" marL="0">
              <a:spcAft>
                <a:spcPts val="600"/>
              </a:spcAft>
              <a:buNone/>
            </a:pPr>
            <a:r>
              <a:rPr lang="en-US" sz="1400" dirty="0">
                <a:solidFill>
                  <a:srgbClr val="1A1F2B"/>
                </a:solidFill>
              </a:rPr>
              <a:t>(a) Explain why the equation of the circle is (x − a)² + (y − a)² = a².  [1]</a:t>
            </a:r>
            <a:endParaRPr lang="en-US" sz="1400" dirty="0"/>
          </a:p>
          <a:p>
            <a:pPr indent="0" marL="0">
              <a:spcAft>
                <a:spcPts val="600"/>
              </a:spcAft>
              <a:buNone/>
            </a:pPr>
            <a:r>
              <a:rPr lang="en-US" sz="1400" dirty="0">
                <a:solidFill>
                  <a:srgbClr val="1A1F2B"/>
                </a:solidFill>
              </a:rPr>
              <a:t>(b) Show that a² − 6a + 5 = 0.  [3]</a:t>
            </a:r>
            <a:endParaRPr lang="en-US" sz="1400" dirty="0"/>
          </a:p>
          <a:p>
            <a:pPr indent="0" marL="0">
              <a:spcAft>
                <a:spcPts val="600"/>
              </a:spcAft>
              <a:buNone/>
            </a:pPr>
            <a:r>
              <a:rPr lang="en-US" sz="1400" dirty="0">
                <a:solidFill>
                  <a:srgbClr val="1A1F2B"/>
                </a:solidFill>
              </a:rPr>
              <a:t>(c) Hence find the equations of the two possible circles.  [2]</a:t>
            </a:r>
            <a:endParaRPr lang="en-US" sz="1400" dirty="0"/>
          </a:p>
          <a:p>
            <a:pPr indent="0" marL="0">
              <a:spcAft>
                <a:spcPts val="600"/>
              </a:spcAft>
              <a:buNone/>
            </a:pPr>
            <a:r>
              <a:rPr lang="en-US" sz="1400" dirty="0">
                <a:solidFill>
                  <a:srgbClr val="1A1F2B"/>
                </a:solidFill>
              </a:rPr>
              <a:t>(d) Find the exact distance between the centres of the two circles.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(x + 2)² + (y − 3)² = 4 + 9 + 12</a:t>
            </a:r>
            <a:endParaRPr lang="en-US" sz="1600" dirty="0"/>
          </a:p>
          <a:p>
            <a:pPr marL="342900" indent="-342900">
              <a:spcAft>
                <a:spcPts val="400"/>
              </a:spcAft>
              <a:buSzPct val="100000"/>
              <a:buChar char="•"/>
            </a:pPr>
            <a:r>
              <a:rPr lang="en-US" sz="1600" dirty="0">
                <a:solidFill>
                  <a:srgbClr val="1A1F2B"/>
                </a:solidFill>
              </a:rPr>
              <a:t>centre (−2, 3)</a:t>
            </a:r>
            <a:endParaRPr lang="en-US" sz="1600" dirty="0"/>
          </a:p>
          <a:p>
            <a:pPr marL="342900" indent="-342900">
              <a:spcAft>
                <a:spcPts val="400"/>
              </a:spcAft>
              <a:buSzPct val="100000"/>
              <a:buChar char="•"/>
            </a:pPr>
            <a:r>
              <a:rPr lang="en-US" sz="1600" dirty="0">
                <a:solidFill>
                  <a:srgbClr val="1A1F2B"/>
                </a:solidFill>
              </a:rPr>
              <a:t>radius 5</a:t>
            </a:r>
            <a:endParaRPr lang="en-US" sz="1600" dirty="0"/>
          </a:p>
          <a:p>
            <a:pPr marL="342900" indent="-342900">
              <a:spcAft>
                <a:spcPts val="400"/>
              </a:spcAft>
              <a:buSzPct val="100000"/>
              <a:buChar char="•"/>
            </a:pPr>
            <a:r>
              <a:rPr lang="en-US" sz="1600" dirty="0">
                <a:solidFill>
                  <a:srgbClr val="1A1F2B"/>
                </a:solidFill>
              </a:rPr>
              <a:t>gradient of radius = (7 − 3)/(1 + 2) = 4/3</a:t>
            </a:r>
            <a:endParaRPr lang="en-US" sz="1600" dirty="0"/>
          </a:p>
          <a:p>
            <a:pPr marL="342900" indent="-342900">
              <a:spcAft>
                <a:spcPts val="400"/>
              </a:spcAft>
              <a:buSzPct val="100000"/>
              <a:buChar char="•"/>
            </a:pPr>
            <a:r>
              <a:rPr lang="en-US" sz="1600" dirty="0">
                <a:solidFill>
                  <a:srgbClr val="1A1F2B"/>
                </a:solidFill>
              </a:rPr>
              <a:t>tangent: y − 7 = −¾(x − 1)</a:t>
            </a:r>
            <a:endParaRPr lang="en-US" sz="1600" dirty="0"/>
          </a:p>
          <a:p>
            <a:pPr marL="342900" indent="-342900">
              <a:spcAft>
                <a:spcPts val="400"/>
              </a:spcAft>
              <a:buSzPct val="100000"/>
              <a:buChar char="•"/>
            </a:pPr>
            <a:r>
              <a:rPr lang="en-US" sz="1600" dirty="0">
                <a:solidFill>
                  <a:srgbClr val="1A1F2B"/>
                </a:solidFill>
              </a:rPr>
              <a:t>3x + 4y − 31 = 0</a:t>
            </a:r>
            <a:endParaRPr lang="en-US" sz="1600" dirty="0"/>
          </a:p>
          <a:p>
            <a:pPr marL="342900" indent="-342900">
              <a:spcAft>
                <a:spcPts val="400"/>
              </a:spcAft>
              <a:buSzPct val="100000"/>
              <a:buChar char="•"/>
            </a:pPr>
            <a:r>
              <a:rPr lang="en-US" sz="1600" dirty="0">
                <a:solidFill>
                  <a:srgbClr val="1A1F2B"/>
                </a:solidFill>
              </a:rPr>
              <a:t>R(31/3, 0) and S(0, 31/4)</a:t>
            </a:r>
            <a:endParaRPr lang="en-US" sz="1600" dirty="0"/>
          </a:p>
          <a:p>
            <a:pPr marL="342900" indent="-342900">
              <a:spcAft>
                <a:spcPts val="400"/>
              </a:spcAft>
              <a:buSzPct val="100000"/>
              <a:buChar char="•"/>
            </a:pPr>
            <a:r>
              <a:rPr lang="en-US" sz="1600" dirty="0">
                <a:solidFill>
                  <a:srgbClr val="1A1F2B"/>
                </a:solidFill>
              </a:rPr>
              <a:t>area = ½ × 31/3 × 31/4 = 961/24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circle touches the x-axis, so the radius equals the distance from the centre to the axis, which is a</a:t>
            </a:r>
            <a:endParaRPr lang="en-US" sz="1400" dirty="0"/>
          </a:p>
          <a:p>
            <a:pPr marL="342900" indent="-342900">
              <a:spcAft>
                <a:spcPts val="400"/>
              </a:spcAft>
              <a:buSzPct val="100000"/>
              <a:buChar char="•"/>
            </a:pPr>
            <a:r>
              <a:rPr lang="en-US" sz="1400" dirty="0">
                <a:solidFill>
                  <a:srgbClr val="1A1F2B"/>
                </a:solidFill>
              </a:rPr>
              <a:t>(2 − a)² + (1 − a)² = a²</a:t>
            </a:r>
            <a:endParaRPr lang="en-US" sz="1400" dirty="0"/>
          </a:p>
          <a:p>
            <a:pPr marL="342900" indent="-342900">
              <a:spcAft>
                <a:spcPts val="400"/>
              </a:spcAft>
              <a:buSzPct val="100000"/>
              <a:buChar char="•"/>
            </a:pPr>
            <a:r>
              <a:rPr lang="en-US" sz="1400" dirty="0">
                <a:solidFill>
                  <a:srgbClr val="1A1F2B"/>
                </a:solidFill>
              </a:rPr>
              <a:t>4 − 4a + a² + 1 − 2a + a² = a²</a:t>
            </a:r>
            <a:endParaRPr lang="en-US" sz="1400" dirty="0"/>
          </a:p>
          <a:p>
            <a:pPr marL="342900" indent="-342900">
              <a:spcAft>
                <a:spcPts val="400"/>
              </a:spcAft>
              <a:buSzPct val="100000"/>
              <a:buChar char="•"/>
            </a:pPr>
            <a:r>
              <a:rPr lang="en-US" sz="1400" dirty="0">
                <a:solidFill>
                  <a:srgbClr val="1A1F2B"/>
                </a:solidFill>
              </a:rPr>
              <a:t>a² − 6a + 5 = 0 (given answer)</a:t>
            </a:r>
            <a:endParaRPr lang="en-US" sz="1400" dirty="0"/>
          </a:p>
          <a:p>
            <a:pPr marL="342900" indent="-342900">
              <a:spcAft>
                <a:spcPts val="400"/>
              </a:spcAft>
              <a:buSzPct val="100000"/>
              <a:buChar char="•"/>
            </a:pPr>
            <a:r>
              <a:rPr lang="en-US" sz="1400" dirty="0">
                <a:solidFill>
                  <a:srgbClr val="1A1F2B"/>
                </a:solidFill>
              </a:rPr>
              <a:t>(a − 1)(a − 5) = 0, so a = 1 or 5</a:t>
            </a:r>
            <a:endParaRPr lang="en-US" sz="1400" dirty="0"/>
          </a:p>
          <a:p>
            <a:pPr marL="342900" indent="-342900">
              <a:spcAft>
                <a:spcPts val="400"/>
              </a:spcAft>
              <a:buSzPct val="100000"/>
              <a:buChar char="•"/>
            </a:pPr>
            <a:r>
              <a:rPr lang="en-US" sz="1400" dirty="0">
                <a:solidFill>
                  <a:srgbClr val="1A1F2B"/>
                </a:solidFill>
              </a:rPr>
              <a:t>(x − 1)² + (y − 1)² = 1 and (x − 5)² + (y − 5)² = 25</a:t>
            </a:r>
            <a:endParaRPr lang="en-US" sz="1400" dirty="0"/>
          </a:p>
          <a:p>
            <a:pPr marL="342900" indent="-342900">
              <a:spcAft>
                <a:spcPts val="400"/>
              </a:spcAft>
              <a:buSzPct val="100000"/>
              <a:buChar char="•"/>
            </a:pPr>
            <a:r>
              <a:rPr lang="en-US" sz="1400" dirty="0">
                <a:solidFill>
                  <a:srgbClr val="1A1F2B"/>
                </a:solidFill>
              </a:rPr>
              <a:t>√((5 − 1)² + (5 − 1)²) = √32</a:t>
            </a:r>
            <a:endParaRPr lang="en-US" sz="1400" dirty="0"/>
          </a:p>
          <a:p>
            <a:pPr marL="342900" indent="-342900">
              <a:spcAft>
                <a:spcPts val="400"/>
              </a:spcAft>
              <a:buSzPct val="100000"/>
              <a:buChar char="•"/>
            </a:pPr>
            <a:r>
              <a:rPr lang="en-US" sz="1400" dirty="0">
                <a:solidFill>
                  <a:srgbClr val="1A1F2B"/>
                </a:solidFill>
              </a:rPr>
              <a:t>= 4√2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P2.2 Coordinate geometry of circles · Edexcel IAL Maths</dc:title>
  <dc:subject>PptxGenJS Presentation</dc:subject>
  <dc:creator>Evan Kotronis · ExaminerPrep</dc:creator>
  <cp:lastModifiedBy>Evan Kotronis · ExaminerPrep</cp:lastModifiedBy>
  <cp:revision>1</cp:revision>
  <dcterms:created xsi:type="dcterms:W3CDTF">2026-10-26T15:10:21Z</dcterms:created>
  <dcterms:modified xsi:type="dcterms:W3CDTF">2026-10-26T15:10:21Z</dcterms:modified>
</cp:coreProperties>
</file>