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832fcee4-09cf-2c19-7c66-2e0e831a0804}">
          <p14:sldIdLst>
            <p14:sldId id="256"/>
            <p14:sldId id="257"/>
            <p14:sldId id="258"/>
          </p14:sldIdLst>
        </p14:section>
        <p14:section name="Theory" id="{b43a2556-3e95-d715-4ec5-b93981dc21a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aa8c8b5a-8cd3-e2ee-bd92-c832dffecd9b}">
          <p14:sldIdLst>
            <p14:sldId id="298"/>
            <p14:sldId id="299"/>
            <p14:sldId id="300"/>
          </p14:sldIdLst>
        </p14:section>
        <p14:section name="Answers" id="{6641dca0-87dd-3851-41f6-7bccc8ff4f84}">
          <p14:sldIdLst>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S1.4 Correlation and regression. Notes for this topic: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scatter diagram show?.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scatter diagram show?.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Sxx, Syy and Sxy?.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Sxx, Syy and Sxy?.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Sxx, Syy and Sxy?.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Sxx, Syy and Sxy?: Worked example 1.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product moment correlation coefficient measure?.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product moment correlation coefficient measure?.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product moment correlation coefficient measure?: Worked example 2.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product moment correlation coefficient measure?.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least-squares regression line?.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least-squares regression line?.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least-squares regression line?: Worked example 3.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least-squares regression line?.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variable is which, and what do a and b mean?.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variable is which, and what do a and b mean?.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variable is which, and what do a and b mean?: Worked example 4.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you trust an estimate from the line?.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you trust an estimate from the line?: Worked example 5.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you trust an estimate from the line?.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affect correlation and regression?.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affect correlation and regression?: Worked example 6.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affect correlation and regression?: Worked example 6.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coding affect correlation and regression?: Worked example 6.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limitations of the correlation coefficient?.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limitations of the correlation coefficient?: Worked example 7.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limitations of the correlation coefficient?: Worked example 7.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limitations of the correlation coefficient?.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pieces fit together in a full question?: Worked example 8.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S1.4.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S1.4.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https://examinerprep.com/notes/edexcel-ial-maths/correlation-and-regression/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https://examinerprep.com/ial-maths-s1-4-correlation-and-regression-questions#IALM-S1-4-B-03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https://examinerprep.com/ial-maths-s1-4-correlation-and-regression-questions#IALM-S1-4-B-09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https://examinerprep.com/ial-maths-s1-4-correlation-and-regression-questions#IALM-S1-4-B-03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https://examinerprep.com/ial-maths-s1-4-correlation-and-regression-questions#IALM-S1-4-B-09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maths/correlation-and-regression/" TargetMode="External"/><Relationship Id="rId2" Type="http://schemas.openxmlformats.org/officeDocument/2006/relationships/hyperlink" Target="https://examinerprep.com/ial-maths-s1-4-correlation-and-regress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S1.4 Correlation and regression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14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Scatter diagrams and the language of correlation: positive, negative, strong, weak, none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Calculating Sₓₓ, S_yy and S_xy from raw data or from summary statistics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product moment correlation coefficient r: calculating it, interpreting it in context, and its limitations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least-squares regression line y=a+bx: what "least squares" means and how to find a and b</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Explanatory and response variables, and interpreting a and b in context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Interpolation and extrapolation, and how reliable an estimate 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Coding: the effect on r, on the summary statistics and on the regression line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Correlation and regression measure and use a straight-line relationship between two variables, and three summary numbers, Sₓₓ, S_yy and S_xy, carry the whole topic.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Sₓₓ=Σx²-(Σx)²/n, S_yy=Σy²-(Σy)²/n, S_xy=Σxy-(Σx)(Σy)/n.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r=S_xy/√(SₓₓS_yy), always between −1 and 1. It measures linear association only, and correlation does not prove cause.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Regression line of y on x: b=S_xy/Sₓₓ, a=ȳ-bx̄. It passes through (x̄,ȳ) and minimises the sum of the squared vertical distances.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b is the change in y for each extra unit of x; a is the value of y when x=0 (often outside the data, so treat it with care).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Interpolation is reliable when r is close to ±1; extrapolation is not. Coding u=(x-p)/q does not change r (for q&gt;0).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scatter diagram show?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Bivariate data.</a:t>
            </a:r>
            <a:r>
              <a:rPr lang="en-US" sz="1400" dirty="0">
                <a:solidFill>
                  <a:srgbClr val="1A1F2B"/>
                </a:solidFill>
                <a:latin typeface="Calibri" pitchFamily="34" charset="0"/>
                <a:ea typeface="Calibri" pitchFamily="34" charset="-122"/>
                <a:cs typeface="Calibri" pitchFamily="34" charset="-120"/>
              </a:rPr>
              <a:t> Pairs of values of two variables measured on each member of a sample, for example the height and the arm span of each student. A </a:t>
            </a:r>
            <a:r>
              <a:rPr lang="en-US" sz="1400" b="1" dirty="0">
                <a:solidFill>
                  <a:srgbClr val="1A1F2B"/>
                </a:solidFill>
                <a:latin typeface="Calibri" pitchFamily="34" charset="0"/>
                <a:ea typeface="Calibri" pitchFamily="34" charset="-122"/>
                <a:cs typeface="Calibri" pitchFamily="34" charset="-120"/>
              </a:rPr>
              <a:t>scatter diagram</a:t>
            </a:r>
            <a:r>
              <a:rPr lang="en-US" sz="1400" dirty="0">
                <a:solidFill>
                  <a:srgbClr val="1A1F2B"/>
                </a:solidFill>
                <a:latin typeface="Calibri" pitchFamily="34" charset="0"/>
                <a:ea typeface="Calibri" pitchFamily="34" charset="-122"/>
                <a:cs typeface="Calibri" pitchFamily="34" charset="-120"/>
              </a:rPr>
              <a:t> plots each pair as one point (x,y).</a:t>
            </a:r>
            <a:endParaRPr lang="en-US" sz="1400" dirty="0"/>
          </a:p>
        </p:txBody>
      </p:sp>
      <p:sp>
        <p:nvSpPr>
          <p:cNvPr id="6" name="Text 4"/>
          <p:cNvSpPr txBox="1"/>
          <p:nvPr/>
        </p:nvSpPr>
        <p:spPr>
          <a:xfrm>
            <a:off x="457200" y="210403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a:t>
            </a:r>
            <a:r>
              <a:rPr lang="en-US" sz="1500" b="1" dirty="0">
                <a:solidFill>
                  <a:srgbClr val="1A1F2B"/>
                </a:solidFill>
                <a:latin typeface="Calibri" pitchFamily="34" charset="0"/>
                <a:ea typeface="Calibri" pitchFamily="34" charset="-122"/>
                <a:cs typeface="Calibri" pitchFamily="34" charset="-120"/>
              </a:rPr>
              <a:t>positive correlation</a:t>
            </a:r>
            <a:r>
              <a:rPr lang="en-US" sz="1500" dirty="0">
                <a:solidFill>
                  <a:srgbClr val="1A1F2B"/>
                </a:solidFill>
                <a:latin typeface="Calibri" pitchFamily="34" charset="0"/>
                <a:ea typeface="Calibri" pitchFamily="34" charset="-122"/>
                <a:cs typeface="Calibri" pitchFamily="34" charset="-120"/>
              </a:rPr>
              <a:t>, as x increases y tends to increase: the points rise from left to right. With </a:t>
            </a:r>
            <a:r>
              <a:rPr lang="en-US" sz="1500" b="1" dirty="0">
                <a:solidFill>
                  <a:srgbClr val="1A1F2B"/>
                </a:solidFill>
                <a:latin typeface="Calibri" pitchFamily="34" charset="0"/>
                <a:ea typeface="Calibri" pitchFamily="34" charset="-122"/>
                <a:cs typeface="Calibri" pitchFamily="34" charset="-120"/>
              </a:rPr>
              <a:t>negative correlation</a:t>
            </a:r>
            <a:r>
              <a:rPr lang="en-US" sz="1500" dirty="0">
                <a:solidFill>
                  <a:srgbClr val="1A1F2B"/>
                </a:solidFill>
                <a:latin typeface="Calibri" pitchFamily="34" charset="0"/>
                <a:ea typeface="Calibri" pitchFamily="34" charset="-122"/>
                <a:cs typeface="Calibri" pitchFamily="34" charset="-120"/>
              </a:rPr>
              <a:t> they fall from left to right. With </a:t>
            </a:r>
            <a:r>
              <a:rPr lang="en-US" sz="1500" b="1" dirty="0">
                <a:solidFill>
                  <a:srgbClr val="1A1F2B"/>
                </a:solidFill>
                <a:latin typeface="Calibri" pitchFamily="34" charset="0"/>
                <a:ea typeface="Calibri" pitchFamily="34" charset="-122"/>
                <a:cs typeface="Calibri" pitchFamily="34" charset="-120"/>
              </a:rPr>
              <a:t>no correlation</a:t>
            </a:r>
            <a:r>
              <a:rPr lang="en-US" sz="1500" dirty="0">
                <a:solidFill>
                  <a:srgbClr val="1A1F2B"/>
                </a:solidFill>
                <a:latin typeface="Calibri" pitchFamily="34" charset="0"/>
                <a:ea typeface="Calibri" pitchFamily="34" charset="-122"/>
                <a:cs typeface="Calibri" pitchFamily="34" charset="-120"/>
              </a:rPr>
              <a:t> there is no straight-line pattern. The closer the points lie to a straight line, the stronger the (linear) correlation. In context, say what happens to one variable as the other increases: "days with more sunshine tend to generate more energy".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does a scatter diagram show?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14</a:t>
            </a:r>
            <a:endParaRPr lang="en-US" sz="1200" dirty="0"/>
          </a:p>
        </p:txBody>
      </p:sp>
      <p:pic>
        <p:nvPicPr>
          <p:cNvPr id="4" name="Image 0" descr="Four sets of paired data with the product moment correlation coefficient of each, calculated from the plotted points. The U-shaped points follow a curve exactly, yet r=0: correlation only measures how close the points are to a straight line.">    </p:cNvPr>
          <p:cNvPicPr>
            <a:picLocks noChangeAspect="1"/>
          </p:cNvPicPr>
          <p:nvPr/>
        </p:nvPicPr>
        <p:blipFill>
          <a:blip r:embed="rId1"/>
          <a:stretch>
            <a:fillRect/>
          </a:stretch>
        </p:blipFill>
        <p:spPr>
          <a:xfrm>
            <a:off x="4389120" y="1857146"/>
            <a:ext cx="4297680" cy="1497787"/>
          </a:xfrm>
          <a:prstGeom prst="rect">
            <a:avLst/>
          </a:prstGeom>
        </p:spPr>
      </p:pic>
      <p:sp>
        <p:nvSpPr>
          <p:cNvPr id="5" name="Text 2"/>
          <p:cNvSpPr txBox="1"/>
          <p:nvPr/>
        </p:nvSpPr>
        <p:spPr>
          <a:xfrm>
            <a:off x="4389120" y="3400654"/>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Four sets of paired data with the product moment correlation coefficient of each, calculated from the plotted points. The U-shaped points follow a curve exactly, yet r=0: correlation only measures how close the points are to a straight line.</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just "positive correlation" when asked to interpret a diagram in context. Name the variables: "as the hours of sunshine increase, the energy generated tends to increase".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calculate Sxx, Syy and Sxy?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sp>
        <p:nvSpPr>
          <p:cNvPr id="4" name="Shape 2"/>
          <p:cNvSpPr/>
          <p:nvPr/>
        </p:nvSpPr>
        <p:spPr>
          <a:xfrm>
            <a:off x="457200" y="1371600"/>
            <a:ext cx="8229600" cy="971093"/>
          </a:xfrm>
          <a:prstGeom prst="roundRect">
            <a:avLst>
              <a:gd name="adj" fmla="val 5650"/>
            </a:avLst>
          </a:prstGeom>
          <a:solidFill>
            <a:srgbClr val="EEF2FF"/>
          </a:solidFill>
          <a:ln w="9525">
            <a:solidFill>
              <a:srgbClr val="DDE2EA"/>
            </a:solidFill>
            <a:prstDash val="solid"/>
          </a:ln>
        </p:spPr>
      </p:sp>
      <p:sp>
        <p:nvSpPr>
          <p:cNvPr id="5" name="Text 3"/>
          <p:cNvSpPr txBox="1"/>
          <p:nvPr/>
        </p:nvSpPr>
        <p:spPr>
          <a:xfrm>
            <a:off x="603504" y="1463040"/>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Summary statistics for paired data</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(n = number of pairs): Sₓₓ=Σ(x-x̄)²=Σx²-(Σx)²/n,  S_yy=Σ(y-ȳ)²=Σy²-(Σy)²/n S_xy=Σ(x-x̄)(y-ȳ)=Σxy-(Σx)(Σy)/n</a:t>
            </a:r>
            <a:endParaRPr lang="en-US" sz="1400" dirty="0"/>
          </a:p>
        </p:txBody>
      </p:sp>
      <p:sp>
        <p:nvSpPr>
          <p:cNvPr id="6" name="Text 4"/>
          <p:cNvSpPr txBox="1"/>
          <p:nvPr/>
        </p:nvSpPr>
        <p:spPr>
          <a:xfrm>
            <a:off x="457200" y="2461565"/>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Sₓₓ and S_yy are never negative. S_xy is positive for positive correlation and negative for negative correlation; it carries the sign of everything that follows. Why? For a point above-right of the mean point, both (x-x̄) and (y-ȳ) are positive, so its product is positive; points below-left also give positive products. A rising pattern therefore makes S_xy positive.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Sxx, Syy and Sxy?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pic>
        <p:nvPicPr>
          <p:cNvPr id="4" name="Image 0" descr="The solar-panel data split by lines through the mean point. Every point lies in a shaded quadrant, where (x-x̄)(y-ȳ)&gt;0, so S_xy is positive.">    </p:cNvPr>
          <p:cNvPicPr>
            <a:picLocks noChangeAspect="1"/>
          </p:cNvPicPr>
          <p:nvPr/>
        </p:nvPicPr>
        <p:blipFill>
          <a:blip r:embed="rId1"/>
          <a:stretch>
            <a:fillRect/>
          </a:stretch>
        </p:blipFill>
        <p:spPr>
          <a:xfrm>
            <a:off x="4389120" y="1502359"/>
            <a:ext cx="4297680" cy="2546604"/>
          </a:xfrm>
          <a:prstGeom prst="rect">
            <a:avLst/>
          </a:prstGeom>
        </p:spPr>
      </p:pic>
      <p:sp>
        <p:nvSpPr>
          <p:cNvPr id="5" name="Text 2"/>
          <p:cNvSpPr txBox="1"/>
          <p:nvPr/>
        </p:nvSpPr>
        <p:spPr>
          <a:xfrm>
            <a:off x="4389120" y="409468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solar-panel data split by lines through the mean point. Every point lies in a shaded quadrant, where (x-x̄)(y-ȳ)&gt;0, so S_xy is positive.</a:t>
            </a:r>
            <a:endParaRPr lang="en-US" sz="1100" dirty="0"/>
          </a:p>
        </p:txBody>
      </p:sp>
      <p:sp>
        <p:nvSpPr>
          <p:cNvPr id="6" name="Text 3"/>
          <p:cNvSpPr txBox="1"/>
          <p:nvPr/>
        </p:nvSpPr>
        <p:spPr>
          <a:xfrm>
            <a:off x="457200" y="1371600"/>
            <a:ext cx="3611880" cy="29279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most questions you are given Σx, Σy, Σx², Σy² and Σxy: substitute into the right-hand forms. From raw data, use your calculator's statistics mode, but still write the formula with the numbers in it, and keep full calculator values of Sₓₓ, S_yy and S_xy: rounding early can change the third significant figure of 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solar-panel data</a:t>
            </a:r>
            <a:r>
              <a:rPr lang="en-US" sz="1500" dirty="0">
                <a:solidFill>
                  <a:srgbClr val="1A1F2B"/>
                </a:solidFill>
                <a:latin typeface="Calibri" pitchFamily="34" charset="0"/>
                <a:ea typeface="Calibri" pitchFamily="34" charset="-122"/>
                <a:cs typeface="Calibri" pitchFamily="34" charset="-120"/>
              </a:rPr>
              <a:t> used in the next three sections: hours of sunshine on 8 days and the energy a domestic solar panel generated on each of those days.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Sxx, Syy and Sxy?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a:t>
            </a:r>
            <a:endParaRPr lang="en-US" sz="1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16329"/>
                <a:gridCol w="813816"/>
                <a:gridCol w="813816"/>
                <a:gridCol w="813816"/>
                <a:gridCol w="813816"/>
                <a:gridCol w="813816"/>
                <a:gridCol w="813816"/>
                <a:gridCol w="813816"/>
                <a:gridCol w="813816"/>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hours of sunshine,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y (kWh)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Sxx, Syy and Sxy?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14 · Worked example 1 · Easy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solar-panel data, Σx=46.5, Σy=59.4, Σx²=314.25, Σy²=509.12 and Σxy=399.25. Calculate Sₓₓ, S_yy and S_xy.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Sₓₓ=314.25-46.5²/8=314.25-270.28125= </a:t>
            </a:r>
            <a:r>
              <a:rPr lang="en-US" sz="1500" b="1" dirty="0">
                <a:solidFill>
                  <a:srgbClr val="1A1F2B"/>
                </a:solidFill>
                <a:latin typeface="Calibri" pitchFamily="34" charset="0"/>
                <a:ea typeface="Calibri" pitchFamily="34" charset="-122"/>
                <a:cs typeface="Calibri" pitchFamily="34" charset="-120"/>
              </a:rPr>
              <a:t>43.96875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S_yy=509.12-59.4²/8=509.12-441.045= </a:t>
            </a:r>
            <a:r>
              <a:rPr lang="en-US" sz="1500" b="1" dirty="0">
                <a:solidFill>
                  <a:srgbClr val="1A1F2B"/>
                </a:solidFill>
                <a:latin typeface="Calibri" pitchFamily="34" charset="0"/>
                <a:ea typeface="Calibri" pitchFamily="34" charset="-122"/>
                <a:cs typeface="Calibri" pitchFamily="34" charset="-120"/>
              </a:rPr>
              <a:t>68.075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S_xy=399.25-(46.5×59.4)/8=399.25-345.2625= </a:t>
            </a:r>
            <a:r>
              <a:rPr lang="en-US" sz="1500" b="1" dirty="0">
                <a:solidFill>
                  <a:srgbClr val="1A1F2B"/>
                </a:solidFill>
                <a:latin typeface="Calibri" pitchFamily="34" charset="0"/>
                <a:ea typeface="Calibri" pitchFamily="34" charset="-122"/>
                <a:cs typeface="Calibri" pitchFamily="34" charset="-120"/>
              </a:rPr>
              <a:t>53.9875</a:t>
            </a:r>
            <a:r>
              <a:rPr lang="en-US" sz="1500" dirty="0">
                <a:solidFill>
                  <a:srgbClr val="1A1F2B"/>
                </a:solidFill>
                <a:latin typeface="Calibri" pitchFamily="34" charset="0"/>
                <a:ea typeface="Calibri" pitchFamily="34" charset="-122"/>
                <a:cs typeface="Calibri" pitchFamily="34" charset="-120"/>
              </a:rPr>
              <a:t>, positive, matching the rising pattern of the points.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product moment correlation coefficient measure?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Product moment correlation coefficient.</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measure of the strength and direction of the linear relationship between two variables: r=S_xy/√(SₓₓS_yy),  -1≤r≤1. r has no units, and swapping x and y gives the same value. A value outside -1≤r≤1 means an arithmetic error.</a:t>
            </a:r>
            <a:endParaRPr lang="en-US" sz="14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2723083"/>
          <a:ext cx="8229600" cy="914400"/>
        </p:xfrm>
        <a:graphic>
          <a:graphicData uri="http://schemas.openxmlformats.org/drawingml/2006/table">
            <a:tbl>
              <a:tblPr/>
              <a:tblGrid>
                <a:gridCol w="2067458"/>
                <a:gridCol w="616214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Value of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perfect positive linear correlation: every point on a rising straight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close to 1 (e.g. 0.9)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 positive linear correlation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around 0.4 to 0.6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moderate / weak positive linear correlation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close to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little or no linear correlation (there may still be a curved relationship)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close to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strong negative linear correlation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product moment correlation coefficient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067458"/>
                <a:gridCol w="6162142"/>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Value of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perfect negative linear correlation: every point on a falling straight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product moment correlation coefficient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 · Worked example 2 · Easy · Calculate, interpret</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Using the results of Worked example 1, calculate the product moment correlation coefficient between hours of sunshine and energy generated, and interpret it in context.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r=53.9875/(√(43.96875×68.075))=0.98680…= </a:t>
            </a:r>
            <a:r>
              <a:rPr lang="en-US" sz="1500" b="1" dirty="0">
                <a:solidFill>
                  <a:srgbClr val="1A1F2B"/>
                </a:solidFill>
                <a:latin typeface="Calibri" pitchFamily="34" charset="0"/>
                <a:ea typeface="Calibri" pitchFamily="34" charset="-122"/>
                <a:cs typeface="Calibri" pitchFamily="34" charset="-120"/>
              </a:rPr>
              <a:t>0.987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Strong positive linear correlation: days with more hours of sunshine tend to generate more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product moment correlation coefficient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three parts to an interpretation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 interpretation of r needs the direction (positive/negative), the strength (strong/weak) and the context (both variables named). "Strong" on its own, or a bare number, is not an interpretation.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least-squares regression line?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pic>
        <p:nvPicPr>
          <p:cNvPr id="4" name="Image 0" descr="Residuals for the solar-panel data. The largest is 0.72 kWh at x=7. No other straight line gives a smaller total of squared residuals than this one (1.79); the positive and negative residuals add up to exactly 0.">    </p:cNvPr>
          <p:cNvPicPr>
            <a:picLocks noChangeAspect="1"/>
          </p:cNvPicPr>
          <p:nvPr/>
        </p:nvPicPr>
        <p:blipFill>
          <a:blip r:embed="rId1"/>
          <a:stretch>
            <a:fillRect/>
          </a:stretch>
        </p:blipFill>
        <p:spPr>
          <a:xfrm>
            <a:off x="4389120" y="1417320"/>
            <a:ext cx="4297680" cy="2546604"/>
          </a:xfrm>
          <a:prstGeom prst="rect">
            <a:avLst/>
          </a:prstGeom>
        </p:spPr>
      </p:pic>
      <p:sp>
        <p:nvSpPr>
          <p:cNvPr id="5" name="Text 2"/>
          <p:cNvSpPr txBox="1"/>
          <p:nvPr/>
        </p:nvSpPr>
        <p:spPr>
          <a:xfrm>
            <a:off x="4389120" y="400964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Residuals for the solar-panel data. The largest is 0.72 kWh at x=7. No other straight line gives a smaller total of squared residuals than this one (1.79); the positive and negative residuals add up to exactly 0.</a:t>
            </a:r>
            <a:endParaRPr lang="en-US" sz="1100" dirty="0"/>
          </a:p>
        </p:txBody>
      </p:sp>
      <p:sp>
        <p:nvSpPr>
          <p:cNvPr id="6" name="Text 3"/>
          <p:cNvSpPr txBox="1"/>
          <p:nvPr/>
        </p:nvSpPr>
        <p:spPr>
          <a:xfrm>
            <a:off x="457200" y="1371600"/>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each point, the </a:t>
            </a:r>
            <a:r>
              <a:rPr lang="en-US" sz="1500" b="1" dirty="0">
                <a:solidFill>
                  <a:srgbClr val="1A1F2B"/>
                </a:solidFill>
                <a:latin typeface="Calibri" pitchFamily="34" charset="0"/>
                <a:ea typeface="Calibri" pitchFamily="34" charset="-122"/>
                <a:cs typeface="Calibri" pitchFamily="34" charset="-120"/>
              </a:rPr>
              <a:t>residual</a:t>
            </a:r>
            <a:r>
              <a:rPr lang="en-US" sz="1500" dirty="0">
                <a:solidFill>
                  <a:srgbClr val="1A1F2B"/>
                </a:solidFill>
                <a:latin typeface="Calibri" pitchFamily="34" charset="0"/>
                <a:ea typeface="Calibri" pitchFamily="34" charset="-122"/>
                <a:cs typeface="Calibri" pitchFamily="34" charset="-120"/>
              </a:rPr>
              <a:t> is its vertical distance from the line: observed y − value of y on the line. The </a:t>
            </a:r>
            <a:r>
              <a:rPr lang="en-US" sz="1500" b="1" dirty="0">
                <a:solidFill>
                  <a:srgbClr val="1A1F2B"/>
                </a:solidFill>
                <a:latin typeface="Calibri" pitchFamily="34" charset="0"/>
                <a:ea typeface="Calibri" pitchFamily="34" charset="-122"/>
                <a:cs typeface="Calibri" pitchFamily="34" charset="-120"/>
              </a:rPr>
              <a:t>least-squares regression line of y on x</a:t>
            </a:r>
            <a:r>
              <a:rPr lang="en-US" sz="1500" dirty="0">
                <a:solidFill>
                  <a:srgbClr val="1A1F2B"/>
                </a:solidFill>
                <a:latin typeface="Calibri" pitchFamily="34" charset="0"/>
                <a:ea typeface="Calibri" pitchFamily="34" charset="-122"/>
                <a:cs typeface="Calibri" pitchFamily="34" charset="-120"/>
              </a:rPr>
              <a:t> is the straight line that makes the sum of the squares of the residuals as small as possible. The distances are measured parallel to the y-axis because y is the variable being predicted.</a:t>
            </a:r>
            <a:endParaRPr lang="en-US" sz="1500" dirty="0"/>
          </a:p>
        </p:txBody>
      </p:sp>
      <p:sp>
        <p:nvSpPr>
          <p:cNvPr id="7" name="Shape 4"/>
          <p:cNvSpPr/>
          <p:nvPr/>
        </p:nvSpPr>
        <p:spPr>
          <a:xfrm>
            <a:off x="457200" y="3334817"/>
            <a:ext cx="3611880" cy="397764"/>
          </a:xfrm>
          <a:prstGeom prst="roundRect">
            <a:avLst>
              <a:gd name="adj" fmla="val 13793"/>
            </a:avLst>
          </a:prstGeom>
          <a:solidFill>
            <a:srgbClr val="EEF2FF"/>
          </a:solidFill>
          <a:ln w="9525">
            <a:solidFill>
              <a:srgbClr val="DDE2EA"/>
            </a:solidFill>
            <a:prstDash val="solid"/>
          </a:ln>
        </p:spPr>
      </p:sp>
      <p:sp>
        <p:nvSpPr>
          <p:cNvPr id="8" name="Text 5"/>
          <p:cNvSpPr txBox="1"/>
          <p:nvPr/>
        </p:nvSpPr>
        <p:spPr>
          <a:xfrm>
            <a:off x="603504" y="3426257"/>
            <a:ext cx="331927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Regression line of y on x.</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least-squares regression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705002"/>
          </a:xfrm>
          <a:prstGeom prst="roundRect">
            <a:avLst>
              <a:gd name="adj" fmla="val 7782"/>
            </a:avLst>
          </a:prstGeom>
          <a:solidFill>
            <a:srgbClr val="EEF2FF"/>
          </a:solidFill>
          <a:ln w="9525">
            <a:solidFill>
              <a:srgbClr val="DDE2EA"/>
            </a:solidFill>
            <a:prstDash val="solid"/>
          </a:ln>
        </p:spPr>
      </p:sp>
      <p:sp>
        <p:nvSpPr>
          <p:cNvPr id="5" name="Text 3"/>
          <p:cNvSpPr txBox="1"/>
          <p:nvPr/>
        </p:nvSpPr>
        <p:spPr>
          <a:xfrm>
            <a:off x="603504" y="1463040"/>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y=a+bx,  b=S_xy/Sₓₓ,  a=ȳ-bx̄ Because a=ȳ-bx̄, the line always passes through the mean point (x̄,ȳ), a quick check on a sketch.</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least-squares regression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 · Worked example 3 · Medium · Find</a:t>
            </a:r>
            <a:endParaRPr lang="en-US" sz="1200" dirty="0"/>
          </a:p>
        </p:txBody>
      </p:sp>
      <p:pic>
        <p:nvPicPr>
          <p:cNvPr id="4" name="Image 0" descr="The solar-panel data with the regression line y=0.288+1.23x. The line passes through the mean point (5.8125, 7.425), marked with a cross.">    </p:cNvPr>
          <p:cNvPicPr>
            <a:picLocks noChangeAspect="1"/>
          </p:cNvPicPr>
          <p:nvPr/>
        </p:nvPicPr>
        <p:blipFill>
          <a:blip r:embed="rId1"/>
          <a:stretch>
            <a:fillRect/>
          </a:stretch>
        </p:blipFill>
        <p:spPr>
          <a:xfrm>
            <a:off x="4389120" y="1502359"/>
            <a:ext cx="4297680" cy="2546604"/>
          </a:xfrm>
          <a:prstGeom prst="rect">
            <a:avLst/>
          </a:prstGeom>
        </p:spPr>
      </p:pic>
      <p:sp>
        <p:nvSpPr>
          <p:cNvPr id="5" name="Text 2"/>
          <p:cNvSpPr txBox="1"/>
          <p:nvPr/>
        </p:nvSpPr>
        <p:spPr>
          <a:xfrm>
            <a:off x="4389120" y="409468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solar-panel data with the regression line y=0.288+1.23x. The line passes through the mean point (5.8125, 7.425), marked with a cross.</a:t>
            </a:r>
            <a:endParaRPr lang="en-US" sz="1100" dirty="0"/>
          </a:p>
        </p:txBody>
      </p:sp>
      <p:sp>
        <p:nvSpPr>
          <p:cNvPr id="6" name="Text 3"/>
          <p:cNvSpPr txBox="1"/>
          <p:nvPr/>
        </p:nvSpPr>
        <p:spPr>
          <a:xfrm>
            <a:off x="457200" y="1371600"/>
            <a:ext cx="361188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Using the results of Worked example 1, find the equation of the regression line of y on x for the solar-panel data, giving a and b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b=(53.9875/43.96875)=1.2279…</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Means: x̄=(46.5/8)=5.8125, ȳ=(59.4/8)=7.425.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Intercept, using the unrounded b: a=7.425-1.2279…×5.8125=0.2881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y=0.288+1.23x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least-squares regression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Rounding b to 1.23 before finding a: 7.425-1.23×5.8125=0.276, not 0.288. Keep the full value of b in your calculator for the next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variable is which, and what do a and b mean?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Explanatory (independent) variable:</a:t>
            </a:r>
            <a:r>
              <a:rPr lang="en-US" sz="1400" dirty="0">
                <a:solidFill>
                  <a:srgbClr val="1A1F2B"/>
                </a:solidFill>
                <a:latin typeface="Calibri" pitchFamily="34" charset="0"/>
                <a:ea typeface="Calibri" pitchFamily="34" charset="-122"/>
                <a:cs typeface="Calibri" pitchFamily="34" charset="-120"/>
              </a:rPr>
              <a:t> the variable that is set, controlled or changes on its own; it goes on the horizontal axis as x. </a:t>
            </a:r>
            <a:r>
              <a:rPr lang="en-US" sz="1400" b="1" dirty="0">
                <a:solidFill>
                  <a:srgbClr val="1A1F2B"/>
                </a:solidFill>
                <a:latin typeface="Calibri" pitchFamily="34" charset="0"/>
                <a:ea typeface="Calibri" pitchFamily="34" charset="-122"/>
                <a:cs typeface="Calibri" pitchFamily="34" charset="-120"/>
              </a:rPr>
              <a:t>Response (dependent) variable:</a:t>
            </a:r>
            <a:r>
              <a:rPr lang="en-US" sz="1400" dirty="0">
                <a:solidFill>
                  <a:srgbClr val="1A1F2B"/>
                </a:solidFill>
                <a:latin typeface="Calibri" pitchFamily="34" charset="0"/>
                <a:ea typeface="Calibri" pitchFamily="34" charset="-122"/>
                <a:cs typeface="Calibri" pitchFamily="34" charset="-120"/>
              </a:rPr>
              <a:t> the variable whose value depends on, or is predicted from, the explanatory variable; it goes on the vertical axis as y.</a:t>
            </a:r>
            <a:endParaRPr lang="en-US" sz="1400" dirty="0"/>
          </a:p>
        </p:txBody>
      </p:sp>
      <p:sp>
        <p:nvSpPr>
          <p:cNvPr id="6" name="Text 4"/>
          <p:cNvSpPr txBox="1"/>
          <p:nvPr/>
        </p:nvSpPr>
        <p:spPr>
          <a:xfrm>
            <a:off x="457200" y="2318918"/>
            <a:ext cx="8229600" cy="210769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Ask which variable could affect the other: hours of sunshine can affect the energy generated, not the other way round. The regression line of y on x is used to estimate y for a given x; it is not the right line for estimating x from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Interpreting b: "for each extra (unit of x), (the response) increases/decreases by about b (units of 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Interpreting a: the value of y when x=0, meaningful only if x=0 makes sense and is not far outside the data.</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phone data</a:t>
            </a:r>
            <a:r>
              <a:rPr lang="en-US" sz="1500" dirty="0">
                <a:solidFill>
                  <a:srgbClr val="1A1F2B"/>
                </a:solidFill>
                <a:latin typeface="Calibri" pitchFamily="34" charset="0"/>
                <a:ea typeface="Calibri" pitchFamily="34" charset="-122"/>
                <a:cs typeface="Calibri" pitchFamily="34" charset="-120"/>
              </a:rPr>
              <a:t>: hours of screen-on time x since a full charge, and battery left y (%), for one phone on 8 occasions.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variable is which, and what do a and b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a:t>
            </a:r>
            <a:endParaRPr lang="en-US" sz="1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970178"/>
                <a:gridCol w="907085"/>
                <a:gridCol w="907085"/>
                <a:gridCol w="907085"/>
                <a:gridCol w="907085"/>
                <a:gridCol w="907085"/>
                <a:gridCol w="907085"/>
                <a:gridCol w="907085"/>
                <a:gridCol w="907085"/>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(hours)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variable is which, and what do a and b mean?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14 · Worked example 4 · Medium · State, find, interpret</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the phone data, n=8, Σx=28, Σy=488, Σx²=121, Σy²=32 560 and Σxy=1456. (a) State, with a reason, which is the explanatory variable. (b) Find the regression line of y on x. (c) Interpret the gradient and the intercept in context.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Screen-on time</a:t>
            </a:r>
            <a:r>
              <a:rPr lang="en-US" sz="1500" dirty="0">
                <a:solidFill>
                  <a:srgbClr val="1A1F2B"/>
                </a:solidFill>
                <a:latin typeface="Calibri" pitchFamily="34" charset="0"/>
                <a:ea typeface="Calibri" pitchFamily="34" charset="-122"/>
                <a:cs typeface="Calibri" pitchFamily="34" charset="-120"/>
              </a:rPr>
              <a:t>: using the screen drains the battery, so the battery level depends on the time, not the reverse.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Sₓₓ=121-28²/8=23, S_xy=1456-(28×488)/8=-252. b=(-252)/23=-10.957…, a=61-(-10.957…)(3.5)=99.35: </a:t>
            </a:r>
            <a:r>
              <a:rPr lang="en-US" sz="1500" b="1" dirty="0">
                <a:solidFill>
                  <a:srgbClr val="1A1F2B"/>
                </a:solidFill>
                <a:latin typeface="Calibri" pitchFamily="34" charset="0"/>
                <a:ea typeface="Calibri" pitchFamily="34" charset="-122"/>
                <a:cs typeface="Calibri" pitchFamily="34" charset="-120"/>
              </a:rPr>
              <a:t>y=99.3-11.0x</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 the battery level falls by about 11 percentage points for each hour of screen-on time. a: with no screen-on time the battery is at about 99%, close to the full charge it starts from.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can you trust an estimate from the line?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pic>
        <p:nvPicPr>
          <p:cNvPr id="4" name="Image 0" descr="The phone data cover 1 to 6 hours (shaded). The line y=99.3-11.0x reaches 0% at x=9.07, and beyond that it predicts impossible negative values: a straight-line model cannot hold for ever.">    </p:cNvPr>
          <p:cNvPicPr>
            <a:picLocks noChangeAspect="1"/>
          </p:cNvPicPr>
          <p:nvPr/>
        </p:nvPicPr>
        <p:blipFill>
          <a:blip r:embed="rId1"/>
          <a:stretch>
            <a:fillRect/>
          </a:stretch>
        </p:blipFill>
        <p:spPr>
          <a:xfrm>
            <a:off x="4389120" y="1424635"/>
            <a:ext cx="4297680" cy="2532888"/>
          </a:xfrm>
          <a:prstGeom prst="rect">
            <a:avLst/>
          </a:prstGeom>
        </p:spPr>
      </p:pic>
      <p:sp>
        <p:nvSpPr>
          <p:cNvPr id="5" name="Text 2"/>
          <p:cNvSpPr txBox="1"/>
          <p:nvPr/>
        </p:nvSpPr>
        <p:spPr>
          <a:xfrm>
            <a:off x="4389120" y="400324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phone data cover 1 to 6 hours (shaded). The line y=99.3-11.0x reaches 0% at x=9.07, and beyond that it predicts impossible negative values: a straight-line model cannot hold for ever.</a:t>
            </a:r>
            <a:endParaRPr lang="en-US" sz="1100" dirty="0"/>
          </a:p>
        </p:txBody>
      </p:sp>
      <p:sp>
        <p:nvSpPr>
          <p:cNvPr id="6" name="Shape 3"/>
          <p:cNvSpPr/>
          <p:nvPr/>
        </p:nvSpPr>
        <p:spPr>
          <a:xfrm>
            <a:off x="457200" y="1371600"/>
            <a:ext cx="3611880"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331927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Interpolation:</a:t>
            </a:r>
            <a:r>
              <a:rPr lang="en-US" sz="1400" dirty="0">
                <a:solidFill>
                  <a:srgbClr val="1A1F2B"/>
                </a:solidFill>
                <a:latin typeface="Calibri" pitchFamily="34" charset="0"/>
                <a:ea typeface="Calibri" pitchFamily="34" charset="-122"/>
                <a:cs typeface="Calibri" pitchFamily="34" charset="-120"/>
              </a:rPr>
              <a:t> estimating y for an x inside the range of the data. </a:t>
            </a:r>
            <a:r>
              <a:rPr lang="en-US" sz="1400" b="1" dirty="0">
                <a:solidFill>
                  <a:srgbClr val="1A1F2B"/>
                </a:solidFill>
                <a:latin typeface="Calibri" pitchFamily="34" charset="0"/>
                <a:ea typeface="Calibri" pitchFamily="34" charset="-122"/>
                <a:cs typeface="Calibri" pitchFamily="34" charset="-120"/>
              </a:rPr>
              <a:t>Extrapolation:</a:t>
            </a:r>
            <a:r>
              <a:rPr lang="en-US" sz="1400" dirty="0">
                <a:solidFill>
                  <a:srgbClr val="1A1F2B"/>
                </a:solidFill>
                <a:latin typeface="Calibri" pitchFamily="34" charset="0"/>
                <a:ea typeface="Calibri" pitchFamily="34" charset="-122"/>
                <a:cs typeface="Calibri" pitchFamily="34" charset="-120"/>
              </a:rPr>
              <a:t> estimating y for an x outside the range of the data.</a:t>
            </a:r>
            <a:endParaRPr lang="en-US" sz="1400" dirty="0"/>
          </a:p>
        </p:txBody>
      </p:sp>
      <p:sp>
        <p:nvSpPr>
          <p:cNvPr id="8" name="Text 5"/>
          <p:cNvSpPr txBox="1"/>
          <p:nvPr/>
        </p:nvSpPr>
        <p:spPr>
          <a:xfrm>
            <a:off x="457200" y="2533802"/>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interpolated estimate is reliable when the correlation is strong (r close to ±1). An extrapolated estimate is unreliable: nothing in the data shows that the straight-line pattern carries on beyond it. A weak correlation makes every estimate unreliable, inside the range or not.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you trust an estimate from the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 · Worked example 5 · Medium · Estimate, comment</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regression line from Worked example 4 to estimate the battery left after (a) 2 hours and (b) 10 hours of screen-on time. Comment on the reliability of each estimate.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y=99.348-10.957×2= </a:t>
            </a:r>
            <a:r>
              <a:rPr lang="en-US" sz="1500" b="1" dirty="0">
                <a:solidFill>
                  <a:srgbClr val="1A1F2B"/>
                </a:solidFill>
                <a:latin typeface="Calibri" pitchFamily="34" charset="0"/>
                <a:ea typeface="Calibri" pitchFamily="34" charset="-122"/>
                <a:cs typeface="Calibri" pitchFamily="34" charset="-120"/>
              </a:rPr>
              <a:t>77.4%</a:t>
            </a:r>
            <a:r>
              <a:rPr lang="en-US" sz="1500" dirty="0">
                <a:solidFill>
                  <a:srgbClr val="1A1F2B"/>
                </a:solidFill>
                <a:latin typeface="Calibri" pitchFamily="34" charset="0"/>
                <a:ea typeface="Calibri" pitchFamily="34" charset="-122"/>
                <a:cs typeface="Calibri" pitchFamily="34" charset="-120"/>
              </a:rPr>
              <a:t>. Reliable: 2 hours is inside the data (interpolation), and r=-0.994 (using S_yy=2792 from the sums in Worked example 4) shows strong negative linear correlation.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y=99.348-10.957×10= </a:t>
            </a:r>
            <a:r>
              <a:rPr lang="en-US" sz="1500" b="1" dirty="0">
                <a:solidFill>
                  <a:srgbClr val="1A1F2B"/>
                </a:solidFill>
                <a:latin typeface="Calibri" pitchFamily="34" charset="0"/>
                <a:ea typeface="Calibri" pitchFamily="34" charset="-122"/>
                <a:cs typeface="Calibri" pitchFamily="34" charset="-120"/>
              </a:rPr>
              <a:t>−10.2%</a:t>
            </a:r>
            <a:r>
              <a:rPr lang="en-US" sz="1500" dirty="0">
                <a:solidFill>
                  <a:srgbClr val="1A1F2B"/>
                </a:solidFill>
                <a:latin typeface="Calibri" pitchFamily="34" charset="0"/>
                <a:ea typeface="Calibri" pitchFamily="34" charset="-122"/>
                <a:cs typeface="Calibri" pitchFamily="34" charset="-120"/>
              </a:rPr>
              <a:t>. Unreliable: 10 hours is outside the data (extrapolation), and a negative battery level is impossible.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you trust an estimate from the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Rearranging y=a+bx to estimate x from a given y. The line of y on x minimises vertical distances only; to estimate x you would need the regression line of x on y, a different line unless r=±1.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affect correlation and regression?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Data are often coded to make the numbers smaller: u=(x-p)/q and v=(y-s)/t. Adding or subtracting a constant shifts the points; dividing by a positive constant rescales an axis. Neither changes the shape of the scatter diagram, so r is unchanged. Dividing by a negative constant reflects the diagram: r changes sign but keeps its size. To turn a coded regression line into one for x and y, substitute the coding into it and rearrange.</a:t>
            </a:r>
            <a:endParaRPr lang="en-US" sz="1500" dirty="0"/>
          </a:p>
        </p:txBody>
      </p:sp>
      <p:sp>
        <p:nvSpPr>
          <p:cNvPr id="5" name="Shape 3"/>
          <p:cNvSpPr/>
          <p:nvPr/>
        </p:nvSpPr>
        <p:spPr>
          <a:xfrm>
            <a:off x="457200" y="2642616"/>
            <a:ext cx="8229600" cy="971093"/>
          </a:xfrm>
          <a:prstGeom prst="roundRect">
            <a:avLst>
              <a:gd name="adj" fmla="val 5650"/>
            </a:avLst>
          </a:prstGeom>
          <a:solidFill>
            <a:srgbClr val="EEF2FF"/>
          </a:solidFill>
          <a:ln w="9525">
            <a:solidFill>
              <a:srgbClr val="DDE2EA"/>
            </a:solidFill>
            <a:prstDash val="solid"/>
          </a:ln>
        </p:spPr>
      </p:sp>
      <p:sp>
        <p:nvSpPr>
          <p:cNvPr id="6" name="Text 4"/>
          <p:cNvSpPr txBox="1"/>
          <p:nvPr/>
        </p:nvSpPr>
        <p:spPr>
          <a:xfrm>
            <a:off x="603504" y="2734056"/>
            <a:ext cx="7936992" cy="82478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Coding and the summary statistics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(q,t&gt;0): Sᵤᵤ=Sₓₓ/q², Sᵥᵥ=S_yy/t², Sᵤᵥ=S_xy/qt, rᵤᵥ=r_xy The constants p and s that are subtracted have no effect on any of the S values.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affect correlation and regression?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Hard · Find, hence, estimate</a:t>
            </a:r>
            <a:endParaRPr lang="en-US" sz="1200" dirty="0"/>
          </a:p>
        </p:txBody>
      </p:sp>
      <p:pic>
        <p:nvPicPr>
          <p:cNvPr id="4" name="Image 0" descr="Hardness of the 8 bolts against furnace temperature, with the decoded line y=-81.2+0.362x.">    </p:cNvPr>
          <p:cNvPicPr>
            <a:picLocks noChangeAspect="1"/>
          </p:cNvPicPr>
          <p:nvPr/>
        </p:nvPicPr>
        <p:blipFill>
          <a:blip r:embed="rId1"/>
          <a:stretch>
            <a:fillRect/>
          </a:stretch>
        </p:blipFill>
        <p:spPr>
          <a:xfrm>
            <a:off x="4389120" y="1502359"/>
            <a:ext cx="4297680" cy="2546604"/>
          </a:xfrm>
          <a:prstGeom prst="rect">
            <a:avLst/>
          </a:prstGeom>
        </p:spPr>
      </p:pic>
      <p:sp>
        <p:nvSpPr>
          <p:cNvPr id="5" name="Text 2"/>
          <p:cNvSpPr txBox="1"/>
          <p:nvPr/>
        </p:nvSpPr>
        <p:spPr>
          <a:xfrm>
            <a:off x="4389120" y="409468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Hardness of the 8 bolts against furnace temperature, with the decoded line y=-81.2+0.362x.</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batch of 8 steel bolts is heat-treated at different furnace temperatures x °C and the hardness y of each is measured. The data are coded using u=(x-800)/5 and v=y-200, giving Σu=93, Σv=236, Σu²=1383, Σv²=7964, Σuv=3290. (a) Find the product moment correlation coefficient between x and y. (b) Find the regression line of v on u. (c) Hence find the regression line of y on x. (d) Estimate the hardness of a bolt treated at 860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affect correlation and regression?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Hard · Find, hence, estimate (continued)</a:t>
            </a:r>
            <a:endParaRPr lang="en-US" sz="1200" dirty="0"/>
          </a:p>
        </p:txBody>
      </p:sp>
      <p:pic>
        <p:nvPicPr>
          <p:cNvPr id="4" name="Image 0" descr="The same 8 bolts plotted with the coded variables. The pattern is identical, only the axis labels change, so r=0.994 for u and v as well as for x and y.">    </p:cNvPr>
          <p:cNvPicPr>
            <a:picLocks noChangeAspect="1"/>
          </p:cNvPicPr>
          <p:nvPr/>
        </p:nvPicPr>
        <p:blipFill>
          <a:blip r:embed="rId1"/>
          <a:stretch>
            <a:fillRect/>
          </a:stretch>
        </p:blipFill>
        <p:spPr>
          <a:xfrm>
            <a:off x="4389120" y="1417320"/>
            <a:ext cx="4297680" cy="2546604"/>
          </a:xfrm>
          <a:prstGeom prst="rect">
            <a:avLst/>
          </a:prstGeom>
        </p:spPr>
      </p:pic>
      <p:sp>
        <p:nvSpPr>
          <p:cNvPr id="5" name="Text 2"/>
          <p:cNvSpPr txBox="1"/>
          <p:nvPr/>
        </p:nvSpPr>
        <p:spPr>
          <a:xfrm>
            <a:off x="4389120" y="400964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8 bolts plotted with the coded variables. The pattern is identical, only the axis labels change, so r=0.994 for u and v as well as for x and y.</a:t>
            </a:r>
            <a:endParaRPr lang="en-US" sz="1100" dirty="0"/>
          </a:p>
        </p:txBody>
      </p:sp>
      <p:sp>
        <p:nvSpPr>
          <p:cNvPr id="6" name="Text 3"/>
          <p:cNvSpPr txBox="1"/>
          <p:nvPr/>
        </p:nvSpPr>
        <p:spPr>
          <a:xfrm>
            <a:off x="457200" y="1371600"/>
            <a:ext cx="3611880" cy="322966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Sᵤᵤ=1383-93²/8=301.875, Sᵥᵥ=7964-236²/8=1002, Sᵤᵥ=3290-(93×236)/8=546.5. r=546.5/(√(301.875×1002))=0.994; coding does not change r, so </a:t>
            </a:r>
            <a:r>
              <a:rPr lang="en-US" sz="1500" b="1" dirty="0">
                <a:solidFill>
                  <a:srgbClr val="1A1F2B"/>
                </a:solidFill>
                <a:latin typeface="Calibri" pitchFamily="34" charset="0"/>
                <a:ea typeface="Calibri" pitchFamily="34" charset="-122"/>
                <a:cs typeface="Calibri" pitchFamily="34" charset="-120"/>
              </a:rPr>
              <a:t>r=0.994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Gradient =(546.5/301.875)=1.8104…; ū=11.625, v̄=29.5; intercept =29.5-1.8104…×11.625=8.4547: </a:t>
            </a:r>
            <a:r>
              <a:rPr lang="en-US" sz="1500" b="1" dirty="0">
                <a:solidFill>
                  <a:srgbClr val="1A1F2B"/>
                </a:solidFill>
                <a:latin typeface="Calibri" pitchFamily="34" charset="0"/>
                <a:ea typeface="Calibri" pitchFamily="34" charset="-122"/>
                <a:cs typeface="Calibri" pitchFamily="34" charset="-120"/>
              </a:rPr>
              <a:t>v=8.45+1.81u</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Substitute: y-200=8.4547+1.8104×(x-800)/5, so y=208.45+0.36207x-289.66: </a:t>
            </a:r>
            <a:r>
              <a:rPr lang="en-US" sz="1500" b="1" dirty="0">
                <a:solidFill>
                  <a:srgbClr val="1A1F2B"/>
                </a:solidFill>
                <a:latin typeface="Calibri" pitchFamily="34" charset="0"/>
                <a:ea typeface="Calibri" pitchFamily="34" charset="-122"/>
                <a:cs typeface="Calibri" pitchFamily="34" charset="-120"/>
              </a:rPr>
              <a:t>y=-81.2+0.362x</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coding affect correlation and regression?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14 · Worked example 6 · Hard · Find, hence, estimate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y=-81.202+0.36207×860= </a:t>
            </a:r>
            <a:r>
              <a:rPr lang="en-US" sz="1500" b="1" dirty="0">
                <a:solidFill>
                  <a:srgbClr val="1A1F2B"/>
                </a:solidFill>
                <a:latin typeface="Calibri" pitchFamily="34" charset="0"/>
                <a:ea typeface="Calibri" pitchFamily="34" charset="-122"/>
                <a:cs typeface="Calibri" pitchFamily="34" charset="-120"/>
              </a:rPr>
              <a:t>230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Sₓₓ=5²×Sᵤᵤ=7546.875 and S_xy=5×Sᵤᵥ=2732.5, so b=2732.5÷7546.875=0.362. The intercept −81.2 would be the hardness at 0 °C, far outside the data, so it has no practical meaning.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limitations of the correlation coefficient?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Text 2"/>
          <p:cNvSpPr txBox="1"/>
          <p:nvPr/>
        </p:nvSpPr>
        <p:spPr>
          <a:xfrm>
            <a:off x="457200" y="1371600"/>
            <a:ext cx="8229600" cy="1890065"/>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Linear only.</a:t>
            </a:r>
            <a:r>
              <a:rPr lang="en-US" sz="1500" dirty="0">
                <a:solidFill>
                  <a:srgbClr val="1A1F2B"/>
                </a:solidFill>
                <a:latin typeface="Calibri" pitchFamily="34" charset="0"/>
                <a:ea typeface="Calibri" pitchFamily="34" charset="-122"/>
                <a:cs typeface="Calibri" pitchFamily="34" charset="-120"/>
              </a:rPr>
              <a:t> r measures how close the points are to a straight line. A strong curved relationship can have r near 0, so always look at the scatter diagram.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Correlation is not causation.</a:t>
            </a:r>
            <a:r>
              <a:rPr lang="en-US" sz="1500" dirty="0">
                <a:solidFill>
                  <a:srgbClr val="1A1F2B"/>
                </a:solidFill>
                <a:latin typeface="Calibri" pitchFamily="34" charset="0"/>
                <a:ea typeface="Calibri" pitchFamily="34" charset="-122"/>
                <a:cs typeface="Calibri" pitchFamily="34" charset="-120"/>
              </a:rPr>
              <a:t> Both variables may depend on a third: ice-cream sales and sunburn cases rise together because both increase in hot, sunny weather.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Outliers.</a:t>
            </a:r>
            <a:r>
              <a:rPr lang="en-US" sz="1500" dirty="0">
                <a:solidFill>
                  <a:srgbClr val="1A1F2B"/>
                </a:solidFill>
                <a:latin typeface="Calibri" pitchFamily="34" charset="0"/>
                <a:ea typeface="Calibri" pitchFamily="34" charset="-122"/>
                <a:cs typeface="Calibri" pitchFamily="34" charset="-120"/>
              </a:rPr>
              <a:t> One unusual point, often a recording error, can change r a lot, in either direction.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Small samples.</a:t>
            </a:r>
            <a:r>
              <a:rPr lang="en-US" sz="1500" dirty="0">
                <a:solidFill>
                  <a:srgbClr val="1A1F2B"/>
                </a:solidFill>
                <a:latin typeface="Calibri" pitchFamily="34" charset="0"/>
                <a:ea typeface="Calibri" pitchFamily="34" charset="-122"/>
                <a:cs typeface="Calibri" pitchFamily="34" charset="-120"/>
              </a:rPr>
              <a:t> With only a few points, a large r can happen by chance (testing for this is beyond S1).</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range of the data.</a:t>
            </a:r>
            <a:r>
              <a:rPr lang="en-US" sz="1500" dirty="0">
                <a:solidFill>
                  <a:srgbClr val="1A1F2B"/>
                </a:solidFill>
                <a:latin typeface="Calibri" pitchFamily="34" charset="0"/>
                <a:ea typeface="Calibri" pitchFamily="34" charset="-122"/>
                <a:cs typeface="Calibri" pitchFamily="34" charset="-120"/>
              </a:rPr>
              <a:t> r describes the relationship only within the values measured.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limitations of the correlation coefficient?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7 · Medium · Find, comment</a:t>
            </a:r>
            <a:endParaRPr lang="en-US" sz="1200" dirty="0"/>
          </a:p>
        </p:txBody>
      </p:sp>
      <p:pic>
        <p:nvPicPr>
          <p:cNvPr id="4" name="Image 0" descr="One mistyped height (171 cm entered as 117 cm) drops r from 0.988 to 0.494 and drags the regression line down (dashed). Removing the error gives a much better model (solid).">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One mistyped height (171 cm entered as 117 cm) drops r from 0.988 to 0.494 and drags the regression line down (dashed). Removing the error gives a much better model (solid).</a:t>
            </a:r>
            <a:endParaRPr lang="en-US" sz="1100" dirty="0"/>
          </a:p>
        </p:txBody>
      </p:sp>
      <p:sp>
        <p:nvSpPr>
          <p:cNvPr id="6" name="Text 3"/>
          <p:cNvSpPr txBox="1"/>
          <p:nvPr/>
        </p:nvSpPr>
        <p:spPr>
          <a:xfrm>
            <a:off x="457200" y="1371600"/>
            <a:ext cx="3611880" cy="24313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arm span x cm and height y cm of 10 students give Σx=1708, Σy=1654, Σx²=292 876, Σy²=277 202, Σxy=283 512, and r=0.494. One student's pair was recorded as (172, 117); it should be removed. (a) Find the new summary statistics for the remaining 9 students. (b) Find the new value of r and comment.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limitations of the correlation coefficient?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 · Worked example 7 · Medium · Find, comment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Subtract the incorrect pair from every sum: Σx=1536, Σy=1537, Σx²=292 876-172²=263 292, Σy²=277 202-117²=263 513, Σxy=283 512-172×117=263 388.</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With n=9: Sₓₓ=263 292-1536²/9=1148, S_yy=263 513-1537²/9=1027.56, S_xy=263 388-(1536×1537)/9=1073.33. r=1073.33/(√(1148×1027.56))= </a:t>
            </a:r>
            <a:r>
              <a:rPr lang="en-US" sz="1500" b="1" dirty="0">
                <a:solidFill>
                  <a:srgbClr val="1A1F2B"/>
                </a:solidFill>
                <a:latin typeface="Calibri" pitchFamily="34" charset="0"/>
                <a:ea typeface="Calibri" pitchFamily="34" charset="-122"/>
                <a:cs typeface="Calibri" pitchFamily="34" charset="-120"/>
              </a:rPr>
              <a:t>0.988</a:t>
            </a:r>
            <a:r>
              <a:rPr lang="en-US" sz="1500" dirty="0">
                <a:solidFill>
                  <a:srgbClr val="1A1F2B"/>
                </a:solidFill>
                <a:latin typeface="Calibri" pitchFamily="34" charset="0"/>
                <a:ea typeface="Calibri" pitchFamily="34" charset="-122"/>
                <a:cs typeface="Calibri" pitchFamily="34" charset="-120"/>
              </a:rPr>
              <a:t>. The correlation is now strong and positive: taller students tend to have longer arm spans; the single error had hidden this.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the limitations of the correlation coefficient?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Removing a point by subtracting its values from Σx and Σy but leaving Σx², Σy², Σxy and n unchanged. Every sum loses that point's contribution, and n goes down by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full question usually runs: summary statistics → r and its meaning → regression line → interpret the gradient → estimate and judge reliability → coding or a change of units. Keep full calculator values throughout.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 interpret, explain</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table gives the altitude x (hundreds of metres) and the mean July temperature y (°C) for 8 weather stations in one mountain region.</a:t>
            </a:r>
            <a:endParaRPr lang="en-US" sz="13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914400"/>
                <a:gridCol w="914400"/>
                <a:gridCol w="914400"/>
                <a:gridCol w="914400"/>
                <a:gridCol w="914400"/>
                <a:gridCol w="914400"/>
                <a:gridCol w="914400"/>
                <a:gridCol w="914400"/>
                <a:gridCol w="914400"/>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24.6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23.5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928823"/>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may use Σx=84, Σy=161.6, Σx²=1116, Σy²=3334.48, Σxy=1569.3. (a) Find Sₓₓ, S_yy and S_xy. (b) Calculate r and interpret it in context. (c) Find the regression line of y on x. (d) Interpret the gradient in context. (e) Estimate the mean July temperature at a station 600 m above sea level, and comment on its reliability. (f) Explain why the line should not be used for a summit at 3500 m. (g) The altitudes are re-recorded in metres, w=100x. State the correlation coefficient between w and y, and the gradient of the regression line of y on 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 interpret, explain (continued)</a:t>
            </a:r>
            <a:endParaRPr lang="en-US" sz="1200" dirty="0"/>
          </a:p>
        </p:txBody>
      </p:sp>
      <p:pic>
        <p:nvPicPr>
          <p:cNvPr id="4" name="Image 0" descr="Mean July temperature against altitude for the 8 stations, with the regression line through the mean point (10.5, 20.2) and the estimate for an altitude of 600 m.">    </p:cNvPr>
          <p:cNvPicPr>
            <a:picLocks noChangeAspect="1"/>
          </p:cNvPicPr>
          <p:nvPr/>
        </p:nvPicPr>
        <p:blipFill>
          <a:blip r:embed="rId1"/>
          <a:stretch>
            <a:fillRect/>
          </a:stretch>
        </p:blipFill>
        <p:spPr>
          <a:xfrm>
            <a:off x="4389120" y="1417320"/>
            <a:ext cx="4297680" cy="2546604"/>
          </a:xfrm>
          <a:prstGeom prst="rect">
            <a:avLst/>
          </a:prstGeom>
        </p:spPr>
      </p:pic>
      <p:sp>
        <p:nvSpPr>
          <p:cNvPr id="5" name="Text 2"/>
          <p:cNvSpPr txBox="1"/>
          <p:nvPr/>
        </p:nvSpPr>
        <p:spPr>
          <a:xfrm>
            <a:off x="4389120" y="4009644"/>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Mean July temperature against altitude for the 8 stations, with the regression line through the mean point (10.5, 20.2) and the estimate for an altitude of 600 m.</a:t>
            </a:r>
            <a:endParaRPr lang="en-US" sz="1100" dirty="0"/>
          </a:p>
        </p:txBody>
      </p:sp>
      <p:sp>
        <p:nvSpPr>
          <p:cNvPr id="6" name="Text 3"/>
          <p:cNvSpPr txBox="1"/>
          <p:nvPr/>
        </p:nvSpPr>
        <p:spPr>
          <a:xfrm>
            <a:off x="457200" y="1371600"/>
            <a:ext cx="3611880" cy="25383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Sₓₓ=1116-84²/8= </a:t>
            </a:r>
            <a:r>
              <a:rPr lang="en-US" sz="1500" b="1" dirty="0">
                <a:solidFill>
                  <a:srgbClr val="1A1F2B"/>
                </a:solidFill>
                <a:latin typeface="Calibri" pitchFamily="34" charset="0"/>
                <a:ea typeface="Calibri" pitchFamily="34" charset="-122"/>
                <a:cs typeface="Calibri" pitchFamily="34" charset="-120"/>
              </a:rPr>
              <a:t>234</a:t>
            </a:r>
            <a:r>
              <a:rPr lang="en-US" sz="1500" dirty="0">
                <a:solidFill>
                  <a:srgbClr val="1A1F2B"/>
                </a:solidFill>
                <a:latin typeface="Calibri" pitchFamily="34" charset="0"/>
                <a:ea typeface="Calibri" pitchFamily="34" charset="-122"/>
                <a:cs typeface="Calibri" pitchFamily="34" charset="-120"/>
              </a:rPr>
              <a:t>; S_yy=3334.48-161.6²/8= </a:t>
            </a:r>
            <a:r>
              <a:rPr lang="en-US" sz="1500" b="1" dirty="0">
                <a:solidFill>
                  <a:srgbClr val="1A1F2B"/>
                </a:solidFill>
                <a:latin typeface="Calibri" pitchFamily="34" charset="0"/>
                <a:ea typeface="Calibri" pitchFamily="34" charset="-122"/>
                <a:cs typeface="Calibri" pitchFamily="34" charset="-120"/>
              </a:rPr>
              <a:t>70.16</a:t>
            </a:r>
            <a:r>
              <a:rPr lang="en-US" sz="1500" dirty="0">
                <a:solidFill>
                  <a:srgbClr val="1A1F2B"/>
                </a:solidFill>
                <a:latin typeface="Calibri" pitchFamily="34" charset="0"/>
                <a:ea typeface="Calibri" pitchFamily="34" charset="-122"/>
                <a:cs typeface="Calibri" pitchFamily="34" charset="-120"/>
              </a:rPr>
              <a:t>; S_xy=1569.3-(84×161.6)/8= </a:t>
            </a:r>
            <a:r>
              <a:rPr lang="en-US" sz="1500" b="1" dirty="0">
                <a:solidFill>
                  <a:srgbClr val="1A1F2B"/>
                </a:solidFill>
                <a:latin typeface="Calibri" pitchFamily="34" charset="0"/>
                <a:ea typeface="Calibri" pitchFamily="34" charset="-122"/>
                <a:cs typeface="Calibri" pitchFamily="34" charset="-120"/>
              </a:rPr>
              <a:t>−127.5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r=(-127.5)/(√(234×70.16))= </a:t>
            </a:r>
            <a:r>
              <a:rPr lang="en-US" sz="1500" b="1" dirty="0">
                <a:solidFill>
                  <a:srgbClr val="1A1F2B"/>
                </a:solidFill>
                <a:latin typeface="Calibri" pitchFamily="34" charset="0"/>
                <a:ea typeface="Calibri" pitchFamily="34" charset="-122"/>
                <a:cs typeface="Calibri" pitchFamily="34" charset="-120"/>
              </a:rPr>
              <a:t>−0.995</a:t>
            </a:r>
            <a:r>
              <a:rPr lang="en-US" sz="1500" dirty="0">
                <a:solidFill>
                  <a:srgbClr val="1A1F2B"/>
                </a:solidFill>
                <a:latin typeface="Calibri" pitchFamily="34" charset="0"/>
                <a:ea typeface="Calibri" pitchFamily="34" charset="-122"/>
                <a:cs typeface="Calibri" pitchFamily="34" charset="-120"/>
              </a:rPr>
              <a:t>: strong negative linear correlation; higher stations tend to have lower mean July temperatures.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b=(-127.5)/234=-0.54487…; x̄=10.5, ȳ=20.2; a=20.2-(-0.54487…)(10.5)=25.921: </a:t>
            </a:r>
            <a:r>
              <a:rPr lang="en-US" sz="1500" b="1" dirty="0">
                <a:solidFill>
                  <a:srgbClr val="1A1F2B"/>
                </a:solidFill>
                <a:latin typeface="Calibri" pitchFamily="34" charset="0"/>
                <a:ea typeface="Calibri" pitchFamily="34" charset="-122"/>
                <a:cs typeface="Calibri" pitchFamily="34" charset="-120"/>
              </a:rPr>
              <a:t>y=25.9-0.545x</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pieces fit together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14 · Worked example 8 · Hard · Find, interpret, explain (continued)</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For each extra 100 m of altitude, the mean July temperature falls by about 0.545 °C.</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600 m means x=6: y=25.921-0.54487×6= </a:t>
            </a:r>
            <a:r>
              <a:rPr lang="en-US" sz="1500" b="1" dirty="0">
                <a:solidFill>
                  <a:srgbClr val="1A1F2B"/>
                </a:solidFill>
                <a:latin typeface="Calibri" pitchFamily="34" charset="0"/>
                <a:ea typeface="Calibri" pitchFamily="34" charset="-122"/>
                <a:cs typeface="Calibri" pitchFamily="34" charset="-120"/>
              </a:rPr>
              <a:t>22.7 °C</a:t>
            </a:r>
            <a:r>
              <a:rPr lang="en-US" sz="1500" dirty="0">
                <a:solidFill>
                  <a:srgbClr val="1A1F2B"/>
                </a:solidFill>
                <a:latin typeface="Calibri" pitchFamily="34" charset="0"/>
                <a:ea typeface="Calibri" pitchFamily="34" charset="-122"/>
                <a:cs typeface="Calibri" pitchFamily="34" charset="-120"/>
              </a:rPr>
              <a:t>; reliable, because x=6 is inside the data (interpolation) and the correlation is strong.</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 3500 m is x=35, far outside the range 2 to 19: extrapolation, so the linear pattern may not continue.</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(g)</a:t>
            </a:r>
            <a:r>
              <a:rPr lang="en-US" sz="1500" dirty="0">
                <a:solidFill>
                  <a:srgbClr val="1A1F2B"/>
                </a:solidFill>
                <a:latin typeface="Calibri" pitchFamily="34" charset="0"/>
                <a:ea typeface="Calibri" pitchFamily="34" charset="-122"/>
                <a:cs typeface="Calibri" pitchFamily="34" charset="-120"/>
              </a:rPr>
              <a:t> Multiplying x by a positive constant does not change r; it divides the gradient by 100: </a:t>
            </a:r>
            <a:r>
              <a:rPr lang="en-US" sz="1500" b="1" dirty="0">
                <a:solidFill>
                  <a:srgbClr val="1A1F2B"/>
                </a:solidFill>
                <a:latin typeface="Calibri" pitchFamily="34" charset="0"/>
                <a:ea typeface="Calibri" pitchFamily="34" charset="-122"/>
                <a:cs typeface="Calibri" pitchFamily="34" charset="-120"/>
              </a:rPr>
              <a:t>r=-0.995, gradient −0.00545 °C per metre</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formula with the numbers 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Show S_xy=1569.3-(84×161.6)/8 before the answer. If a calculator slip gives a wrong value, the method is still visible and later parts can follow through from it.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keep unrounded values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Store Sₓₓ, S_yy, S_xy and b in your calculator memory. Give r, a and b to 3 significant figures at the end, unless the question asks otherwise.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context in every interpretation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each extra hour of sunshine, about 1.23 kWh more energy is generated" is an interpretation; "b is the gradient" is not. Use the names and units of both variables.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S1.4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14</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sign and size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 S_xy and b must all have the same sign as the trend in the scatter diagram, and -1≤r≤1. The line must pass through (x̄,ȳ).</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reliability needs two reasons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judge an estimate, say whether it is interpolation or extrapolation and what the value of r shows about the strength of the correlation.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14</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67305"/>
                <a:gridCol w="2840126"/>
                <a:gridCol w="27221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r=0 means the variables are unrelated.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only measures linear association; a curve can give r=0.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r=0 means no linear correlation; look at the scatter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strong correlation proves that x causes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may depend on a third variable, or it may be coincidence.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Correlation describes association, not cause.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r=-0.9 is weaker than r=0.5.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sign gives the direction, the size gives the strength.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−0.9 is a strong (negative) correlation.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Coding changes the correlation coefficient.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Shifting and positive rescaling do not change the shape of the scatter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is unchanged by u=(x-p)/q with q&gt;0.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regression line of y on x can be rearranged to predict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minimises vertical distances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it only to estimate y from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estimate is reliable as long as r is close to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pattern is only known inside the data.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Extrapolated estimates are unreliable however strong r 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14</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S1.2 Measures of location and dispersion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Sₓₓ/n is the variance of x, so the coding rules here are the same ones used for means and standard deviations.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P1 Straight-line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regression line y=a+bx is a straight line: gradient and intercept are read and interpreted exactly as for y=mx+c.</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P2/P3 Exponentials and logarithms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curved relationship such as y=kxⁿ becomes linear when you plot log y against log x; correlation and regression then apply to the logged data.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14</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926080"/>
                <a:gridCol w="3417113"/>
                <a:gridCol w="188549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Sₓₓ=Σx²-(Σx)²/n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spread of x; also S_yy for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S_xy=Σxy-(Σx)(Σy)/n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how x and y vary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r=S_xy/√(SₓₓS_yy)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 moment correlation coefficient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b=S_xy/Sₓₓ, a=ȳ-bx̄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regression line of y on x: y=a+bx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ȳ=a+bx̄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line passes through the mean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Sᵤᵤ=Sₓₓ/q², Sᵤᵥ=S_xy/(qt), rᵤᵥ=r_xy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coding u=(x-p)/q, v=(y-s)/t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19129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For a set of data, Sₓₓ=40, S_yy=90 and S_xy=-48. Find 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The regression line of y on x is y=12.4+0.75x, and x̄=20. Find 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Two variables have r=0.03. Does this show they are not related?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Data are coded with u=(x-50)/10 and v=(y-3)/2. The coded data have r=0.62. Find r for x and 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Phone sales in a country and the number of people over 80 have both risen steadily, with r=0.97. Does selling phones make people live longer?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14 of 14</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r=-48÷√(40×90)=-48÷60=-0.8: fairly strong negative linear correlation.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The line passes through (x̄,ȳ), so ȳ=12.4+0.75×20=27.4.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No. It shows there is almost no linear correlation. The variables could still have a strong curved relationship, which a scatter diagram would show.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0.62. Subtracting constants and dividing by positive constants does not change the correlation coefficient.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No. Correlation does not imply causation: both quantities increase over time (time, wealth and population growth are third variables), so they are correlated without one causing the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An engineer records the wind speed x m s⁻¹ and the power output y kW of a wind turbine at 20 different times. The wind speeds recorded range from 4 m s⁻¹ to 12 m s⁻¹. The product moment correlation coefficient is 0.962 and the regression line of y on x is y = −62.4 + 31.5x.</a:t>
            </a:r>
            <a:endParaRPr lang="en-US" sz="1200" dirty="0"/>
          </a:p>
          <a:p>
            <a:pPr indent="0" marL="0">
              <a:spcAft>
                <a:spcPts val="600"/>
              </a:spcAft>
              <a:buNone/>
            </a:pPr>
            <a:r>
              <a:rPr lang="en-US" sz="1200" dirty="0">
                <a:solidFill>
                  <a:srgbClr val="1A1F2B"/>
                </a:solidFill>
              </a:rPr>
              <a:t>(a) State, with a reason, which variable is the explanatory variable.  [1]</a:t>
            </a:r>
            <a:endParaRPr lang="en-US" sz="1200" dirty="0"/>
          </a:p>
          <a:p>
            <a:pPr indent="0" marL="0">
              <a:spcAft>
                <a:spcPts val="600"/>
              </a:spcAft>
              <a:buNone/>
            </a:pPr>
            <a:r>
              <a:rPr lang="en-US" sz="1200" dirty="0">
                <a:solidFill>
                  <a:srgbClr val="1A1F2B"/>
                </a:solidFill>
              </a:rPr>
              <a:t>(b) Interpret the value 31.5 in context.  [1]</a:t>
            </a:r>
            <a:endParaRPr lang="en-US" sz="1200" dirty="0"/>
          </a:p>
          <a:p>
            <a:pPr indent="0" marL="0">
              <a:spcAft>
                <a:spcPts val="600"/>
              </a:spcAft>
              <a:buNone/>
            </a:pPr>
            <a:r>
              <a:rPr lang="en-US" sz="1200" dirty="0">
                <a:solidFill>
                  <a:srgbClr val="1A1F2B"/>
                </a:solidFill>
              </a:rPr>
              <a:t>(c) Estimate the power output when the wind speed is 9 m s⁻¹, and comment on the reliability of your estimate.  [2]</a:t>
            </a:r>
            <a:endParaRPr lang="en-US" sz="1200" dirty="0"/>
          </a:p>
          <a:p>
            <a:pPr indent="0" marL="0">
              <a:spcAft>
                <a:spcPts val="600"/>
              </a:spcAft>
              <a:buNone/>
            </a:pPr>
            <a:r>
              <a:rPr lang="en-US" sz="1200" dirty="0">
                <a:solidFill>
                  <a:srgbClr val="1A1F2B"/>
                </a:solidFill>
              </a:rPr>
              <a:t>(d) Use the line to find the power output predicted for a wind speed of 1 m s⁻¹, and explain why this value should not be trusted.  [1]</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For 15 farms in one region, a researcher records the rainfall x mm during the growing season and the wheat yield y tonnes per hectare. The rainfall ranged from 38 mm to 91 mm. Sₓₓ = 1600, S_(yy) = 4.84, x̄ = 62.5, ȳ = 4.2, and the product moment correlation coefficient is exactly 0.6.</a:t>
            </a:r>
            <a:endParaRPr lang="en-US" sz="1400" dirty="0"/>
          </a:p>
          <a:p>
            <a:pPr indent="0" marL="0">
              <a:spcAft>
                <a:spcPts val="600"/>
              </a:spcAft>
              <a:buNone/>
            </a:pPr>
            <a:r>
              <a:rPr lang="en-US" sz="1400" dirty="0">
                <a:solidFill>
                  <a:srgbClr val="1A1F2B"/>
                </a:solidFill>
              </a:rPr>
              <a:t>(a) Show that S_(xy) = 52.8.  [2]</a:t>
            </a:r>
            <a:endParaRPr lang="en-US" sz="1400" dirty="0"/>
          </a:p>
          <a:p>
            <a:pPr indent="0" marL="0">
              <a:spcAft>
                <a:spcPts val="600"/>
              </a:spcAft>
              <a:buNone/>
            </a:pPr>
            <a:r>
              <a:rPr lang="en-US" sz="1400" dirty="0">
                <a:solidFill>
                  <a:srgbClr val="1A1F2B"/>
                </a:solidFill>
              </a:rPr>
              <a:t>(b) Find the equation of the regression line of y on x.  [3]</a:t>
            </a:r>
            <a:endParaRPr lang="en-US" sz="1400" dirty="0"/>
          </a:p>
          <a:p>
            <a:pPr indent="0" marL="0">
              <a:spcAft>
                <a:spcPts val="600"/>
              </a:spcAft>
              <a:buNone/>
            </a:pPr>
            <a:r>
              <a:rPr lang="en-US" sz="1400" dirty="0">
                <a:solidFill>
                  <a:srgbClr val="1A1F2B"/>
                </a:solidFill>
              </a:rPr>
              <a:t>(c) Use your line to estimate the yield for a farm with 70 mm of rainfall, and comment on the reliability of the estimate.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wind speed, because the wind drives the turbine: the power output depends on the wind speed, not the reverse</a:t>
            </a:r>
            <a:endParaRPr lang="en-US" sz="1400" dirty="0"/>
          </a:p>
          <a:p>
            <a:pPr marL="342900" indent="-342900">
              <a:spcAft>
                <a:spcPts val="400"/>
              </a:spcAft>
              <a:buSzPct val="100000"/>
              <a:buChar char="•"/>
            </a:pPr>
            <a:r>
              <a:rPr lang="en-US" sz="1400" dirty="0">
                <a:solidFill>
                  <a:srgbClr val="1A1F2B"/>
                </a:solidFill>
              </a:rPr>
              <a:t>for each increase of 1 m s⁻¹ in wind speed, the power output increases by about 31.5 kW</a:t>
            </a:r>
            <a:endParaRPr lang="en-US" sz="1400" dirty="0"/>
          </a:p>
          <a:p>
            <a:pPr marL="342900" indent="-342900">
              <a:spcAft>
                <a:spcPts val="400"/>
              </a:spcAft>
              <a:buSzPct val="100000"/>
              <a:buChar char="•"/>
            </a:pPr>
            <a:r>
              <a:rPr lang="en-US" sz="1400" dirty="0">
                <a:solidFill>
                  <a:srgbClr val="1A1F2B"/>
                </a:solidFill>
              </a:rPr>
              <a:t>−62.4 + 31.5 × 9 = 221.1 kW</a:t>
            </a:r>
            <a:endParaRPr lang="en-US" sz="1400" dirty="0"/>
          </a:p>
          <a:p>
            <a:pPr marL="342900" indent="-342900">
              <a:spcAft>
                <a:spcPts val="400"/>
              </a:spcAft>
              <a:buSzPct val="100000"/>
              <a:buChar char="•"/>
            </a:pPr>
            <a:r>
              <a:rPr lang="en-US" sz="1400" dirty="0">
                <a:solidFill>
                  <a:srgbClr val="1A1F2B"/>
                </a:solidFill>
              </a:rPr>
              <a:t>reliable: 9 is within the range of the data (interpolation) and r = 0.962 shows strong positive correlation</a:t>
            </a:r>
            <a:endParaRPr lang="en-US" sz="1400" dirty="0"/>
          </a:p>
          <a:p>
            <a:pPr marL="342900" indent="-342900">
              <a:spcAft>
                <a:spcPts val="400"/>
              </a:spcAft>
              <a:buSzPct val="100000"/>
              <a:buChar char="•"/>
            </a:pPr>
            <a:r>
              <a:rPr lang="en-US" sz="1400" dirty="0">
                <a:solidFill>
                  <a:srgbClr val="1A1F2B"/>
                </a:solidFill>
              </a:rPr>
              <a:t>−30.9 kW, which is impossible (negative power); 1 m s⁻¹ is outside the data, so this is extrapolation</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0.6 = ^(Sxy)⁄_(√(1600 × 4.84))</a:t>
            </a:r>
            <a:endParaRPr lang="en-US" sz="1400" dirty="0"/>
          </a:p>
          <a:p>
            <a:pPr marL="342900" indent="-342900">
              <a:spcAft>
                <a:spcPts val="400"/>
              </a:spcAft>
              <a:buSzPct val="100000"/>
              <a:buChar char="•"/>
            </a:pPr>
            <a:r>
              <a:rPr lang="en-US" sz="1400" dirty="0">
                <a:solidFill>
                  <a:srgbClr val="1A1F2B"/>
                </a:solidFill>
              </a:rPr>
              <a:t>√(1600 × 4.84) = 40 × 2.2 = 88, so S_(xy) = 0.6 × 88 = 52.8</a:t>
            </a:r>
            <a:endParaRPr lang="en-US" sz="1400" dirty="0"/>
          </a:p>
          <a:p>
            <a:pPr marL="342900" indent="-342900">
              <a:spcAft>
                <a:spcPts val="400"/>
              </a:spcAft>
              <a:buSzPct val="100000"/>
              <a:buChar char="•"/>
            </a:pPr>
            <a:r>
              <a:rPr lang="en-US" sz="1400" dirty="0">
                <a:solidFill>
                  <a:srgbClr val="1A1F2B"/>
                </a:solidFill>
              </a:rPr>
              <a:t>b = ^(52.8)⁄₁₆₀₀ = 0.033</a:t>
            </a:r>
            <a:endParaRPr lang="en-US" sz="1400" dirty="0"/>
          </a:p>
          <a:p>
            <a:pPr marL="342900" indent="-342900">
              <a:spcAft>
                <a:spcPts val="400"/>
              </a:spcAft>
              <a:buSzPct val="100000"/>
              <a:buChar char="•"/>
            </a:pPr>
            <a:r>
              <a:rPr lang="en-US" sz="1400" dirty="0">
                <a:solidFill>
                  <a:srgbClr val="1A1F2B"/>
                </a:solidFill>
              </a:rPr>
              <a:t>a = 4.2 − 0.033 × 62.5 = 2.1375</a:t>
            </a:r>
            <a:endParaRPr lang="en-US" sz="1400" dirty="0"/>
          </a:p>
          <a:p>
            <a:pPr marL="342900" indent="-342900">
              <a:spcAft>
                <a:spcPts val="400"/>
              </a:spcAft>
              <a:buSzPct val="100000"/>
              <a:buChar char="•"/>
            </a:pPr>
            <a:r>
              <a:rPr lang="en-US" sz="1400" dirty="0">
                <a:solidFill>
                  <a:srgbClr val="1A1F2B"/>
                </a:solidFill>
              </a:rPr>
              <a:t>y = 2.14 + 0.033x</a:t>
            </a:r>
            <a:endParaRPr lang="en-US" sz="1400" dirty="0"/>
          </a:p>
          <a:p>
            <a:pPr marL="342900" indent="-342900">
              <a:spcAft>
                <a:spcPts val="400"/>
              </a:spcAft>
              <a:buSzPct val="100000"/>
              <a:buChar char="•"/>
            </a:pPr>
            <a:r>
              <a:rPr lang="en-US" sz="1400" dirty="0">
                <a:solidFill>
                  <a:srgbClr val="1A1F2B"/>
                </a:solidFill>
              </a:rPr>
              <a:t>2.1375 + 0.033 × 70 = 4.45 tonnes per hectare</a:t>
            </a:r>
            <a:endParaRPr lang="en-US" sz="1400" dirty="0"/>
          </a:p>
          <a:p>
            <a:pPr marL="342900" indent="-342900">
              <a:spcAft>
                <a:spcPts val="400"/>
              </a:spcAft>
              <a:buSzPct val="100000"/>
              <a:buChar char="•"/>
            </a:pPr>
            <a:r>
              <a:rPr lang="en-US" sz="1400" dirty="0">
                <a:solidFill>
                  <a:srgbClr val="1A1F2B"/>
                </a:solidFill>
              </a:rPr>
              <a:t>70 mm is inside the data (interpolation), but r = 0.6 is only moderate correlation, so the estimate is not very reliable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S1.4 Correlation and regression · Edexcel IAL Maths</dc:title>
  <dc:subject>PptxGenJS Presentation</dc:subject>
  <dc:creator>Evan Kotronis · ExaminerPrep</dc:creator>
  <cp:lastModifiedBy>Evan Kotronis · ExaminerPrep</cp:lastModifiedBy>
  <cp:revision>1</cp:revision>
  <dcterms:created xsi:type="dcterms:W3CDTF">2026-10-26T15:10:22Z</dcterms:created>
  <dcterms:modified xsi:type="dcterms:W3CDTF">2026-10-26T15:10:22Z</dcterms:modified>
</cp:coreProperties>
</file>