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aca7629-5e13-29a8-2a80-531bbbebf1b0}">
          <p14:sldIdLst>
            <p14:sldId id="256"/>
            <p14:sldId id="257"/>
            <p14:sldId id="258"/>
          </p14:sldIdLst>
        </p14:section>
        <p14:section name="Theory" id="{ebc8b840-ca37-829f-2596-1cd51b50912c}">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Lst>
        </p14:section>
        <p14:section name="Practice" id="{70caca81-3ac1-6539-a988-42fade318687}">
          <p14:sldIdLst>
            <p14:sldId id="304"/>
            <p14:sldId id="305"/>
            <p14:sldId id="306"/>
          </p14:sldIdLst>
        </p14:section>
        <p14:section name="Answers" id="{f6a6213e-8da2-37d6-12ef-ae589dfd5220}">
          <p14:sldIdLst>
            <p14:sldId id="307"/>
            <p14:sldId id="308"/>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D1.4 Critical path analysis. Notes for this topic: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precedence table into an activity network?.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precedence table into an activity network?.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precedence table into an activity network?.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precedence table into an activity network?: Worked example 1.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precedence table into an activity network?: Worked example 1.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turn a precedence table into an activity network?: Worked example 1.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and where do you need dummy activities?.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and where do you need dummy activities?.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and where do you need dummy activities?.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and where do you need dummy activities?: Worked example 2.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early and late event times?.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early and late event times?.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early and late event times?.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early and late event times?: Worked example 3.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early and late event times?: Worked example 3.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early and late event times?.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activities are critical, and what is total float?.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activities are critical, and what is total float?.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activities are critical, and what is total float?: Worked example 4.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activities are critical, and what is total float?: Worked example 4.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activities are critical, and what is total float?.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cascade (Gantt) chart?.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cascade (Gantt) chart?.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cascade (Gantt) chart?: Worked example 5.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draw and read a cascade (Gantt) chart?: Worked example 5.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workers are needed, and how do you schedule them?.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workers are needed, and how do you schedule them?.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workers are needed, and how do you schedule them?: Worked example 6.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many workers are needed, and how do you schedule them?: Worked example 6.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critical path question?.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critical path question?: Worked example 7.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critical path question?: Worked example 7.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critical path question?: Worked example 7.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critical path question?: Worked example 7.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critical path question?: Worked example 7.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tackle a full critical path question?: Worked example 7.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D1.4.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D1.4.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https://examinerprep.com/notes/edexcel-ial-maths/critical-path-analysis/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https://examinerprep.com/ial-maths-d1-4-critical-path-analysis-questions#IALM-D1-4-FB-03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https://examinerprep.com/ial-maths-d1-4-critical-path-analysis-questions#IALM-D1-4-FB-06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https://examinerprep.com/ial-maths-d1-4-critical-path-analysis-questions#IALM-D1-4-FB-03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https://examinerprep.com/ial-maths-d1-4-critical-path-analysis-questions#IALM-D1-4-FB-06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3.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slideLayout" Target="../slideLayouts/slideLayout3.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hyperlink" Target="https://examinerprep.com/notes/edexcel-ial-maths/critical-path-analysis/" TargetMode="External"/><Relationship Id="rId2" Type="http://schemas.openxmlformats.org/officeDocument/2006/relationships/hyperlink" Target="https://examinerprep.com/ial-maths-d1-4-critical-path-analysi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D1.4 Critical path analysis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5242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Precedence tables and activity-on-arc networks, with a single start event and a single finish event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Dummy activities: keeping the precedences correct and keeping every activity uniquely labelled by its events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forward pass (early event times) and the backward pass (late event times)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Critical activities, the critical path and the length of the project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Total float, and what a delay does to the finishing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Cascade (Gantt) charts, and which activities must, or could, be happening at a given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lower bound for the number of workers, scheduling with a given number of workers, and the minimum completion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Critical path analysis turns a precedence table into an activity network, finds the earliest and latest time of each event, and so identifies the critical activities that fix the length of the project.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 dummy (dashed, duration 0) is added only to keep a precedence correct, or so that no two activities share both their start and end events.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Forward pass: early event time = the largest of (early time at the start of an incoming arc + its duration). Backward pass: late event time = the smallest of (late time at the end of an outgoing arc − its duration).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Total float = late time at the end − duration − early time at the start. Critical activities have zero float; together they form the critical path, whose length is the project duration.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Workers: lower bound = total of all durations ÷ critical path length, rounded up. When a worker is free, give them the available activity with the smallest latest finish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precedence table into an activity network?</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Any real project is made of smaller jobs: some can run side by side, others must wait for certain jobs to finish. The project is first broken into </a:t>
            </a:r>
            <a:r>
              <a:rPr lang="en-US" sz="1500" b="1" dirty="0">
                <a:solidFill>
                  <a:srgbClr val="1A1F2B"/>
                </a:solidFill>
                <a:latin typeface="Calibri" pitchFamily="34" charset="0"/>
                <a:ea typeface="Calibri" pitchFamily="34" charset="-122"/>
                <a:cs typeface="Calibri" pitchFamily="34" charset="-120"/>
              </a:rPr>
              <a:t>activities</a:t>
            </a:r>
            <a:r>
              <a:rPr lang="en-US" sz="1500" dirty="0">
                <a:solidFill>
                  <a:srgbClr val="1A1F2B"/>
                </a:solidFill>
                <a:latin typeface="Calibri" pitchFamily="34" charset="0"/>
                <a:ea typeface="Calibri" pitchFamily="34" charset="-122"/>
                <a:cs typeface="Calibri" pitchFamily="34" charset="-120"/>
              </a:rPr>
              <a:t>, each with a </a:t>
            </a:r>
            <a:r>
              <a:rPr lang="en-US" sz="1500" b="1" dirty="0">
                <a:solidFill>
                  <a:srgbClr val="1A1F2B"/>
                </a:solidFill>
                <a:latin typeface="Calibri" pitchFamily="34" charset="0"/>
                <a:ea typeface="Calibri" pitchFamily="34" charset="-122"/>
                <a:cs typeface="Calibri" pitchFamily="34" charset="-120"/>
              </a:rPr>
              <a:t>duration</a:t>
            </a:r>
            <a:r>
              <a:rPr lang="en-US" sz="1500" dirty="0">
                <a:solidFill>
                  <a:srgbClr val="1A1F2B"/>
                </a:solidFill>
                <a:latin typeface="Calibri" pitchFamily="34" charset="0"/>
                <a:ea typeface="Calibri" pitchFamily="34" charset="-122"/>
                <a:cs typeface="Calibri" pitchFamily="34" charset="-120"/>
              </a:rPr>
              <a:t>. The information about order is given in a </a:t>
            </a:r>
            <a:r>
              <a:rPr lang="en-US" sz="1500" b="1" dirty="0">
                <a:solidFill>
                  <a:srgbClr val="1A1F2B"/>
                </a:solidFill>
                <a:latin typeface="Calibri" pitchFamily="34" charset="0"/>
                <a:ea typeface="Calibri" pitchFamily="34" charset="-122"/>
                <a:cs typeface="Calibri" pitchFamily="34" charset="-120"/>
              </a:rPr>
              <a:t>precedence table</a:t>
            </a:r>
            <a:r>
              <a:rPr lang="en-US" sz="1500" dirty="0">
                <a:solidFill>
                  <a:srgbClr val="1A1F2B"/>
                </a:solidFill>
                <a:latin typeface="Calibri" pitchFamily="34" charset="0"/>
                <a:ea typeface="Calibri" pitchFamily="34" charset="-122"/>
                <a:cs typeface="Calibri" pitchFamily="34" charset="-120"/>
              </a:rPr>
              <a:t> (also called a dependence table), which lists for each activity the activities that must be finished immediately before it can start.</a:t>
            </a:r>
            <a:endParaRPr lang="en-US" sz="1500" dirty="0"/>
          </a:p>
        </p:txBody>
      </p:sp>
      <p:sp>
        <p:nvSpPr>
          <p:cNvPr id="5" name="Shape 3"/>
          <p:cNvSpPr/>
          <p:nvPr/>
        </p:nvSpPr>
        <p:spPr>
          <a:xfrm>
            <a:off x="457200" y="2412187"/>
            <a:ext cx="8229600" cy="828446"/>
          </a:xfrm>
          <a:prstGeom prst="roundRect">
            <a:avLst>
              <a:gd name="adj" fmla="val 6623"/>
            </a:avLst>
          </a:prstGeom>
          <a:solidFill>
            <a:srgbClr val="EEF2FF"/>
          </a:solidFill>
          <a:ln w="9525">
            <a:solidFill>
              <a:srgbClr val="DDE2EA"/>
            </a:solidFill>
            <a:prstDash val="solid"/>
          </a:ln>
        </p:spPr>
      </p:sp>
      <p:sp>
        <p:nvSpPr>
          <p:cNvPr id="6" name="Text 4"/>
          <p:cNvSpPr txBox="1"/>
          <p:nvPr/>
        </p:nvSpPr>
        <p:spPr>
          <a:xfrm>
            <a:off x="603504" y="2503627"/>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Activity on arc.</a:t>
            </a:r>
            <a:r>
              <a:rPr lang="en-US" sz="1400" dirty="0">
                <a:solidFill>
                  <a:srgbClr val="1A1F2B"/>
                </a:solidFill>
                <a:latin typeface="Calibri" pitchFamily="34" charset="0"/>
                <a:ea typeface="Calibri" pitchFamily="34" charset="-122"/>
                <a:cs typeface="Calibri" pitchFamily="34" charset="-120"/>
              </a:rPr>
              <a:t> In an activity-on-arc network every activity is a directed arc labelled with its letter and duration, for example R(5). The nodes are </a:t>
            </a:r>
            <a:r>
              <a:rPr lang="en-US" sz="1400" b="1" dirty="0">
                <a:solidFill>
                  <a:srgbClr val="1A1F2B"/>
                </a:solidFill>
                <a:latin typeface="Calibri" pitchFamily="34" charset="0"/>
                <a:ea typeface="Calibri" pitchFamily="34" charset="-122"/>
                <a:cs typeface="Calibri" pitchFamily="34" charset="-120"/>
              </a:rPr>
              <a:t>events</a:t>
            </a:r>
            <a:r>
              <a:rPr lang="en-US" sz="1400" dirty="0">
                <a:solidFill>
                  <a:srgbClr val="1A1F2B"/>
                </a:solidFill>
                <a:latin typeface="Calibri" pitchFamily="34" charset="0"/>
                <a:ea typeface="Calibri" pitchFamily="34" charset="-122"/>
                <a:cs typeface="Calibri" pitchFamily="34" charset="-120"/>
              </a:rPr>
              <a:t>: an event happens at the instant when every activity entering it is complete, and only then can the activities leaving it begin.</a:t>
            </a:r>
            <a:endParaRPr lang="en-US" sz="1400" dirty="0"/>
          </a:p>
        </p:txBody>
      </p:sp>
      <p:sp>
        <p:nvSpPr>
          <p:cNvPr id="7" name="Text 5"/>
          <p:cNvSpPr txBox="1"/>
          <p:nvPr/>
        </p:nvSpPr>
        <p:spPr>
          <a:xfrm>
            <a:off x="457200" y="3359506"/>
            <a:ext cx="8229600" cy="10963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Conventions: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There is one </a:t>
            </a:r>
            <a:r>
              <a:rPr lang="en-US" sz="1500" b="1" dirty="0">
                <a:solidFill>
                  <a:srgbClr val="1A1F2B"/>
                </a:solidFill>
                <a:latin typeface="Calibri" pitchFamily="34" charset="0"/>
                <a:ea typeface="Calibri" pitchFamily="34" charset="-122"/>
                <a:cs typeface="Calibri" pitchFamily="34" charset="-120"/>
              </a:rPr>
              <a:t>source</a:t>
            </a:r>
            <a:r>
              <a:rPr lang="en-US" sz="1500" dirty="0">
                <a:solidFill>
                  <a:srgbClr val="1A1F2B"/>
                </a:solidFill>
                <a:latin typeface="Calibri" pitchFamily="34" charset="0"/>
                <a:ea typeface="Calibri" pitchFamily="34" charset="-122"/>
                <a:cs typeface="Calibri" pitchFamily="34" charset="-120"/>
              </a:rPr>
              <a:t> (the start, event 0) and one </a:t>
            </a:r>
            <a:r>
              <a:rPr lang="en-US" sz="1500" b="1" dirty="0">
                <a:solidFill>
                  <a:srgbClr val="1A1F2B"/>
                </a:solidFill>
                <a:latin typeface="Calibri" pitchFamily="34" charset="0"/>
                <a:ea typeface="Calibri" pitchFamily="34" charset="-122"/>
                <a:cs typeface="Calibri" pitchFamily="34" charset="-120"/>
              </a:rPr>
              <a:t>sink</a:t>
            </a:r>
            <a:r>
              <a:rPr lang="en-US" sz="1500" dirty="0">
                <a:solidFill>
                  <a:srgbClr val="1A1F2B"/>
                </a:solidFill>
                <a:latin typeface="Calibri" pitchFamily="34" charset="0"/>
                <a:ea typeface="Calibri" pitchFamily="34" charset="-122"/>
                <a:cs typeface="Calibri" pitchFamily="34" charset="-120"/>
              </a:rPr>
              <a:t> (the finish). Activities with no predecessors leave the source; activities that nothing depends on end at the sink.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Number the events so that every arc goes from a lower number to a higher number.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precedence table into an activity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Event 3 is the moment when both R and S are complete; only then can T start.">    </p:cNvPr>
          <p:cNvPicPr>
            <a:picLocks noChangeAspect="1"/>
          </p:cNvPicPr>
          <p:nvPr/>
        </p:nvPicPr>
        <p:blipFill>
          <a:blip r:embed="rId1"/>
          <a:stretch>
            <a:fillRect/>
          </a:stretch>
        </p:blipFill>
        <p:spPr>
          <a:xfrm>
            <a:off x="4389120" y="1630375"/>
            <a:ext cx="4297680" cy="2289658"/>
          </a:xfrm>
          <a:prstGeom prst="rect">
            <a:avLst/>
          </a:prstGeom>
        </p:spPr>
      </p:pic>
      <p:sp>
        <p:nvSpPr>
          <p:cNvPr id="5" name="Text 2"/>
          <p:cNvSpPr txBox="1"/>
          <p:nvPr/>
        </p:nvSpPr>
        <p:spPr>
          <a:xfrm>
            <a:off x="4389120" y="3965753"/>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Event 3 is the moment when both R and S are complete; only then can T start.</a:t>
            </a:r>
            <a:endParaRPr lang="en-US" sz="1100" dirty="0"/>
          </a:p>
        </p:txBody>
      </p:sp>
      <p:sp>
        <p:nvSpPr>
          <p:cNvPr id="6" name="Text 3"/>
          <p:cNvSpPr txBox="1"/>
          <p:nvPr/>
        </p:nvSpPr>
        <p:spPr>
          <a:xfrm>
            <a:off x="457200" y="1371600"/>
            <a:ext cx="3611880" cy="29791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Arrows go left to right.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precedence table lists immediate predecessors only. If R depends on P and T depends on R, then T depends on P automatically; the table does not repeat it, and neither should your network.</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figure shows the idea on a five-activity project. T leaves event 3, so T cannot start until both R and S have finished. R can finish at 4 + 3 = 7 and S at 6 + 2 = 8, so event 3 happens at time 8: an event waits for everything that enters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precedence table into an activity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To draw a network, let activities with no predecessors leave the source, look for predecessor lists that overlap but are not identical (that is where dummies go), and join every activity with no successors into the sink.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precedence table into an activity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Draw</a:t>
            </a:r>
            <a:endParaRPr lang="en-US" sz="1200" dirty="0"/>
          </a:p>
        </p:txBody>
      </p:sp>
      <p:sp>
        <p:nvSpPr>
          <p:cNvPr id="4" name="Text 2"/>
          <p:cNvSpPr txBox="1"/>
          <p:nvPr/>
        </p:nvSpPr>
        <p:spPr>
          <a:xfrm>
            <a:off x="457200" y="1371600"/>
            <a:ext cx="8229600" cy="82296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small project has the precedence table below. Draw an activity network for the project, using activity on arc and exactly one dummy.</a:t>
            </a:r>
            <a:endParaRPr lang="en-US" sz="13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2240280"/>
          <a:ext cx="8229600" cy="914400"/>
        </p:xfrm>
        <a:graphic>
          <a:graphicData uri="http://schemas.openxmlformats.org/drawingml/2006/table">
            <a:tbl>
              <a:tblPr/>
              <a:tblGrid>
                <a:gridCol w="1528877"/>
                <a:gridCol w="4082796"/>
                <a:gridCol w="26170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Immediately preceded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 (days)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Q</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precedence table into an activity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Draw (continued)</a:t>
            </a:r>
            <a:endParaRPr lang="en-US" sz="1200" dirty="0"/>
          </a:p>
        </p:txBody>
      </p:sp>
      <p:pic>
        <p:nvPicPr>
          <p:cNvPr id="4" name="Image 0" descr="Worked example 1: S waits for P (through the dummy) and Q; R waits for P only.">    </p:cNvPr>
          <p:cNvPicPr>
            <a:picLocks noChangeAspect="1"/>
          </p:cNvPicPr>
          <p:nvPr/>
        </p:nvPicPr>
        <p:blipFill>
          <a:blip r:embed="rId1"/>
          <a:stretch>
            <a:fillRect/>
          </a:stretch>
        </p:blipFill>
        <p:spPr>
          <a:xfrm>
            <a:off x="4389120" y="1610258"/>
            <a:ext cx="4297680" cy="2329891"/>
          </a:xfrm>
          <a:prstGeom prst="rect">
            <a:avLst/>
          </a:prstGeom>
        </p:spPr>
      </p:pic>
      <p:sp>
        <p:nvSpPr>
          <p:cNvPr id="5" name="Text 2"/>
          <p:cNvSpPr txBox="1"/>
          <p:nvPr/>
        </p:nvSpPr>
        <p:spPr>
          <a:xfrm>
            <a:off x="4389120" y="398587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S waits for P (through the dummy) and Q; R waits for P only.</a:t>
            </a:r>
            <a:endParaRPr lang="en-US" sz="1100" dirty="0"/>
          </a:p>
        </p:txBody>
      </p:sp>
      <p:sp>
        <p:nvSpPr>
          <p:cNvPr id="6" name="Text 3"/>
          <p:cNvSpPr txBox="1"/>
          <p:nvPr/>
        </p:nvSpPr>
        <p:spPr>
          <a:xfrm>
            <a:off x="457200" y="1371600"/>
            <a:ext cx="3611880" cy="30623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Activities with no predecessors leave the source: P and Q both start at event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R needs only P; S needs P and Q, so they cannot start at the same event.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Let R leave the end of P. Let S leave the end of Q, and draw a dummy from the end of P to the end of Q. S now waits for Q directly and for P through the dummy, while R still waits for P only.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4.</a:t>
            </a:r>
            <a:r>
              <a:rPr lang="en-US" sz="1500" dirty="0">
                <a:solidFill>
                  <a:srgbClr val="1A1F2B"/>
                </a:solidFill>
                <a:latin typeface="Calibri" pitchFamily="34" charset="0"/>
                <a:ea typeface="Calibri" pitchFamily="34" charset="-122"/>
                <a:cs typeface="Calibri" pitchFamily="34" charset="-120"/>
              </a:rPr>
              <a:t> R and S both end at event 3, so T(3) starts there and ends at the sink, event 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turn a precedence table into an activity network?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Medium · Draw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Check.</a:t>
            </a:r>
            <a:r>
              <a:rPr lang="en-US" sz="1500" dirty="0">
                <a:solidFill>
                  <a:srgbClr val="1A1F2B"/>
                </a:solidFill>
                <a:latin typeface="Calibri" pitchFamily="34" charset="0"/>
                <a:ea typeface="Calibri" pitchFamily="34" charset="-122"/>
                <a:cs typeface="Calibri" pitchFamily="34" charset="-120"/>
              </a:rPr>
              <a:t> Tracing backwards from the start of T reaches R, S, P and Q, and nothing else; tracing back from the start of R reaches only P. </a:t>
            </a:r>
            <a:r>
              <a:rPr lang="en-US" sz="1500" b="1" dirty="0">
                <a:solidFill>
                  <a:srgbClr val="1A1F2B"/>
                </a:solidFill>
                <a:latin typeface="Calibri" pitchFamily="34" charset="0"/>
                <a:ea typeface="Calibri" pitchFamily="34" charset="-122"/>
                <a:cs typeface="Calibri" pitchFamily="34" charset="-120"/>
              </a:rPr>
              <a:t>The network below, with one dummy from event 1 to event 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and where do you need dummy activities?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Dummy activity.</a:t>
            </a:r>
            <a:r>
              <a:rPr lang="en-US" sz="1400" dirty="0">
                <a:solidFill>
                  <a:srgbClr val="1A1F2B"/>
                </a:solidFill>
                <a:latin typeface="Calibri" pitchFamily="34" charset="0"/>
                <a:ea typeface="Calibri" pitchFamily="34" charset="-122"/>
                <a:cs typeface="Calibri" pitchFamily="34" charset="-120"/>
              </a:rPr>
              <a:t> An arc of duration 0, drawn dashed. It carries no work; it only carries a dependence. A dummy from event x to event y means that everything leaving y must wait for everything entering x.</a:t>
            </a:r>
            <a:endParaRPr lang="en-US" sz="1400" dirty="0"/>
          </a:p>
        </p:txBody>
      </p:sp>
      <p:sp>
        <p:nvSpPr>
          <p:cNvPr id="6" name="Text 4"/>
          <p:cNvSpPr txBox="1"/>
          <p:nvPr/>
        </p:nvSpPr>
        <p:spPr>
          <a:xfrm>
            <a:off x="457200" y="2104034"/>
            <a:ext cx="8229600" cy="178856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There are exactly two reasons to use a dummy.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To show the precedences correctly.</a:t>
            </a:r>
            <a:r>
              <a:rPr lang="en-US" sz="1500" dirty="0">
                <a:solidFill>
                  <a:srgbClr val="1A1F2B"/>
                </a:solidFill>
                <a:latin typeface="Calibri" pitchFamily="34" charset="0"/>
                <a:ea typeface="Calibri" pitchFamily="34" charset="-122"/>
                <a:cs typeface="Calibri" pitchFamily="34" charset="-120"/>
              </a:rPr>
              <a:t> When one activity depends on a set of activities and another on only part of that set, a dummy lets one event “inherit” the completion of another, as in worked example 1.</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To keep activities unique.</a:t>
            </a:r>
            <a:r>
              <a:rPr lang="en-US" sz="1500" dirty="0">
                <a:solidFill>
                  <a:srgbClr val="1A1F2B"/>
                </a:solidFill>
                <a:latin typeface="Calibri" pitchFamily="34" charset="0"/>
                <a:ea typeface="Calibri" pitchFamily="34" charset="-122"/>
                <a:cs typeface="Calibri" pitchFamily="34" charset="-120"/>
              </a:rPr>
              <a:t> Each activity must be identified by its start and end events. If G and H have the same predecessors and the same successors, end one of them at an extra event and join that event to the other with a dummy.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and where do you need dummy activities?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Left: G and H would both be “activity 5 → 7”, which is not allowed. Right: H ends at a new event 6 and a dummy joins 6 to 7.">    </p:cNvPr>
          <p:cNvPicPr>
            <a:picLocks noChangeAspect="1"/>
          </p:cNvPicPr>
          <p:nvPr/>
        </p:nvPicPr>
        <p:blipFill>
          <a:blip r:embed="rId1"/>
          <a:stretch>
            <a:fillRect/>
          </a:stretch>
        </p:blipFill>
        <p:spPr>
          <a:xfrm>
            <a:off x="4389120" y="1919326"/>
            <a:ext cx="4297680" cy="1711757"/>
          </a:xfrm>
          <a:prstGeom prst="rect">
            <a:avLst/>
          </a:prstGeom>
        </p:spPr>
      </p:pic>
      <p:sp>
        <p:nvSpPr>
          <p:cNvPr id="5" name="Text 2"/>
          <p:cNvSpPr txBox="1"/>
          <p:nvPr/>
        </p:nvSpPr>
        <p:spPr>
          <a:xfrm>
            <a:off x="4389120" y="367680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Left: G and H would both be “activity 5 → 7”, which is not allowed. Right: H ends at a new event 6 and a dummy joins 6 to 7.</a:t>
            </a:r>
            <a:endParaRPr lang="en-US" sz="1100" dirty="0"/>
          </a:p>
        </p:txBody>
      </p:sp>
      <p:sp>
        <p:nvSpPr>
          <p:cNvPr id="6" name="Text 3"/>
          <p:cNvSpPr txBox="1"/>
          <p:nvPr/>
        </p:nvSpPr>
        <p:spPr>
          <a:xfrm>
            <a:off x="457200" y="1371600"/>
            <a:ext cx="361188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Use as few dummies as possible; “exactly two dummies” in a question is a hint to look for two places where predecessor lists overlap.</a:t>
            </a:r>
            <a:endParaRPr lang="en-US" sz="1500" dirty="0"/>
          </a:p>
        </p:txBody>
      </p:sp>
      <p:sp>
        <p:nvSpPr>
          <p:cNvPr id="7" name="Shape 4"/>
          <p:cNvSpPr/>
          <p:nvPr/>
        </p:nvSpPr>
        <p:spPr>
          <a:xfrm>
            <a:off x="457200" y="2181758"/>
            <a:ext cx="3611880" cy="1926641"/>
          </a:xfrm>
          <a:prstGeom prst="roundRect">
            <a:avLst>
              <a:gd name="adj" fmla="val 2848"/>
            </a:avLst>
          </a:prstGeom>
          <a:solidFill>
            <a:srgbClr val="FEF2F2"/>
          </a:solidFill>
          <a:ln w="9525">
            <a:solidFill>
              <a:srgbClr val="DDE2EA"/>
            </a:solidFill>
            <a:prstDash val="solid"/>
          </a:ln>
        </p:spPr>
      </p:sp>
      <p:sp>
        <p:nvSpPr>
          <p:cNvPr id="8" name="Text 5"/>
          <p:cNvSpPr txBox="1"/>
          <p:nvPr/>
        </p:nvSpPr>
        <p:spPr>
          <a:xfrm>
            <a:off x="603504" y="2273198"/>
            <a:ext cx="3319272" cy="1780337"/>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the dummy the wrong way round. In worked example 1, a dummy from the end of Q to the end of P would make R wait for Q, which the table does not say. Before you draw a dummy, say to yourself “everything after the arrowhead must wait for everything before the tail”.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and where do you need dummy activities?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e network for worked example 2, with three dummies.">    </p:cNvPr>
          <p:cNvPicPr>
            <a:picLocks noChangeAspect="1"/>
          </p:cNvPicPr>
          <p:nvPr/>
        </p:nvPicPr>
        <p:blipFill>
          <a:blip r:embed="rId1"/>
          <a:stretch>
            <a:fillRect/>
          </a:stretch>
        </p:blipFill>
        <p:spPr>
          <a:xfrm>
            <a:off x="1367028" y="1371600"/>
            <a:ext cx="6410858" cy="2976372"/>
          </a:xfrm>
          <a:prstGeom prst="rect">
            <a:avLst/>
          </a:prstGeom>
        </p:spPr>
      </p:pic>
      <p:sp>
        <p:nvSpPr>
          <p:cNvPr id="5" name="Text 2"/>
          <p:cNvSpPr txBox="1"/>
          <p:nvPr/>
        </p:nvSpPr>
        <p:spPr>
          <a:xfrm>
            <a:off x="1367028" y="4393692"/>
            <a:ext cx="6410858" cy="224028"/>
          </a:xfrm>
          <a:prstGeom prst="rect">
            <a:avLst/>
          </a:prstGeom>
          <a:noFill/>
          <a:ln/>
        </p:spPr>
        <p:txBody>
          <a:bodyPr wrap="square" lIns="0" tIns="0" rIns="0" bIns="0" rtlCol="0" anchor="t"/>
          <a:lstStyle/>
          <a:p>
            <a:pPr algn="ctr" indent="0" marL="0">
              <a:buNone/>
            </a:pPr>
            <a:r>
              <a:rPr lang="en-US" sz="1100" i="1" dirty="0">
                <a:solidFill>
                  <a:srgbClr val="5A6577"/>
                </a:solidFill>
              </a:rPr>
              <a:t>The network for worked example 2, with three dummies.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and where do you need dummy activities?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Write down, explain</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activity network in the figure above shows nine activities A to I and three dummies. (a) Write down the immediate predecessors of each activity. (b) Explain why each of the three dummies is needed.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For each activity, look at the arcs entering its start event, following dummies backwards.</a:t>
            </a:r>
            <a:endParaRPr lang="en-US" sz="13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2759659"/>
          <a:ext cx="8229600" cy="914400"/>
        </p:xfrm>
        <a:graphic>
          <a:graphicData uri="http://schemas.openxmlformats.org/drawingml/2006/table">
            <a:tbl>
              <a:tblPr/>
              <a:tblGrid>
                <a:gridCol w="1854403"/>
                <a:gridCol w="708660"/>
                <a:gridCol w="708660"/>
                <a:gridCol w="708660"/>
                <a:gridCol w="708660"/>
                <a:gridCol w="708660"/>
                <a:gridCol w="708660"/>
                <a:gridCol w="708660"/>
                <a:gridCol w="708660"/>
                <a:gridCol w="70866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Immediately preceded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 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448202"/>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Dummies 1 → 3 and 2 → 3: D needs A and B, but C needs only A and E only B, so D needs its own event fed by both (precedence dummies).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Dummy 6 → 7: G and H both follow E and precede I; without it they would both run from event 5 to event 7. </a:t>
            </a:r>
            <a:r>
              <a:rPr lang="en-US" sz="1500" b="1" dirty="0">
                <a:solidFill>
                  <a:srgbClr val="1A1F2B"/>
                </a:solidFill>
                <a:latin typeface="Calibri" pitchFamily="34" charset="0"/>
                <a:ea typeface="Calibri" pitchFamily="34" charset="-122"/>
                <a:cs typeface="Calibri" pitchFamily="34" charset="-120"/>
              </a:rPr>
              <a:t>Two precedence dummies and one uniqueness dummy.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the early and late event times?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From here on the page uses one main project of ten activities, with durations in days:</a:t>
            </a:r>
            <a:endParaRPr lang="en-US" sz="15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1720901"/>
          <a:ext cx="8229600" cy="914400"/>
        </p:xfrm>
        <a:graphic>
          <a:graphicData uri="http://schemas.openxmlformats.org/drawingml/2006/table">
            <a:tbl>
              <a:tblPr/>
              <a:tblGrid>
                <a:gridCol w="1528877"/>
                <a:gridCol w="4082796"/>
                <a:gridCol w="26170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Immediately preceded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 (days)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early and late event times?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528877"/>
                <a:gridCol w="4082796"/>
                <a:gridCol w="26170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Immediately preceded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 (days)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Shape 2"/>
          <p:cNvSpPr/>
          <p:nvPr/>
        </p:nvSpPr>
        <p:spPr>
          <a:xfrm>
            <a:off x="457200" y="2060143"/>
            <a:ext cx="8229600" cy="828446"/>
          </a:xfrm>
          <a:prstGeom prst="roundRect">
            <a:avLst>
              <a:gd name="adj" fmla="val 6623"/>
            </a:avLst>
          </a:prstGeom>
          <a:solidFill>
            <a:srgbClr val="EEF2FF"/>
          </a:solidFill>
          <a:ln w="9525">
            <a:solidFill>
              <a:srgbClr val="DDE2EA"/>
            </a:solidFill>
            <a:prstDash val="solid"/>
          </a:ln>
        </p:spPr>
      </p:sp>
      <p:sp>
        <p:nvSpPr>
          <p:cNvPr id="6" name="Text 3"/>
          <p:cNvSpPr txBox="1"/>
          <p:nvPr/>
        </p:nvSpPr>
        <p:spPr>
          <a:xfrm>
            <a:off x="603504" y="2151583"/>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Early and late event times.</a:t>
            </a:r>
            <a:r>
              <a:rPr lang="en-US" sz="1400" dirty="0">
                <a:solidFill>
                  <a:srgbClr val="1A1F2B"/>
                </a:solidFill>
                <a:latin typeface="Calibri" pitchFamily="34" charset="0"/>
                <a:ea typeface="Calibri" pitchFamily="34" charset="-122"/>
                <a:cs typeface="Calibri" pitchFamily="34" charset="-120"/>
              </a:rPr>
              <a:t> The </a:t>
            </a:r>
            <a:r>
              <a:rPr lang="en-US" sz="1400" b="1" dirty="0">
                <a:solidFill>
                  <a:srgbClr val="1A1F2B"/>
                </a:solidFill>
                <a:latin typeface="Calibri" pitchFamily="34" charset="0"/>
                <a:ea typeface="Calibri" pitchFamily="34" charset="-122"/>
                <a:cs typeface="Calibri" pitchFamily="34" charset="-120"/>
              </a:rPr>
              <a:t>early event time</a:t>
            </a:r>
            <a:r>
              <a:rPr lang="en-US" sz="1400" dirty="0">
                <a:solidFill>
                  <a:srgbClr val="1A1F2B"/>
                </a:solidFill>
                <a:latin typeface="Calibri" pitchFamily="34" charset="0"/>
                <a:ea typeface="Calibri" pitchFamily="34" charset="-122"/>
                <a:cs typeface="Calibri" pitchFamily="34" charset="-120"/>
              </a:rPr>
              <a:t> e is the earliest time an event can happen: every activity entering it must be finished. The </a:t>
            </a:r>
            <a:r>
              <a:rPr lang="en-US" sz="1400" b="1" dirty="0">
                <a:solidFill>
                  <a:srgbClr val="1A1F2B"/>
                </a:solidFill>
                <a:latin typeface="Calibri" pitchFamily="34" charset="0"/>
                <a:ea typeface="Calibri" pitchFamily="34" charset="-122"/>
                <a:cs typeface="Calibri" pitchFamily="34" charset="-120"/>
              </a:rPr>
              <a:t>late event time</a:t>
            </a:r>
            <a:r>
              <a:rPr lang="en-US" sz="1400" dirty="0">
                <a:solidFill>
                  <a:srgbClr val="1A1F2B"/>
                </a:solidFill>
                <a:latin typeface="Calibri" pitchFamily="34" charset="0"/>
                <a:ea typeface="Calibri" pitchFamily="34" charset="-122"/>
                <a:cs typeface="Calibri" pitchFamily="34" charset="-120"/>
              </a:rPr>
              <a:t> l is the latest time an event can happen without delaying the whole project.</a:t>
            </a:r>
            <a:endParaRPr lang="en-US" sz="1400" dirty="0"/>
          </a:p>
        </p:txBody>
      </p:sp>
      <p:sp>
        <p:nvSpPr>
          <p:cNvPr id="7" name="Text 4"/>
          <p:cNvSpPr txBox="1"/>
          <p:nvPr/>
        </p:nvSpPr>
        <p:spPr>
          <a:xfrm>
            <a:off x="457200" y="3007462"/>
            <a:ext cx="8229600" cy="106436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Each event gets a box (here, “early | late” beside the node). Set e = 0 at the source and work forwards in event order; then set l at the sink equal to its early time and work backwards. A dummy is an arc of duration 0 and is included in both passes.</a:t>
            </a:r>
            <a:endParaRPr lang="en-US" sz="1500" dirty="0"/>
          </a:p>
          <a:p>
            <a:pPr indent="0" marL="0">
              <a:spcBef>
                <a:spcPts val="300"/>
              </a:spcBef>
              <a:buNone/>
            </a:pPr>
            <a:r>
              <a:rPr lang="en-US" sz="1700" b="1" dirty="0">
                <a:solidFill>
                  <a:srgbClr val="0F766E"/>
                </a:solidFill>
                <a:latin typeface="Cambria" pitchFamily="34" charset="0"/>
                <a:ea typeface="Cambria" pitchFamily="34" charset="-122"/>
                <a:cs typeface="Cambria" pitchFamily="34" charset="-120"/>
              </a:rPr>
              <a:t>Forward and backward pass</a:t>
            </a:r>
            <a:endParaRPr lang="en-US" sz="1500" dirty="0"/>
          </a:p>
        </p:txBody>
      </p:sp>
      <p:sp>
        <p:nvSpPr>
          <p:cNvPr id="8" name="Shape 5"/>
          <p:cNvSpPr/>
          <p:nvPr/>
        </p:nvSpPr>
        <p:spPr>
          <a:xfrm>
            <a:off x="457200" y="4117543"/>
            <a:ext cx="8229600" cy="444398"/>
          </a:xfrm>
          <a:prstGeom prst="roundRect">
            <a:avLst>
              <a:gd name="adj" fmla="val 12346"/>
            </a:avLst>
          </a:prstGeom>
          <a:solidFill>
            <a:srgbClr val="F3F5F9"/>
          </a:solidFill>
          <a:ln w="9525">
            <a:solidFill>
              <a:srgbClr val="DDE2EA"/>
            </a:solidFill>
            <a:prstDash val="solid"/>
          </a:ln>
        </p:spPr>
      </p:sp>
      <p:sp>
        <p:nvSpPr>
          <p:cNvPr id="9" name="Text 6"/>
          <p:cNvSpPr txBox="1"/>
          <p:nvPr/>
        </p:nvSpPr>
        <p:spPr>
          <a:xfrm>
            <a:off x="603504" y="4208983"/>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eⱼ = max(eᵢ + dᵢⱼ)     lᵢ = min(lⱼ - dᵢⱼ)</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early and late event times?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Forward: over every arc ij entering event j. Backward: over every arc ij leaving event i. These are not in the formulae list and must be known.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Forwards, the slowest route in decides the event; backwards, the tightest route out decides it. The project duration is the early time of the sink, and the late time of the source always comes back to 0, which is a useful check.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early and late event times?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state</a:t>
            </a:r>
            <a:endParaRPr lang="en-US" sz="1200" dirty="0"/>
          </a:p>
        </p:txBody>
      </p:sp>
      <p:pic>
        <p:nvPicPr>
          <p:cNvPr id="4" name="Image 0" descr="The main project with its event times (early | late). Teal pairs have equal early and late times; the red arcs are the critical path, which passes through the dummy from event 1 to event 2.">    </p:cNvPr>
          <p:cNvPicPr>
            <a:picLocks noChangeAspect="1"/>
          </p:cNvPicPr>
          <p:nvPr/>
        </p:nvPicPr>
        <p:blipFill>
          <a:blip r:embed="rId1"/>
          <a:stretch>
            <a:fillRect/>
          </a:stretch>
        </p:blipFill>
        <p:spPr>
          <a:xfrm>
            <a:off x="4389120" y="1401775"/>
            <a:ext cx="4297680" cy="2578608"/>
          </a:xfrm>
          <a:prstGeom prst="rect">
            <a:avLst/>
          </a:prstGeom>
        </p:spPr>
      </p:pic>
      <p:sp>
        <p:nvSpPr>
          <p:cNvPr id="5" name="Text 2"/>
          <p:cNvSpPr txBox="1"/>
          <p:nvPr/>
        </p:nvSpPr>
        <p:spPr>
          <a:xfrm>
            <a:off x="4389120" y="402610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The main project with its event times (early | late). Teal pairs have equal early and late times; the red arcs are the critical path, which passes through the dummy from event 1 to event 2.</a:t>
            </a:r>
            <a:endParaRPr lang="en-US" sz="1100" dirty="0"/>
          </a:p>
        </p:txBody>
      </p:sp>
      <p:sp>
        <p:nvSpPr>
          <p:cNvPr id="6" name="Text 3"/>
          <p:cNvSpPr txBox="1"/>
          <p:nvPr/>
        </p:nvSpPr>
        <p:spPr>
          <a:xfrm>
            <a:off x="457200" y="1371600"/>
            <a:ext cx="361188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main project is shown as a network in the figure below. Carry out a forward pass and a backward pass to find the early and late event times, and state the minimum project duration.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Forward pass</a:t>
            </a:r>
            <a:r>
              <a:rPr lang="en-US" sz="1500" dirty="0">
                <a:solidFill>
                  <a:srgbClr val="1A1F2B"/>
                </a:solidFill>
                <a:latin typeface="Calibri" pitchFamily="34" charset="0"/>
                <a:ea typeface="Calibri" pitchFamily="34" charset="-122"/>
                <a:cs typeface="Calibri" pitchFamily="34" charset="-120"/>
              </a:rPr>
              <a:t>, taking the largest value at each event: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e₁ = 5, e₃ = 4, e₂ = max(0+3, 5+0) = 5</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e₄ = max(5+2, 4+0) = 7, e₅ = 5+5 = 10, e₇ = 4+7 = 11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early and late event times?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3 · Medium · Find, state (continued)</a:t>
            </a:r>
            <a:endParaRPr lang="en-US" sz="1200" dirty="0"/>
          </a:p>
        </p:txBody>
      </p:sp>
      <p:sp>
        <p:nvSpPr>
          <p:cNvPr id="4" name="Text 2"/>
          <p:cNvSpPr txBox="1"/>
          <p:nvPr/>
        </p:nvSpPr>
        <p:spPr>
          <a:xfrm>
            <a:off x="457200" y="1371600"/>
            <a:ext cx="8229600" cy="20043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e₆ = max(7+4, 10+0) = 11, e₈ = max(10+3, 11+5, 11+4) = 16</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Backward pass</a:t>
            </a:r>
            <a:r>
              <a:rPr lang="en-US" sz="1500" dirty="0">
                <a:solidFill>
                  <a:srgbClr val="1A1F2B"/>
                </a:solidFill>
                <a:latin typeface="Calibri" pitchFamily="34" charset="0"/>
                <a:ea typeface="Calibri" pitchFamily="34" charset="-122"/>
                <a:cs typeface="Calibri" pitchFamily="34" charset="-120"/>
              </a:rPr>
              <a:t>, taking the smallest value at each event: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l₈ = 16, l₇ = 16-4 = 12, l₆ = 16-5 = 11, l₅ = min(16-3, 11-0) = 11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l₄ = 11-4 = 7, l₃ = min(12-7, 7-0) = 5, l₂ = 7-2 = 5</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l₁ = min(11-5, 5-0) = 5, l₀ = min(5-5, 5-3, 5-4) = 0 ✓</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dummies count: e₂ is 5, not 3, because the dummy from event 1 brings the finish time of A across. </a:t>
            </a:r>
            <a:r>
              <a:rPr lang="en-US" sz="1500" b="1" dirty="0">
                <a:solidFill>
                  <a:srgbClr val="1A1F2B"/>
                </a:solidFill>
                <a:latin typeface="Calibri" pitchFamily="34" charset="0"/>
                <a:ea typeface="Calibri" pitchFamily="34" charset="-122"/>
                <a:cs typeface="Calibri" pitchFamily="34" charset="-120"/>
              </a:rPr>
              <a:t>Minimum project duration = 16 days.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early and late event times?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Taking the smallest value on the forward pass (or the largest on the backward pass). An event cannot happen until every activity entering it has finished, so the forward pass needs the maximum; the backward pass needs the minimum so that no activity leaving the event makes the project late.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activities are critical, and what is total float?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Critical activity.</a:t>
            </a:r>
            <a:r>
              <a:rPr lang="en-US" sz="1400" dirty="0">
                <a:solidFill>
                  <a:srgbClr val="1A1F2B"/>
                </a:solidFill>
                <a:latin typeface="Calibri" pitchFamily="34" charset="0"/>
                <a:ea typeface="Calibri" pitchFamily="34" charset="-122"/>
                <a:cs typeface="Calibri" pitchFamily="34" charset="-120"/>
              </a:rPr>
              <a:t> An activity where any increase in its duration delays the whole project. For an activity from event i to event j with duration d, it is critical when eᵢ = lᵢ, eⱼ = lⱼ and lⱼ - eᵢ - d = 0.</a:t>
            </a:r>
            <a:endParaRPr lang="en-US" sz="1400" dirty="0"/>
          </a:p>
        </p:txBody>
      </p:sp>
      <p:sp>
        <p:nvSpPr>
          <p:cNvPr id="6" name="Text 4"/>
          <p:cNvSpPr txBox="1"/>
          <p:nvPr/>
        </p:nvSpPr>
        <p:spPr>
          <a:xfrm>
            <a:off x="457200" y="2104034"/>
            <a:ext cx="8229600" cy="18443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Equal times at both ends are not enough: the activity must also fill the whole gap. A </a:t>
            </a:r>
            <a:r>
              <a:rPr lang="en-US" sz="1500" b="1" dirty="0">
                <a:solidFill>
                  <a:srgbClr val="1A1F2B"/>
                </a:solidFill>
                <a:latin typeface="Calibri" pitchFamily="34" charset="0"/>
                <a:ea typeface="Calibri" pitchFamily="34" charset="-122"/>
                <a:cs typeface="Calibri" pitchFamily="34" charset="-120"/>
              </a:rPr>
              <a:t>critical path</a:t>
            </a:r>
            <a:r>
              <a:rPr lang="en-US" sz="1500" dirty="0">
                <a:solidFill>
                  <a:srgbClr val="1A1F2B"/>
                </a:solidFill>
                <a:latin typeface="Calibri" pitchFamily="34" charset="0"/>
                <a:ea typeface="Calibri" pitchFamily="34" charset="-122"/>
                <a:cs typeface="Calibri" pitchFamily="34" charset="-120"/>
              </a:rPr>
              <a:t> is a path from source to sink made entirely of critical activities (and possibly dummies). Its length is the project duration. A network may have more than one critical path.</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t>
            </a:r>
            <a:r>
              <a:rPr lang="en-US" sz="1500" b="1" dirty="0">
                <a:solidFill>
                  <a:srgbClr val="1A1F2B"/>
                </a:solidFill>
                <a:latin typeface="Calibri" pitchFamily="34" charset="0"/>
                <a:ea typeface="Calibri" pitchFamily="34" charset="-122"/>
                <a:cs typeface="Calibri" pitchFamily="34" charset="-120"/>
              </a:rPr>
              <a:t>total float</a:t>
            </a:r>
            <a:r>
              <a:rPr lang="en-US" sz="1500" dirty="0">
                <a:solidFill>
                  <a:srgbClr val="1A1F2B"/>
                </a:solidFill>
                <a:latin typeface="Calibri" pitchFamily="34" charset="0"/>
                <a:ea typeface="Calibri" pitchFamily="34" charset="-122"/>
                <a:cs typeface="Calibri" pitchFamily="34" charset="-120"/>
              </a:rPr>
              <a:t> of an activity is the time it can be delayed, or extended, without delaying the project. The activity sits in a window from its earliest start eᵢ to its latest finish lⱼ; it needs d of that window and the rest is float.</a:t>
            </a:r>
            <a:endParaRPr lang="en-US" sz="1500" dirty="0"/>
          </a:p>
          <a:p>
            <a:pPr indent="0" marL="0">
              <a:spcBef>
                <a:spcPts val="300"/>
              </a:spcBef>
              <a:buNone/>
            </a:pPr>
            <a:r>
              <a:rPr lang="en-US" sz="1700" b="1" dirty="0">
                <a:solidFill>
                  <a:srgbClr val="0F766E"/>
                </a:solidFill>
                <a:latin typeface="Cambria" pitchFamily="34" charset="0"/>
                <a:ea typeface="Cambria" pitchFamily="34" charset="-122"/>
                <a:cs typeface="Cambria" pitchFamily="34" charset="-120"/>
              </a:rPr>
              <a:t>Total float</a:t>
            </a:r>
            <a:endParaRPr lang="en-US" sz="1500" dirty="0"/>
          </a:p>
        </p:txBody>
      </p:sp>
      <p:sp>
        <p:nvSpPr>
          <p:cNvPr id="7" name="Shape 5"/>
          <p:cNvSpPr/>
          <p:nvPr/>
        </p:nvSpPr>
        <p:spPr>
          <a:xfrm>
            <a:off x="457200" y="3994099"/>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4085539"/>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total float = lⱼ - d - eᵢ</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activities are critical, and what is total float?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Activity H (main project) can start anywhere from day 10 to day 13 and still finish by 16: total float 16 − 3 − 10 = 3 days.">    </p:cNvPr>
          <p:cNvPicPr>
            <a:picLocks noChangeAspect="1"/>
          </p:cNvPicPr>
          <p:nvPr/>
        </p:nvPicPr>
        <p:blipFill>
          <a:blip r:embed="rId1"/>
          <a:stretch>
            <a:fillRect/>
          </a:stretch>
        </p:blipFill>
        <p:spPr>
          <a:xfrm>
            <a:off x="4389120" y="1931213"/>
            <a:ext cx="4297680" cy="1688897"/>
          </a:xfrm>
          <a:prstGeom prst="rect">
            <a:avLst/>
          </a:prstGeom>
        </p:spPr>
      </p:pic>
      <p:sp>
        <p:nvSpPr>
          <p:cNvPr id="5" name="Text 2"/>
          <p:cNvSpPr txBox="1"/>
          <p:nvPr/>
        </p:nvSpPr>
        <p:spPr>
          <a:xfrm>
            <a:off x="4389120" y="366583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Activity H (main project) can start anywhere from day 10 to day 13 and still finish by 16: total float 16 − 3 − 10 = 3 days.</a:t>
            </a:r>
            <a:endParaRPr lang="en-US" sz="1100" dirty="0"/>
          </a:p>
        </p:txBody>
      </p:sp>
      <p:sp>
        <p:nvSpPr>
          <p:cNvPr id="6" name="Text 3"/>
          <p:cNvSpPr txBox="1"/>
          <p:nvPr/>
        </p:nvSpPr>
        <p:spPr>
          <a:xfrm>
            <a:off x="457200" y="1371600"/>
            <a:ext cx="361188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lⱼ = late event time at the end of the activity (its latest finish); d = duration; eᵢ = early event time at its start (its earliest start). Not in the formulae list: it must be known.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Critical activities have total float 0. Float is shared along a chain: using the float of one activity can reduce the float of those after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activities are critical, and what is total float?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state</a:t>
            </a:r>
            <a:endParaRPr lang="en-US" sz="1200" dirty="0"/>
          </a:p>
        </p:txBody>
      </p:sp>
      <p:sp>
        <p:nvSpPr>
          <p:cNvPr id="4" name="Text 2"/>
          <p:cNvSpPr txBox="1"/>
          <p:nvPr/>
        </p:nvSpPr>
        <p:spPr>
          <a:xfrm>
            <a:off x="457200" y="1371600"/>
            <a:ext cx="8229600" cy="134233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Using the event times of the main project, (a) find the total float of each activity, (b) state the critical path, (c) find the effect on the project of a delay of 3 days to F, and of a delay of 2 days to H.</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float = latest finish − duration − earliest start.</a:t>
            </a:r>
            <a:endParaRPr lang="en-US" sz="13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457200" y="2759659"/>
          <a:ext cx="8229600" cy="914400"/>
        </p:xfrm>
        <a:graphic>
          <a:graphicData uri="http://schemas.openxmlformats.org/drawingml/2006/table">
            <a:tbl>
              <a:tblPr/>
              <a:tblGrid>
                <a:gridCol w="1260958"/>
                <a:gridCol w="1371600"/>
                <a:gridCol w="1820570"/>
                <a:gridCol w="1756562"/>
                <a:gridCol w="201991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Earliest start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Latest finish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Total float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5 − 5 − 0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5 − 3 − 0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5 − 4 − 0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11 − 5 − 5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7 − 2 − 5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activities are critical, and what is total float?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Medium · Find, state (continued)</a:t>
            </a:r>
            <a:endParaRPr lang="en-US" sz="12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260958"/>
                <a:gridCol w="1371600"/>
                <a:gridCol w="1820570"/>
                <a:gridCol w="1756562"/>
                <a:gridCol w="201991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Earliest start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Latest finish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Total float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12 − 7 − 4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11 − 4 − 7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16 − 3 − 10 =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16 − 5 − 11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16 − 4 − 11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1289304"/>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zero-float activities, joined by the dummy from event 1 to event 2, give </a:t>
            </a:r>
            <a:r>
              <a:rPr lang="en-US" sz="1500" b="1" dirty="0">
                <a:solidFill>
                  <a:srgbClr val="1A1F2B"/>
                </a:solidFill>
                <a:latin typeface="Calibri" pitchFamily="34" charset="0"/>
                <a:ea typeface="Calibri" pitchFamily="34" charset="-122"/>
                <a:cs typeface="Calibri" pitchFamily="34" charset="-120"/>
              </a:rPr>
              <a:t>critical path A – E – G – I, length 5 + 2 + 4 + 5 = 16 days.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Compare each delay with the float. F has float 1, so a 3-day delay makes the project 3 − 1 = 2 days late: </a:t>
            </a:r>
            <a:r>
              <a:rPr lang="en-US" sz="1500" b="1" dirty="0">
                <a:solidFill>
                  <a:srgbClr val="1A1F2B"/>
                </a:solidFill>
                <a:latin typeface="Calibri" pitchFamily="34" charset="0"/>
                <a:ea typeface="Calibri" pitchFamily="34" charset="-122"/>
                <a:cs typeface="Calibri" pitchFamily="34" charset="-120"/>
              </a:rPr>
              <a:t>18 days, and the critical path becomes C – F – J</a:t>
            </a:r>
            <a:r>
              <a:rPr lang="en-US" sz="1500" dirty="0">
                <a:solidFill>
                  <a:srgbClr val="1A1F2B"/>
                </a:solidFill>
                <a:latin typeface="Calibri" pitchFamily="34" charset="0"/>
                <a:ea typeface="Calibri" pitchFamily="34" charset="-122"/>
                <a:cs typeface="Calibri" pitchFamily="34" charset="-120"/>
              </a:rPr>
              <a:t> (4 + 10 + 4 = 18). H has float 3, so </a:t>
            </a:r>
            <a:r>
              <a:rPr lang="en-US" sz="1500" b="1" dirty="0">
                <a:solidFill>
                  <a:srgbClr val="1A1F2B"/>
                </a:solidFill>
                <a:latin typeface="Calibri" pitchFamily="34" charset="0"/>
                <a:ea typeface="Calibri" pitchFamily="34" charset="-122"/>
                <a:cs typeface="Calibri" pitchFamily="34" charset="-120"/>
              </a:rPr>
              <a:t>a 2-day delay to H has no effect on the 16-day duration.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Which activities are critical, and what is total float?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list the critical path in order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list a critical path, give the activities in order from start to finish, and check that their durations add up to the early time at the sink. If they do not, either an event time is wrong or you have joined two separate pieces of path.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cascade (Gantt) chart?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Cascade chart for the main project. Solid bars start at the earliest start; dashed boxes show total float.">    </p:cNvPr>
          <p:cNvPicPr>
            <a:picLocks noChangeAspect="1"/>
          </p:cNvPicPr>
          <p:nvPr/>
        </p:nvPicPr>
        <p:blipFill>
          <a:blip r:embed="rId1"/>
          <a:stretch>
            <a:fillRect/>
          </a:stretch>
        </p:blipFill>
        <p:spPr>
          <a:xfrm>
            <a:off x="4389120" y="1815998"/>
            <a:ext cx="4297680" cy="1918411"/>
          </a:xfrm>
          <a:prstGeom prst="rect">
            <a:avLst/>
          </a:prstGeom>
        </p:spPr>
      </p:pic>
      <p:sp>
        <p:nvSpPr>
          <p:cNvPr id="5" name="Text 2"/>
          <p:cNvSpPr txBox="1"/>
          <p:nvPr/>
        </p:nvSpPr>
        <p:spPr>
          <a:xfrm>
            <a:off x="4389120" y="378013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Cascade chart for the main project. Solid bars start at the earliest start; dashed boxes show total float.</a:t>
            </a:r>
            <a:endParaRPr lang="en-US" sz="1100" dirty="0"/>
          </a:p>
        </p:txBody>
      </p:sp>
      <p:sp>
        <p:nvSpPr>
          <p:cNvPr id="6" name="Text 3"/>
          <p:cNvSpPr txBox="1"/>
          <p:nvPr/>
        </p:nvSpPr>
        <p:spPr>
          <a:xfrm>
            <a:off x="457200" y="1371600"/>
            <a:ext cx="3611880" cy="279897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cascade chart</a:t>
            </a:r>
            <a:r>
              <a:rPr lang="en-US" sz="1500" dirty="0">
                <a:solidFill>
                  <a:srgbClr val="1A1F2B"/>
                </a:solidFill>
                <a:latin typeface="Calibri" pitchFamily="34" charset="0"/>
                <a:ea typeface="Calibri" pitchFamily="34" charset="-122"/>
                <a:cs typeface="Calibri" pitchFamily="34" charset="-120"/>
              </a:rPr>
              <a:t> (Gantt chart) shows every activity against a time axis, drawn to scale.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critical activities go in a single row along the top, end to end, from 0 to the project duration.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Every other activity has its own row: a solid bar from its earliest start for its duration, followed by a dashed box showing its total float. The end of the dashed box is the latest finish.</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chart answers two kinds of question.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cascade (Gantt) chart?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activity </a:t>
            </a:r>
            <a:r>
              <a:rPr lang="en-US" sz="1500" b="1" dirty="0">
                <a:solidFill>
                  <a:srgbClr val="1A1F2B"/>
                </a:solidFill>
                <a:latin typeface="Calibri" pitchFamily="34" charset="0"/>
                <a:ea typeface="Calibri" pitchFamily="34" charset="-122"/>
                <a:cs typeface="Calibri" pitchFamily="34" charset="-120"/>
              </a:rPr>
              <a:t>must</a:t>
            </a:r>
            <a:r>
              <a:rPr lang="en-US" sz="1500" dirty="0">
                <a:solidFill>
                  <a:srgbClr val="1A1F2B"/>
                </a:solidFill>
                <a:latin typeface="Calibri" pitchFamily="34" charset="0"/>
                <a:ea typeface="Calibri" pitchFamily="34" charset="-122"/>
                <a:cs typeface="Calibri" pitchFamily="34" charset="-120"/>
              </a:rPr>
              <a:t> be happening at time t if, even when started as late as possible, it has begun and, even when started as early as possible, it has not yet finished:</a:t>
            </a:r>
            <a:endParaRPr lang="en-US" sz="1500" dirty="0"/>
          </a:p>
        </p:txBody>
      </p:sp>
      <p:sp>
        <p:nvSpPr>
          <p:cNvPr id="5" name="Shape 3"/>
          <p:cNvSpPr/>
          <p:nvPr/>
        </p:nvSpPr>
        <p:spPr>
          <a:xfrm>
            <a:off x="457200" y="1951330"/>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04277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latest start ≤t &lt;earliest finish.</a:t>
            </a:r>
            <a:endParaRPr lang="en-US" sz="1700" dirty="0"/>
          </a:p>
        </p:txBody>
      </p:sp>
      <p:sp>
        <p:nvSpPr>
          <p:cNvPr id="7" name="Text 5"/>
          <p:cNvSpPr txBox="1"/>
          <p:nvPr/>
        </p:nvSpPr>
        <p:spPr>
          <a:xfrm>
            <a:off x="457200" y="2514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activity </a:t>
            </a:r>
            <a:r>
              <a:rPr lang="en-US" sz="1500" b="1" dirty="0">
                <a:solidFill>
                  <a:srgbClr val="1A1F2B"/>
                </a:solidFill>
                <a:latin typeface="Calibri" pitchFamily="34" charset="0"/>
                <a:ea typeface="Calibri" pitchFamily="34" charset="-122"/>
                <a:cs typeface="Calibri" pitchFamily="34" charset="-120"/>
              </a:rPr>
              <a:t>could</a:t>
            </a:r>
            <a:r>
              <a:rPr lang="en-US" sz="1500" dirty="0">
                <a:solidFill>
                  <a:srgbClr val="1A1F2B"/>
                </a:solidFill>
                <a:latin typeface="Calibri" pitchFamily="34" charset="0"/>
                <a:ea typeface="Calibri" pitchFamily="34" charset="-122"/>
                <a:cs typeface="Calibri" pitchFamily="34" charset="-120"/>
              </a:rPr>
              <a:t> be happening at time t if t lies anywhere between its earliest start and its latest finish. Here latest start = latest finish − d and earliest finish = earliest start + d. On the chart, slide each bar across its dashed box: if it covers t in every position, the activity must be happening.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cascade (Gantt) chart?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State</a:t>
            </a:r>
            <a:endParaRPr lang="en-US" sz="1200" dirty="0"/>
          </a:p>
        </p:txBody>
      </p:sp>
      <p:pic>
        <p:nvPicPr>
          <p:cNvPr id="4" name="Image 0" descr="At 9.5 days D, F and G are always in progress; at 12.5 days J always is, H only sometimes.">    </p:cNvPr>
          <p:cNvPicPr>
            <a:picLocks noChangeAspect="1"/>
          </p:cNvPicPr>
          <p:nvPr/>
        </p:nvPicPr>
        <p:blipFill>
          <a:blip r:embed="rId1"/>
          <a:stretch>
            <a:fillRect/>
          </a:stretch>
        </p:blipFill>
        <p:spPr>
          <a:xfrm>
            <a:off x="4389120" y="1815998"/>
            <a:ext cx="4297680" cy="1918411"/>
          </a:xfrm>
          <a:prstGeom prst="rect">
            <a:avLst/>
          </a:prstGeom>
        </p:spPr>
      </p:pic>
      <p:sp>
        <p:nvSpPr>
          <p:cNvPr id="5" name="Text 2"/>
          <p:cNvSpPr txBox="1"/>
          <p:nvPr/>
        </p:nvSpPr>
        <p:spPr>
          <a:xfrm>
            <a:off x="4389120" y="3780130"/>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At 9.5 days D, F and G are always in progress; at 12.5 days J always is, H only sometimes.</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cascade chart of the main project. (a) State which activities must be happening at time 9.5 days. (b) State which activities must be happening, and which could be happening, at time 12.5 days.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 is critical and runs from 7 to 11. D: latest start 11 − 5 = 6, earliest finish 10, and 6 ≤9.5 &lt;10. F: latest start 12 − 7 = 5, earliest finish 11, and 5 ≤9.5 &lt;11. </a:t>
            </a:r>
            <a:r>
              <a:rPr lang="en-US" sz="1500" b="1" dirty="0">
                <a:solidFill>
                  <a:srgbClr val="1A1F2B"/>
                </a:solidFill>
                <a:latin typeface="Calibri" pitchFamily="34" charset="0"/>
                <a:ea typeface="Calibri" pitchFamily="34" charset="-122"/>
                <a:cs typeface="Calibri" pitchFamily="34" charset="-120"/>
              </a:rPr>
              <a:t>Must be happening: D, F, G.</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 is critical (11 to 16).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draw and read a cascade (Gantt) chart?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State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J has latest start 12 and earliest finish 15, so it must be happening. H could start at 10 and run to 13, or start as late as 13, so it could be happening but need not be. </a:t>
            </a:r>
            <a:r>
              <a:rPr lang="en-US" sz="1500" b="1" dirty="0">
                <a:solidFill>
                  <a:srgbClr val="1A1F2B"/>
                </a:solidFill>
                <a:latin typeface="Calibri" pitchFamily="34" charset="0"/>
                <a:ea typeface="Calibri" pitchFamily="34" charset="-122"/>
                <a:cs typeface="Calibri" pitchFamily="34" charset="-120"/>
              </a:rPr>
              <a:t>Must: I, J. Could: 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workers are needed, and how do you schedule them?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8443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Assume each activity needs one worker, and an activity once started is finished by the same worker without a break.</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finish in the minimum time, all the work (the total of the durations) has to fit into the critical path length. So a lower bound for the number of workers is the total of the durations divided by the critical path length, rounded up. It is a bound, not a promise: the precedences may leave workers idle and force more.</a:t>
            </a:r>
            <a:endParaRPr lang="en-US" sz="1500" dirty="0"/>
          </a:p>
          <a:p>
            <a:pPr indent="0" marL="0">
              <a:spcBef>
                <a:spcPts val="300"/>
              </a:spcBef>
              <a:buNone/>
            </a:pPr>
            <a:r>
              <a:rPr lang="en-US" sz="1700" b="1" dirty="0">
                <a:solidFill>
                  <a:srgbClr val="0F766E"/>
                </a:solidFill>
                <a:latin typeface="Cambria" pitchFamily="34" charset="0"/>
                <a:ea typeface="Cambria" pitchFamily="34" charset="-122"/>
                <a:cs typeface="Cambria" pitchFamily="34" charset="-120"/>
              </a:rPr>
              <a:t>Lower bound for the number of workers</a:t>
            </a:r>
            <a:endParaRPr lang="en-US" sz="1500" dirty="0"/>
          </a:p>
        </p:txBody>
      </p:sp>
      <p:sp>
        <p:nvSpPr>
          <p:cNvPr id="5" name="Shape 3"/>
          <p:cNvSpPr/>
          <p:nvPr/>
        </p:nvSpPr>
        <p:spPr>
          <a:xfrm>
            <a:off x="457200" y="3261665"/>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3353105"/>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workers ≥⌈(sum of all activity durations)/(critical path length) ⌉</a:t>
            </a:r>
            <a:endParaRPr lang="en-US" sz="1700" dirty="0"/>
          </a:p>
        </p:txBody>
      </p:sp>
      <p:sp>
        <p:nvSpPr>
          <p:cNvPr id="7" name="Text 5"/>
          <p:cNvSpPr txBox="1"/>
          <p:nvPr/>
        </p:nvSpPr>
        <p:spPr>
          <a:xfrm>
            <a:off x="457200" y="3824935"/>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 ⌉ means round up to the next whole number. Not in the formulae list: it must be known. It is the same idea as the lower bound for the number of bins in bin packing: total size ÷ capacity, rounded up.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workers are needed, and how do you schedule them?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08447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Scheduling rule.</a:t>
            </a:r>
            <a:r>
              <a:rPr lang="en-US" sz="1500" dirty="0">
                <a:solidFill>
                  <a:srgbClr val="1A1F2B"/>
                </a:solidFill>
                <a:latin typeface="Calibri" pitchFamily="34" charset="0"/>
                <a:ea typeface="Calibri" pitchFamily="34" charset="-122"/>
                <a:cs typeface="Calibri" pitchFamily="34" charset="-120"/>
              </a:rPr>
              <a:t> Whenever a worker becomes free, give them the available activity (all its predecessors finished) with the smallest latest finish time. If nothing is available, the worker waits.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fewer workers, total of durations ÷ number of workers, rounded up, is a lower bound for the completion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workers are needed, and how do you schedule them?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Find, schedule</a:t>
            </a:r>
            <a:endParaRPr lang="en-US" sz="1200" dirty="0"/>
          </a:p>
        </p:txBody>
      </p:sp>
      <p:pic>
        <p:nvPicPr>
          <p:cNvPr id="4" name="Image 0" descr="Worked example 6: critical activities in red; workers 2 and 3 each wait one day.">    </p:cNvPr>
          <p:cNvPicPr>
            <a:picLocks noChangeAspect="1"/>
          </p:cNvPicPr>
          <p:nvPr/>
        </p:nvPicPr>
        <p:blipFill>
          <a:blip r:embed="rId1"/>
          <a:stretch>
            <a:fillRect/>
          </a:stretch>
        </p:blipFill>
        <p:spPr>
          <a:xfrm>
            <a:off x="4389120" y="2161642"/>
            <a:ext cx="4297680" cy="1228039"/>
          </a:xfrm>
          <a:prstGeom prst="rect">
            <a:avLst/>
          </a:prstGeom>
        </p:spPr>
      </p:pic>
      <p:sp>
        <p:nvSpPr>
          <p:cNvPr id="5" name="Text 2"/>
          <p:cNvSpPr txBox="1"/>
          <p:nvPr/>
        </p:nvSpPr>
        <p:spPr>
          <a:xfrm>
            <a:off x="4389120" y="3435401"/>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critical activities in red; workers 2 and 3 each wait one day.</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a lower bound for the number of workers needed to complete the main project in 16 days. (b) Schedule the project using this number of workers, so that it finishes in 16 days.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of the durations: 5 + 3 + 4 + 5 + 2 + 7 + 4 + 3 + 5 + 4 = 42 days of work. 42 ÷16 = 2.625, so </a:t>
            </a:r>
            <a:r>
              <a:rPr lang="en-US" sz="1500" b="1" dirty="0">
                <a:solidFill>
                  <a:srgbClr val="1A1F2B"/>
                </a:solidFill>
                <a:latin typeface="Calibri" pitchFamily="34" charset="0"/>
                <a:ea typeface="Calibri" pitchFamily="34" charset="-122"/>
                <a:cs typeface="Calibri" pitchFamily="34" charset="-120"/>
              </a:rPr>
              <a:t>lower bound = 3 workers.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Time 0: A, B and C are available, one each: worker 1 takes A, worker 2 takes B, worker 3 takes 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many workers are needed, and how do you schedule them?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Find, schedule (continued)</a:t>
            </a:r>
            <a:endParaRPr lang="en-US" sz="1200" dirty="0"/>
          </a:p>
        </p:txBody>
      </p:sp>
      <p:sp>
        <p:nvSpPr>
          <p:cNvPr id="4" name="Text 2"/>
          <p:cNvSpPr txBox="1"/>
          <p:nvPr/>
        </p:nvSpPr>
        <p:spPr>
          <a:xfrm>
            <a:off x="457200" y="1371600"/>
            <a:ext cx="8229600" cy="187726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Time 3: B ends, but nothing is available until C ends at 4. Time 4: F (latest finish 12) goes to worker 2; worker 3 waits.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Time 5: A ends; D (latest finish 11) and E (latest finish 7) are available. E goes to worker 1 (smaller latest finish) and D to worker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Continue the same way: 7: G to worker 1. 10: H to worker 3. 11: I to worker 1, J to worker 2. Everything is finished at 16. </a:t>
            </a:r>
            <a:r>
              <a:rPr lang="en-US" sz="1500" b="1" dirty="0">
                <a:solidFill>
                  <a:srgbClr val="1A1F2B"/>
                </a:solidFill>
                <a:latin typeface="Calibri" pitchFamily="34" charset="0"/>
                <a:ea typeface="Calibri" pitchFamily="34" charset="-122"/>
                <a:cs typeface="Calibri" pitchFamily="34" charset="-120"/>
              </a:rPr>
              <a:t>Three workers complete the project in 16 days (schedule below).</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every activity stays inside its window on the cascade chart.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tackle a full critical path question?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Long questions follow the order of this page, and each part uses the one before, so check each before moving on. Draw the network large and do the passes in the boxes on the diagram. When a question gives fewer workers than the lower bound, schedule them with the latest-finish rule and compare the finish time with ⌈total ÷workers ⌉: if they are equal, the schedule is as short as possible.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critical path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Draw, find, schedule</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refit of a small shop is broken into the nine activities in the table. Each activity needs one worker.</a:t>
            </a:r>
            <a:endParaRPr lang="en-US" sz="13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528877"/>
                <a:gridCol w="4082796"/>
                <a:gridCol w="26170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Immediately preceded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 (days)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 C, 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critical path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Draw, find, schedule (continued)</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528877"/>
                <a:gridCol w="4082796"/>
                <a:gridCol w="261701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Immediately preceded by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 (days)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345436"/>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Draw an activity network using activity on arc and exactly two dummies. (b) Find the early and late event times. (c) State the critical path and its length. (d) Find the total float of each non-critical activity. (e) Find a lower bound for the number of workers needed to finish in the minimum time. (f) Only two workers are available. Schedule the project and show that your schedule finishes in the least possible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critical path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Draw, find, schedule (continued)</a:t>
            </a:r>
            <a:endParaRPr lang="en-US" sz="1200" dirty="0"/>
          </a:p>
        </p:txBody>
      </p:sp>
      <p:pic>
        <p:nvPicPr>
          <p:cNvPr id="4" name="Image 0" descr="Worked example 7 (f): two workers finish in 20 days; 39 days of work fill 39 of the 40 worker-days.">    </p:cNvPr>
          <p:cNvPicPr>
            <a:picLocks noChangeAspect="1"/>
          </p:cNvPicPr>
          <p:nvPr/>
        </p:nvPicPr>
        <p:blipFill>
          <a:blip r:embed="rId1"/>
          <a:stretch>
            <a:fillRect/>
          </a:stretch>
        </p:blipFill>
        <p:spPr>
          <a:xfrm>
            <a:off x="4389120" y="2161642"/>
            <a:ext cx="4297680" cy="1228039"/>
          </a:xfrm>
          <a:prstGeom prst="rect">
            <a:avLst/>
          </a:prstGeom>
        </p:spPr>
      </p:pic>
      <p:sp>
        <p:nvSpPr>
          <p:cNvPr id="5" name="Text 2"/>
          <p:cNvSpPr txBox="1"/>
          <p:nvPr/>
        </p:nvSpPr>
        <p:spPr>
          <a:xfrm>
            <a:off x="4389120" y="3435401"/>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(f): two workers finish in 20 days; 39 days of work fill 39 of the 40 worker-days.</a:t>
            </a:r>
            <a:endParaRPr lang="en-US" sz="1100" dirty="0"/>
          </a:p>
        </p:txBody>
      </p:sp>
      <p:sp>
        <p:nvSpPr>
          <p:cNvPr id="6" name="Text 3"/>
          <p:cNvSpPr txBox="1"/>
          <p:nvPr/>
        </p:nvSpPr>
        <p:spPr>
          <a:xfrm>
            <a:off x="457200" y="1371600"/>
            <a:ext cx="3611880" cy="148864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 needs B, C; G needs B, C and F. So B and C end at event 2, with a dummy from event 2 to the start of G. I needs E and G; H needs E only, so a dummy runs from the end of E to the start of I.</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critical path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Draw, find, schedule (continued)</a:t>
            </a:r>
            <a:endParaRPr lang="en-US" sz="1200" dirty="0"/>
          </a:p>
        </p:txBody>
      </p:sp>
      <p:pic>
        <p:nvPicPr>
          <p:cNvPr id="4" name="Image 0" descr="Worked example 7: the network with exactly two dummies, its event times (early | late) and the critical path A, D, F, G, I in red.">    </p:cNvPr>
          <p:cNvPicPr>
            <a:picLocks noChangeAspect="1"/>
          </p:cNvPicPr>
          <p:nvPr/>
        </p:nvPicPr>
        <p:blipFill>
          <a:blip r:embed="rId1"/>
          <a:stretch>
            <a:fillRect/>
          </a:stretch>
        </p:blipFill>
        <p:spPr>
          <a:xfrm>
            <a:off x="4389120" y="1808683"/>
            <a:ext cx="4297680" cy="1933956"/>
          </a:xfrm>
          <a:prstGeom prst="rect">
            <a:avLst/>
          </a:prstGeom>
        </p:spPr>
      </p:pic>
      <p:sp>
        <p:nvSpPr>
          <p:cNvPr id="5" name="Text 2"/>
          <p:cNvSpPr txBox="1"/>
          <p:nvPr/>
        </p:nvSpPr>
        <p:spPr>
          <a:xfrm>
            <a:off x="4389120" y="3788359"/>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the network with exactly two dummies, its event times (early | late) and the critical path A, D, F, G, I in red.</a:t>
            </a:r>
            <a:endParaRPr lang="en-US" sz="1100" dirty="0"/>
          </a:p>
        </p:txBody>
      </p:sp>
      <p:sp>
        <p:nvSpPr>
          <p:cNvPr id="6" name="Text 3"/>
          <p:cNvSpPr txBox="1"/>
          <p:nvPr/>
        </p:nvSpPr>
        <p:spPr>
          <a:xfrm>
            <a:off x="457200" y="1371600"/>
            <a:ext cx="3611880" cy="256855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Forward: e₁ = 2, e₂ = max(0+6, 2+7) = 9, e₃ = 5, e₄ = max(5+8, 9+0) = 13, e₅ = 14, e₆ = max(13+3, 14+0) = 16, e₇ = max(14+2, 16+3) = 19.</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Backward: l₇ = 19, l₆ = 16, l₅ = min(19-2, 16-0) = 16, l₄ = 13, l₃ = 5, l₂ = min(13-0, 16-5) = 11, l₁ = min(11-7, 5-3) = 2, l₀ = 0.</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Critical path A – D – F – G – I, length 2 + 3 + 8 + 3 + 3 = 19 days.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critical path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Draw, find, schedule (continued)</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260958"/>
                <a:gridCol w="1371600"/>
                <a:gridCol w="1820570"/>
                <a:gridCol w="1756562"/>
                <a:gridCol w="201991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Activity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Duration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Earliest start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Latest finish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Total float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11 − 6 − 0 =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11 − 7 − 2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16 − 5 − 9 =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19 − 2 − 14 = 3</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141640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 5, C: 2, E: 2, H: 3</a:t>
            </a:r>
            <a:r>
              <a:rPr lang="en-US" sz="1500" dirty="0">
                <a:solidFill>
                  <a:srgbClr val="1A1F2B"/>
                </a:solidFill>
                <a:latin typeface="Calibri" pitchFamily="34" charset="0"/>
                <a:ea typeface="Calibri" pitchFamily="34" charset="-122"/>
                <a:cs typeface="Calibri" pitchFamily="34" charset="-120"/>
              </a:rPr>
              <a:t> (A, D, F, G and I have float 0).</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Total = 39 days; 39 ÷19 = 2.05…, so </a:t>
            </a:r>
            <a:r>
              <a:rPr lang="en-US" sz="1500" b="1" dirty="0">
                <a:solidFill>
                  <a:srgbClr val="1A1F2B"/>
                </a:solidFill>
                <a:latin typeface="Calibri" pitchFamily="34" charset="0"/>
                <a:ea typeface="Calibri" pitchFamily="34" charset="-122"/>
                <a:cs typeface="Calibri" pitchFamily="34" charset="-120"/>
              </a:rPr>
              <a:t>lower bound = 3 workers.</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(f)</a:t>
            </a:r>
            <a:r>
              <a:rPr lang="en-US" sz="1500" dirty="0">
                <a:solidFill>
                  <a:srgbClr val="1A1F2B"/>
                </a:solidFill>
                <a:latin typeface="Calibri" pitchFamily="34" charset="0"/>
                <a:ea typeface="Calibri" pitchFamily="34" charset="-122"/>
                <a:cs typeface="Calibri" pitchFamily="34" charset="-120"/>
              </a:rPr>
              <a:t> Two workers, smallest latest finish first. 0: A (latest finish 2) and B. 2: D (latest finish 5) before C (11). 5: C (11) before F (13). 6: F. 12: E. 14: G. 17: H and I, finishing at 20.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Two workers can do at most 2 days of work per day: 39 ÷2 = 19.5, so at least 20 days are needed.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tackle a full critical path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Draw, find, schedule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 schedule finishes in 20 days, which is the minimum.</a:t>
            </a:r>
            <a:r>
              <a:rPr lang="en-US" sz="1500" dirty="0">
                <a:solidFill>
                  <a:srgbClr val="1A1F2B"/>
                </a:solidFill>
                <a:latin typeface="Calibri" pitchFamily="34" charset="0"/>
                <a:ea typeface="Calibri" pitchFamily="34" charset="-122"/>
                <a:cs typeface="Calibri" pitchFamily="34" charset="-120"/>
              </a:rPr>
              <a:t> F is critical but waits a day for a free worker, so 19 days is impossible with two workers.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check the network against the table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each activity, trace backwards from its start event (through any dummies): you must reach its predecessors and nothing that should not be there.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show the passes in the boxes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both times in every event box. The late time at the source must come back as 0; if not, there is a slip on the backward pass.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show the float calculation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for floats, write latest finish − duration − earliest start with numbers, for example 16 − 3 − 10 =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D1.4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round the worker bound up and say why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2.625 workers means at least 3, because 2 workers could do at most 2 × 16 = 32 days of work in 16 days, less than the 42 needed.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6 — scheduling diagrams to scale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Equal time intervals, one row per worker, every activity labelled, and no activity starting before all its predecessors have finished.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dummy takes some time, or represents a real task.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dummy carries a dependence, not work.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dummy has duration 0, and it is still included in both passes.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both ends of an activity have equal early and late times, the activity is critical.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 in the main project runs from event 0 (0, 0) to event 2 (5, 5) but takes only 3 days.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activity must also fill the gap: late end − duration − early start =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forward pass uses the smallest total at each event.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event needs all incoming activities finished.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Forward pass: maximum. Backward pass: minimum.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delay to a non-critical activity never matters.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a delay up to its total float is absorbed.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delay longer than the float delays the project by the excess, and the critical path may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lower bound always gives enough workers.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precedences may leave workers idle, so the bound may not be achievable.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Treat it as a minimum; a schedule is needed to show that it works.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total float belongs to one activity only.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Activities in a chain share it: if D uses its 1 day, H has only 2 left.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float assumes the activities before start early and those after can finish late.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351837"/>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D1 Graphs and networks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activity network is a directed network without cycles; the vocabulary of arcs, vertices and paths comes from the D1 graphs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D1 Algorithms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worker bound mirrors the lower bound for bin packing.</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D1 Dijkstra's algorithm and D1.5 Linear programming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forward pass is the longest-path cousin of Dijkstra's shortest-path working: keep the largest value, not the smallest.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93592"/>
                <a:gridCol w="3633826"/>
                <a:gridCol w="1002182"/>
              </a:tblGrid>
              <a:tr h="653796">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eⱼ = max(eᵢ + dᵢⱼ)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Forward pass: early event times, starting from 0 at the source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lᵢ = min(lⱼ - dᵢⱼ)</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Backward pass: late event times, starting from the duration at the sink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float = lⱼ - d - eᵢ</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Spare time of the activity from event i to event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eᵢ = lᵢ, eⱼ = lⱼ, lⱼ - eᵢ =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Conditions for a critical activity (zero float)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latest start = latest finish − d; earliest finish = earliest start + 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Cascade charts; “must be happening” questions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workers ≥⌈Σdurations ÷critical path length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Lower bound for the number of workers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93592"/>
                <a:gridCol w="3633826"/>
                <a:gridCol w="1002182"/>
              </a:tblGrid>
              <a:tr h="653796">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≥⌈Σdurations ÷number of workers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Lower bound for the completion time with a fixed number of workers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9498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What are the two reasons for using a dummy activity?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An activity of duration 6 runs from an event with early time 9 to an event with late time 23. Find its total float.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project has activities totalling 50 hours and a critical path of 18 hours. Find a lower bound for the number of workers.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The main project on this page is given only two workers. Without scheduling, what is the shortest time it could possibly take?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In the main project, activity D is delayed by 2 days. Find the new project duration and the new critical path.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Why must the late event time at the source come out as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9260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To show the precedences correctly when two activities share some but not all of their predecessors, and to make sure no two activities have the same start event and the same end event.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Total float = 23 − 6 − 9 = </a:t>
            </a:r>
            <a:r>
              <a:rPr lang="en-US" sz="1500" b="1" dirty="0">
                <a:solidFill>
                  <a:srgbClr val="1A1F2B"/>
                </a:solidFill>
                <a:latin typeface="Calibri" pitchFamily="34" charset="0"/>
                <a:ea typeface="Calibri" pitchFamily="34" charset="-122"/>
                <a:cs typeface="Calibri" pitchFamily="34" charset="-120"/>
              </a:rPr>
              <a:t>8</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50 ÷18 = 2.77…, so at least </a:t>
            </a:r>
            <a:r>
              <a:rPr lang="en-US" sz="1500" b="1" dirty="0">
                <a:solidFill>
                  <a:srgbClr val="1A1F2B"/>
                </a:solidFill>
                <a:latin typeface="Calibri" pitchFamily="34" charset="0"/>
                <a:ea typeface="Calibri" pitchFamily="34" charset="-122"/>
                <a:cs typeface="Calibri" pitchFamily="34" charset="-120"/>
              </a:rPr>
              <a:t>3 workers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42 days of work ÷ 2 workers = 21 days, so </a:t>
            </a:r>
            <a:r>
              <a:rPr lang="en-US" sz="1500" b="1" dirty="0">
                <a:solidFill>
                  <a:srgbClr val="1A1F2B"/>
                </a:solidFill>
                <a:latin typeface="Calibri" pitchFamily="34" charset="0"/>
                <a:ea typeface="Calibri" pitchFamily="34" charset="-122"/>
                <a:cs typeface="Calibri" pitchFamily="34" charset="-120"/>
              </a:rPr>
              <a:t>at least 21 days</a:t>
            </a:r>
            <a:r>
              <a:rPr lang="en-US" sz="1500" dirty="0">
                <a:solidFill>
                  <a:srgbClr val="1A1F2B"/>
                </a:solidFill>
                <a:latin typeface="Calibri" pitchFamily="34" charset="0"/>
                <a:ea typeface="Calibri" pitchFamily="34" charset="-122"/>
                <a:cs typeface="Calibri" pitchFamily="34" charset="-120"/>
              </a:rPr>
              <a:t>. A schedule is needed to see whether 21 days is actually achieved.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D has total float 1, so the project is delayed by 2 − 1 = 1 day: </a:t>
            </a:r>
            <a:r>
              <a:rPr lang="en-US" sz="1500" b="1" dirty="0">
                <a:solidFill>
                  <a:srgbClr val="1A1F2B"/>
                </a:solidFill>
                <a:latin typeface="Calibri" pitchFamily="34" charset="0"/>
                <a:ea typeface="Calibri" pitchFamily="34" charset="-122"/>
                <a:cs typeface="Calibri" pitchFamily="34" charset="-120"/>
              </a:rPr>
              <a:t>17 days</a:t>
            </a:r>
            <a:r>
              <a:rPr lang="en-US" sz="1500" dirty="0">
                <a:solidFill>
                  <a:srgbClr val="1A1F2B"/>
                </a:solidFill>
                <a:latin typeface="Calibri" pitchFamily="34" charset="0"/>
                <a:ea typeface="Calibri" pitchFamily="34" charset="-122"/>
                <a:cs typeface="Calibri" pitchFamily="34" charset="-120"/>
              </a:rPr>
              <a:t>. With D taking 7 days, e₅ = 12, e₆ = max(11, 12) = 12 and e₈ = max(15, 17, 15) = 17. The new critical path is </a:t>
            </a:r>
            <a:r>
              <a:rPr lang="en-US" sz="1500" b="1" dirty="0">
                <a:solidFill>
                  <a:srgbClr val="1A1F2B"/>
                </a:solidFill>
                <a:latin typeface="Calibri" pitchFamily="34" charset="0"/>
                <a:ea typeface="Calibri" pitchFamily="34" charset="-122"/>
                <a:cs typeface="Calibri" pitchFamily="34" charset="-120"/>
              </a:rPr>
              <a:t>A – D – I</a:t>
            </a:r>
            <a:r>
              <a:rPr lang="en-US" sz="1500" dirty="0">
                <a:solidFill>
                  <a:srgbClr val="1A1F2B"/>
                </a:solidFill>
                <a:latin typeface="Calibri" pitchFamily="34" charset="0"/>
                <a:ea typeface="Calibri" pitchFamily="34" charset="-122"/>
                <a:cs typeface="Calibri" pitchFamily="34" charset="-120"/>
              </a:rPr>
              <a:t> (through the dummy from event 5 to event 6): 5 + 7 + 5 = 17.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The backward pass starts from the project duration and subtracts the durations along the longest path back to the start, so it returns exactly to 0. Any other value means an arithmetic error.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the activity network for landscaping a garden, with durations in days. The early and late event times have been completed.</a:t>
            </a:r>
            <a:endParaRPr lang="en-US" sz="1200" dirty="0"/>
          </a:p>
          <a:p>
            <a:pPr indent="0" marL="0">
              <a:spcAft>
                <a:spcPts val="600"/>
              </a:spcAft>
              <a:buNone/>
            </a:pPr>
            <a:r>
              <a:rPr lang="en-US" sz="1200" dirty="0">
                <a:solidFill>
                  <a:srgbClr val="1A1F2B"/>
                </a:solidFill>
              </a:rPr>
              <a:t>(a) Write down the critical path.  [1]</a:t>
            </a:r>
            <a:endParaRPr lang="en-US" sz="1200" dirty="0"/>
          </a:p>
          <a:p>
            <a:pPr indent="0" marL="0">
              <a:spcAft>
                <a:spcPts val="600"/>
              </a:spcAft>
              <a:buNone/>
            </a:pPr>
            <a:r>
              <a:rPr lang="en-US" sz="1200" dirty="0">
                <a:solidFill>
                  <a:srgbClr val="1A1F2B"/>
                </a:solidFill>
              </a:rPr>
              <a:t>(b) Find the total float of each of the activities D, E and H.  [3]</a:t>
            </a:r>
            <a:endParaRPr lang="en-US" sz="1200" dirty="0"/>
          </a:p>
          <a:p>
            <a:pPr indent="0" marL="0">
              <a:spcAft>
                <a:spcPts val="600"/>
              </a:spcAft>
              <a:buNone/>
            </a:pPr>
            <a:r>
              <a:rPr lang="en-US" sz="1200" dirty="0">
                <a:solidFill>
                  <a:srgbClr val="1A1F2B"/>
                </a:solidFill>
              </a:rPr>
              <a:t>(c) Activity E takes 3 days longer than planned. Find the new minimum time for the landscaping.  [1]</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53005"/>
            <a:ext cx="3474720" cy="2146151"/>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Figure 1 shows the activity network for refurbishing a library, with durations in days. At each event the left box holds the early event time and the right box the late event time. Four of the times have been replaced by the letters w, x, y and z.</a:t>
            </a:r>
            <a:endParaRPr lang="en-US" sz="1200" dirty="0"/>
          </a:p>
          <a:p>
            <a:pPr indent="0" marL="0">
              <a:spcAft>
                <a:spcPts val="600"/>
              </a:spcAft>
              <a:buNone/>
            </a:pPr>
            <a:r>
              <a:rPr lang="en-US" sz="1200" dirty="0">
                <a:solidFill>
                  <a:srgbClr val="1A1F2B"/>
                </a:solidFill>
              </a:rPr>
              <a:t>(a) Find the values of w and x.  [2]</a:t>
            </a:r>
            <a:endParaRPr lang="en-US" sz="1200" dirty="0"/>
          </a:p>
          <a:p>
            <a:pPr indent="0" marL="0">
              <a:spcAft>
                <a:spcPts val="600"/>
              </a:spcAft>
              <a:buNone/>
            </a:pPr>
            <a:r>
              <a:rPr lang="en-US" sz="1200" dirty="0">
                <a:solidFill>
                  <a:srgbClr val="1A1F2B"/>
                </a:solidFill>
              </a:rPr>
              <a:t>(b) Find the values of y and z.  [2]</a:t>
            </a:r>
            <a:endParaRPr lang="en-US" sz="1200" dirty="0"/>
          </a:p>
          <a:p>
            <a:pPr indent="0" marL="0">
              <a:spcAft>
                <a:spcPts val="600"/>
              </a:spcAft>
              <a:buNone/>
            </a:pPr>
            <a:r>
              <a:rPr lang="en-US" sz="1200" dirty="0">
                <a:solidFill>
                  <a:srgbClr val="1A1F2B"/>
                </a:solidFill>
              </a:rPr>
              <a:t>(c) State the critical path.  [1]</a:t>
            </a:r>
            <a:endParaRPr lang="en-US" sz="1200" dirty="0"/>
          </a:p>
          <a:p>
            <a:pPr indent="0" marL="0">
              <a:spcAft>
                <a:spcPts val="600"/>
              </a:spcAft>
              <a:buNone/>
            </a:pPr>
            <a:r>
              <a:rPr lang="en-US" sz="1200" dirty="0">
                <a:solidFill>
                  <a:srgbClr val="1A1F2B"/>
                </a:solidFill>
              </a:rPr>
              <a:t>(d) Find the total float of activity E and of activity H.  [2]</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767840"/>
            <a:ext cx="3474720" cy="2316480"/>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901462"/>
          </a:xfrm>
          <a:prstGeom prst="roundRect">
            <a:avLst>
              <a:gd name="adj" fmla="val 1891"/>
            </a:avLst>
          </a:prstGeom>
          <a:solidFill>
            <a:srgbClr val="F3F5F9"/>
          </a:solidFill>
          <a:ln w="12700">
            <a:solidFill>
              <a:srgbClr val="DDE2EA"/>
            </a:solidFill>
            <a:prstDash val="solid"/>
          </a:ln>
        </p:spPr>
      </p:sp>
      <p:sp>
        <p:nvSpPr>
          <p:cNvPr id="5" name="Text 3"/>
          <p:cNvSpPr txBox="1"/>
          <p:nvPr/>
        </p:nvSpPr>
        <p:spPr>
          <a:xfrm>
            <a:off x="685800" y="1463040"/>
            <a:ext cx="7772400" cy="267286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 – C – F – I (21 days)</a:t>
            </a:r>
            <a:endParaRPr lang="en-US" sz="1600" dirty="0"/>
          </a:p>
          <a:p>
            <a:pPr marL="342900" indent="-342900">
              <a:spcAft>
                <a:spcPts val="400"/>
              </a:spcAft>
              <a:buSzPct val="100000"/>
              <a:buChar char="•"/>
            </a:pPr>
            <a:r>
              <a:rPr lang="en-US" sz="1600" dirty="0">
                <a:solidFill>
                  <a:srgbClr val="1A1F2B"/>
                </a:solidFill>
              </a:rPr>
              <a:t>D: 11 − 3 − 4 = 4 days</a:t>
            </a:r>
            <a:endParaRPr lang="en-US" sz="1600" dirty="0"/>
          </a:p>
          <a:p>
            <a:pPr marL="342900" indent="-342900">
              <a:spcAft>
                <a:spcPts val="400"/>
              </a:spcAft>
              <a:buSzPct val="100000"/>
              <a:buChar char="•"/>
            </a:pPr>
            <a:r>
              <a:rPr lang="en-US" sz="1600" dirty="0">
                <a:solidFill>
                  <a:srgbClr val="1A1F2B"/>
                </a:solidFill>
              </a:rPr>
              <a:t>E: 14 − 9 − 4 = 1 day</a:t>
            </a:r>
            <a:endParaRPr lang="en-US" sz="1600" dirty="0"/>
          </a:p>
          <a:p>
            <a:pPr marL="342900" indent="-342900">
              <a:spcAft>
                <a:spcPts val="400"/>
              </a:spcAft>
              <a:buSzPct val="100000"/>
              <a:buChar char="•"/>
            </a:pPr>
            <a:r>
              <a:rPr lang="en-US" sz="1600" dirty="0">
                <a:solidFill>
                  <a:srgbClr val="1A1F2B"/>
                </a:solidFill>
              </a:rPr>
              <a:t>H: 21 − 5 − 13 = 3 days</a:t>
            </a:r>
            <a:endParaRPr lang="en-US" sz="1600" dirty="0"/>
          </a:p>
          <a:p>
            <a:pPr marL="342900" indent="-342900">
              <a:spcAft>
                <a:spcPts val="400"/>
              </a:spcAft>
              <a:buSzPct val="100000"/>
              <a:buChar char="•"/>
            </a:pPr>
            <a:r>
              <a:rPr lang="en-US" sz="1600" dirty="0">
                <a:solidFill>
                  <a:srgbClr val="1A1F2B"/>
                </a:solidFill>
              </a:rPr>
              <a:t>E has total float 1, so the project is delayed by 3 − 1 = 2 days: 23 days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w = max(3 + 10, 8 + 6) = 14</a:t>
            </a:r>
            <a:endParaRPr lang="en-US" sz="1600" dirty="0"/>
          </a:p>
          <a:p>
            <a:pPr marL="342900" indent="-342900">
              <a:spcAft>
                <a:spcPts val="400"/>
              </a:spcAft>
              <a:buSzPct val="100000"/>
              <a:buChar char="•"/>
            </a:pPr>
            <a:r>
              <a:rPr lang="en-US" sz="1600" dirty="0">
                <a:solidFill>
                  <a:srgbClr val="1A1F2B"/>
                </a:solidFill>
              </a:rPr>
              <a:t>x = max(14 + 5, 15 + 3) = 19</a:t>
            </a:r>
            <a:endParaRPr lang="en-US" sz="1600" dirty="0"/>
          </a:p>
          <a:p>
            <a:pPr marL="342900" indent="-342900">
              <a:spcAft>
                <a:spcPts val="400"/>
              </a:spcAft>
              <a:buSzPct val="100000"/>
              <a:buChar char="•"/>
            </a:pPr>
            <a:r>
              <a:rPr lang="en-US" sz="1600" dirty="0">
                <a:solidFill>
                  <a:srgbClr val="1A1F2B"/>
                </a:solidFill>
              </a:rPr>
              <a:t>y = min(8 − 4, 14 − 10) = 4</a:t>
            </a:r>
            <a:endParaRPr lang="en-US" sz="1600" dirty="0"/>
          </a:p>
          <a:p>
            <a:pPr marL="342900" indent="-342900">
              <a:spcAft>
                <a:spcPts val="400"/>
              </a:spcAft>
              <a:buSzPct val="100000"/>
              <a:buChar char="•"/>
            </a:pPr>
            <a:r>
              <a:rPr lang="en-US" sz="1600" dirty="0">
                <a:solidFill>
                  <a:srgbClr val="1A1F2B"/>
                </a:solidFill>
              </a:rPr>
              <a:t>z = 16 − 9 = 7</a:t>
            </a:r>
            <a:endParaRPr lang="en-US" sz="1600" dirty="0"/>
          </a:p>
          <a:p>
            <a:pPr marL="342900" indent="-342900">
              <a:spcAft>
                <a:spcPts val="400"/>
              </a:spcAft>
              <a:buSzPct val="100000"/>
              <a:buChar char="•"/>
            </a:pPr>
            <a:r>
              <a:rPr lang="en-US" sz="1600" dirty="0">
                <a:solidFill>
                  <a:srgbClr val="1A1F2B"/>
                </a:solidFill>
              </a:rPr>
              <a:t>B – F – I (19 days) ft</a:t>
            </a:r>
            <a:endParaRPr lang="en-US" sz="1600" dirty="0"/>
          </a:p>
          <a:p>
            <a:pPr marL="342900" indent="-342900">
              <a:spcAft>
                <a:spcPts val="400"/>
              </a:spcAft>
              <a:buSzPct val="100000"/>
              <a:buChar char="•"/>
            </a:pPr>
            <a:r>
              <a:rPr lang="en-US" sz="1600" dirty="0">
                <a:solidFill>
                  <a:srgbClr val="1A1F2B"/>
                </a:solidFill>
              </a:rPr>
              <a:t>E: 14 − 10 − 3 = 1 day ft</a:t>
            </a:r>
            <a:endParaRPr lang="en-US" sz="1600" dirty="0"/>
          </a:p>
          <a:p>
            <a:pPr marL="342900" indent="-342900">
              <a:spcAft>
                <a:spcPts val="400"/>
              </a:spcAft>
              <a:buSzPct val="100000"/>
              <a:buChar char="•"/>
            </a:pPr>
            <a:r>
              <a:rPr lang="en-US" sz="1600" dirty="0">
                <a:solidFill>
                  <a:srgbClr val="1A1F2B"/>
                </a:solidFill>
              </a:rPr>
              <a:t>H: 16 − 9 − 5 = 2 days ft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D1.4 Critical path analysis · Edexcel IAL Maths</dc:title>
  <dc:subject>PptxGenJS Presentation</dc:subject>
  <dc:creator>Evan Kotronis · ExaminerPrep</dc:creator>
  <cp:lastModifiedBy>Evan Kotronis · ExaminerPrep</cp:lastModifiedBy>
  <cp:revision>1</cp:revision>
  <dcterms:created xsi:type="dcterms:W3CDTF">2026-10-26T15:10:24Z</dcterms:created>
  <dcterms:modified xsi:type="dcterms:W3CDTF">2026-10-26T15:10:24Z</dcterms:modified>
</cp:coreProperties>
</file>