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Lst>
  <p:notesMasterIdLst>
    <p:notesMasterId r:id="rId4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421d8b9f-82d8-3f37-c354-17a689096ae5}">
          <p14:sldIdLst>
            <p14:sldId id="256"/>
            <p14:sldId id="257"/>
            <p14:sldId id="258"/>
          </p14:sldIdLst>
        </p14:section>
        <p14:section name="Theory" id="{799d3cf1-d627-d47b-3987-f1102d45823e}">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Lst>
        </p14:section>
        <p14:section name="Practice" id="{6b55e41f-41e4-30a3-23da-7a3baf3bb530}">
          <p14:sldIdLst>
            <p14:sldId id="296"/>
            <p14:sldId id="297"/>
            <p14:sldId id="298"/>
          </p14:sldIdLst>
        </p14:section>
        <p14:section name="Answers" id="{a4525e9e-ce39-1458-6801-da85e9b14ddc}">
          <p14:sldIdLst>
            <p14:sldId id="299"/>
            <p14:sldId id="300"/>
            <p14:sldId id="301"/>
            <p14:sldId id="30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notesMaster" Target="notesMasters/notesMaster1.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P2.8 Definite integration, areas and the trapezium rule. Notes for this topic: https://examinerprep.com/notes/edexcel-ial-maths/definite-integration-areas-and-the-trapezium-rule/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https://examinerprep.com/notes/edexcel-ial-maths/definite-integration-areas-and-the-trapezium-rule/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https://examinerprep.com/notes/edexcel-ial-maths/definite-integration-areas-and-the-trapezium-rule/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a definite integral calculate?. Full notes: https://examinerprep.com/notes/edexcel-ial-maths/definite-integration-areas-and-the-trapezium-rule/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a definite integral calculate?. Full notes: https://examinerprep.com/notes/edexcel-ial-maths/definite-integration-areas-and-the-trapezium-rule/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a definite integral calculate?: Worked example 1. Full notes: https://examinerprep.com/notes/edexcel-ial-maths/definite-integration-areas-and-the-trapezium-rule/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a definite integral calculate?: Worked example 1. Full notes: https://examinerprep.com/notes/edexcel-ial-maths/definite-integration-areas-and-the-trapezium-rule/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a definite integral calculate?: Worked example 2. Full notes: https://examinerprep.com/notes/edexcel-ial-maths/definite-integration-areas-and-the-trapezium-rule/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a definite integral calculate?. Full notes: https://examinerprep.com/notes/edexcel-ial-maths/definite-integration-areas-and-the-trapezium-rule/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find the area under a curve?. Full notes: https://examinerprep.com/notes/edexcel-ial-maths/definite-integration-areas-and-the-trapezium-rule/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find the area under a curve?: Worked example 3. Full notes: https://examinerprep.com/notes/edexcel-ial-maths/definite-integration-areas-and-the-trapezium-rule/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find the area under a curve?: Worked example 3. Full notes: https://examinerprep.com/notes/edexcel-ial-maths/definite-integration-areas-and-the-trapezium-rule/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find the area under a curve?. Full notes: https://examinerprep.com/notes/edexcel-ial-maths/definite-integration-areas-and-the-trapezium-rule/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the region is below the x-axis?. Full notes: https://examinerprep.com/notes/edexcel-ial-maths/definite-integration-areas-and-the-trapezium-rule/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the region is below the x-axis?: Worked example 4. Full notes: https://examinerprep.com/notes/edexcel-ial-maths/definite-integration-areas-and-the-trapezium-rule/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the region is below the x-axis?: Worked example 4. Full notes: https://examinerprep.com/notes/edexcel-ial-maths/definite-integration-areas-and-the-trapezium-rule/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the region is below the x-axis?. Full notes: https://examinerprep.com/notes/edexcel-ial-maths/definite-integration-areas-and-the-trapezium-rule/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find areas bounded by curves and lines?. Full notes: https://examinerprep.com/notes/edexcel-ial-maths/definite-integration-areas-and-the-trapezium-rule/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find areas bounded by curves and lines?: Worked example 5. Full notes: https://examinerprep.com/notes/edexcel-ial-maths/definite-integration-areas-and-the-trapezium-rule/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find areas bounded by curves and lines?: Worked example 6. Full notes: https://examinerprep.com/notes/edexcel-ial-maths/definite-integration-areas-and-the-trapezium-rule/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find areas bounded by curves and lines?: Worked example 6. Full notes: https://examinerprep.com/notes/edexcel-ial-maths/definite-integration-areas-and-the-trapezium-rule/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I find areas bounded by curves and lines?. Full notes: https://examinerprep.com/notes/edexcel-ial-maths/definite-integration-areas-and-the-trapezium-rule/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trapezium rule estimate an area?. Full notes: https://examinerprep.com/notes/edexcel-ial-maths/definite-integration-areas-and-the-trapezium-rule/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trapezium rule estimate an area?: Worked example 7. Full notes: https://examinerprep.com/notes/edexcel-ial-maths/definite-integration-areas-and-the-trapezium-rule/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trapezium rule estimate an area?: Worked example 7. Full notes: https://examinerprep.com/notes/edexcel-ial-maths/definite-integration-areas-and-the-trapezium-rule/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the trapezium rule estimate an area?. Full notes: https://examinerprep.com/notes/edexcel-ial-maths/definite-integration-areas-and-the-trapezium-rule/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 the trapezium rule too big or too small, and by how much?. Full notes: https://examinerprep.com/notes/edexcel-ial-maths/definite-integration-areas-and-the-trapezium-rule/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 the trapezium rule too big or too small, and by how much?. Full notes: https://examinerprep.com/notes/edexcel-ial-maths/definite-integration-areas-and-the-trapezium-rule/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 the trapezium rule too big or too small, and by how much?. Full notes: https://examinerprep.com/notes/edexcel-ial-maths/definite-integration-areas-and-the-trapezium-rule/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 the trapezium rule too big or too small, and by how much?: Worked example 8. Full notes: https://examinerprep.com/notes/edexcel-ial-maths/definite-integration-areas-and-the-trapezium-rule/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 the trapezium rule too big or too small, and by how much?: Worked example 8. Full notes: https://examinerprep.com/notes/edexcel-ial-maths/definite-integration-areas-and-the-trapezium-rule/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 the trapezium rule too big or too small, and by how much?: Worked example 8. Full notes: https://examinerprep.com/notes/edexcel-ial-maths/definite-integration-areas-and-the-trapezium-rule/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 the trapezium rule too big or too small, and by how much?. Full notes: https://examinerprep.com/notes/edexcel-ial-maths/definite-integration-areas-and-the-trapezium-rule/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P2.8. Full notes: https://examinerprep.com/notes/edexcel-ial-maths/definite-integration-areas-and-the-trapezium-rule/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P2.8. Full notes: https://examinerprep.com/notes/edexcel-ial-maths/definite-integration-areas-and-the-trapezium-rule/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https://examinerprep.com/notes/edexcel-ial-maths/definite-integration-areas-and-the-trapezium-rule/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https://examinerprep.com/notes/edexcel-ial-maths/definite-integration-areas-and-the-trapezium-rule/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https://examinerprep.com/notes/edexcel-ial-maths/definite-integration-areas-and-the-trapezium-rule/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https://examinerprep.com/notes/edexcel-ial-maths/definite-integration-areas-and-the-trapezium-rule/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https://examinerprep.com/notes/edexcel-ial-maths/definite-integration-areas-and-the-trapezium-rule/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https://examinerprep.com/ial-maths-p2-8-definite-integration-areas-and-the-trapezium-rule-questions#IALM-P2-8-B-03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https://examinerprep.com/ial-maths-p2-8-definite-integration-areas-and-the-trapezium-rule-questions#IALM-P2-8-B-07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https://examinerprep.com/ial-maths-p2-8-definite-integration-areas-and-the-trapezium-rule-questions#IALM-P2-8-B-03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https://examinerprep.com/ial-maths-p2-8-definite-integration-areas-and-the-trapezium-rule-questions#IALM-P2-8-B-07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3.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3.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3.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3.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3.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3.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slideLayout" Target="../slideLayouts/slideLayout3.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3.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hyperlink" Target="https://examinerprep.com/notes/edexcel-ial-maths/definite-integration-areas-and-the-trapezium-rule/" TargetMode="External"/><Relationship Id="rId2" Type="http://schemas.openxmlformats.org/officeDocument/2006/relationships/hyperlink" Target="https://examinerprep.com/ial-maths-p2-8-definite-integration-areas-and-the-trapezium-rule-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4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000" b="1" dirty="0">
                <a:solidFill>
                  <a:srgbClr val="FFFFFF"/>
                </a:solidFill>
                <a:latin typeface="Cambria" pitchFamily="34" charset="0"/>
                <a:ea typeface="Cambria" pitchFamily="34" charset="-122"/>
                <a:cs typeface="Cambria" pitchFamily="34" charset="-120"/>
              </a:rPr>
              <a:t>P2.8 Definite integration, areas and the trapezium rule</a:t>
            </a:r>
            <a:endParaRPr lang="en-US" sz="30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11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1991563"/>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Evaluating definite integrals of sums of powers of x, including roots, fractions and unknown limits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Why there is no + c in a definite integral</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area between a curve and the x-axis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What happens when part of the region is below the axis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Areas of regions bounded by a curve and a straight line, or between two curves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trapezium rule and the effect of using more strips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Whether the trapezium rule over- or underestimates, and percentage error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35092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 definite integral ∫ₐᵇ f(x) dx = F(b) - F(a), where F is any integral of f, is a number, and it equals the area under the curve between x = a and x = b as long as the curve stays above the x-axis there.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The constant c cancels, so leave it out of definite integrals.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Below the axis the integral is negative. If the curve crosses the axis, find where, integrate each part separately and add the sizes.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Between two graphs: area = ∫ₐᵇ (top - bottom) dx, with a and b where they meet. Composite regions: add or subtract simple pieces such as triangles.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Trapezium rule: ∫ₐᵇ y dx ≈½ h{y₀ + yₙ + 2(y₁ + y₂ + ⋯+ yₙ₋₁)}, h = (b-a)/n. Curve bending up: overestimate. Curve bending down: underestimate. More strips: smaller error.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does a definite integral calculate?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 P1, integrating gave a family of curves: ∫2x dx = x² + c, one curve for each value of c. Put two numbers on the integral sign and the answer becomes a single number instead, and that number turns out to be an area.</a:t>
            </a:r>
            <a:endParaRPr lang="en-US" sz="1500" dirty="0"/>
          </a:p>
        </p:txBody>
      </p:sp>
      <p:sp>
        <p:nvSpPr>
          <p:cNvPr id="5" name="Shape 3"/>
          <p:cNvSpPr/>
          <p:nvPr/>
        </p:nvSpPr>
        <p:spPr>
          <a:xfrm>
            <a:off x="457200" y="2181758"/>
            <a:ext cx="8229600" cy="1232611"/>
          </a:xfrm>
          <a:prstGeom prst="roundRect">
            <a:avLst>
              <a:gd name="adj" fmla="val 4451"/>
            </a:avLst>
          </a:prstGeom>
          <a:solidFill>
            <a:srgbClr val="EEF2FF"/>
          </a:solidFill>
          <a:ln w="9525">
            <a:solidFill>
              <a:srgbClr val="DDE2EA"/>
            </a:solidFill>
            <a:prstDash val="solid"/>
          </a:ln>
        </p:spPr>
      </p:sp>
      <p:sp>
        <p:nvSpPr>
          <p:cNvPr id="6" name="Text 4"/>
          <p:cNvSpPr txBox="1"/>
          <p:nvPr/>
        </p:nvSpPr>
        <p:spPr>
          <a:xfrm>
            <a:off x="603504" y="2273198"/>
            <a:ext cx="7936992" cy="1086307"/>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Definite integral.</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An integral with limits,</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∫ₐᵇ f(x) dx = [F(x)]ₐᵇ = F(b) - F(a),  where F′(x) = f(x).</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Its value is a number. a is the lower limit and b the upper limit.</a:t>
            </a:r>
            <a:endParaRPr lang="en-US" sz="1400" dirty="0"/>
          </a:p>
        </p:txBody>
      </p:sp>
      <p:sp>
        <p:nvSpPr>
          <p:cNvPr id="7" name="Text 5"/>
          <p:cNvSpPr txBox="1"/>
          <p:nvPr/>
        </p:nvSpPr>
        <p:spPr>
          <a:xfrm>
            <a:off x="457200" y="3533242"/>
            <a:ext cx="8229600" cy="1046074"/>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Integrate as in P1, write the result in square brackets with the limits attached, then substitute: upper value minus lower value.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constant of integration cancels: (F(b) + c) - (F(a) + c) = F(b) - F(a). That is why there is no + c in a definite integral.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a definite integral calculate?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pic>
        <p:nvPicPr>
          <p:cNvPr id="4" name="Image 0" descr="∫₁³ (3x² − 4x + 1) dx = 12 is the shaded area under the curve between x = 1 and x = 3. The curve meets the axis at x = 1 and stays above it on the whole interval, so the integral and the area agree.">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∫₁³ (3x² − 4x + 1) dx = 12 is the shaded area under the curve between x = 1 and x = 3. The curve meets the axis at x = 1 and stays above it on the whole interval, so the integral and the area agree.</a:t>
            </a:r>
            <a:endParaRPr lang="en-US" sz="1100" dirty="0"/>
          </a:p>
        </p:txBody>
      </p:sp>
      <p:sp>
        <p:nvSpPr>
          <p:cNvPr id="6" name="Text 3"/>
          <p:cNvSpPr txBox="1"/>
          <p:nvPr/>
        </p:nvSpPr>
        <p:spPr>
          <a:xfrm>
            <a:off x="457200" y="1371600"/>
            <a:ext cx="3621938" cy="1276502"/>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For example, ∫₁³ (3x² - 4x + 1) dx = [x³ - 2x² + x]₁³ = (27 - 18 + 3) - (1 - 2 + 1) = 12 - 0 = 12.</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Swapping the limits changes the sign: ∫₃¹ (3x² - 4x + 1) dx = -12.</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a definite integral calculate?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 · Worked example 1 · Medium · Find</a:t>
            </a:r>
            <a:endParaRPr lang="en-US" sz="1200" dirty="0"/>
          </a:p>
        </p:txBody>
      </p:sp>
      <p:pic>
        <p:nvPicPr>
          <p:cNvPr id="4" name="Image 0" descr="The integrand of Worked example 1. A thin sliver near x = 1 lies below the axis and counts negatively, so 85/12 is a signed total, not quite the shaded area. For a definite integral that is fine; for an area you would split at x ≈ 1.18.">    </p:cNvPr>
          <p:cNvPicPr>
            <a:picLocks noChangeAspect="1"/>
          </p:cNvPicPr>
          <p:nvPr/>
        </p:nvPicPr>
        <p:blipFill>
          <a:blip r:embed="rId1"/>
          <a:stretch>
            <a:fillRect/>
          </a:stretch>
        </p:blipFill>
        <p:spPr>
          <a:xfrm>
            <a:off x="4674413" y="1371600"/>
            <a:ext cx="4012387" cy="2469794"/>
          </a:xfrm>
          <a:prstGeom prst="rect">
            <a:avLst/>
          </a:prstGeom>
        </p:spPr>
      </p:pic>
      <p:sp>
        <p:nvSpPr>
          <p:cNvPr id="5" name="Text 2"/>
          <p:cNvSpPr txBox="1"/>
          <p:nvPr/>
        </p:nvSpPr>
        <p:spPr>
          <a:xfrm>
            <a:off x="4674413"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The integrand of Worked example 1. A thin sliver near x = 1 lies below the axis and counts negatively, so 85/12 is a signed total, not quite the shaded area. For a definite integral that is fine; for an area you would split at x ≈ 1.18.</a:t>
            </a:r>
            <a:endParaRPr lang="en-US" sz="1100" dirty="0"/>
          </a:p>
        </p:txBody>
      </p:sp>
      <p:sp>
        <p:nvSpPr>
          <p:cNvPr id="6" name="Text 3"/>
          <p:cNvSpPr txBox="1"/>
          <p:nvPr/>
        </p:nvSpPr>
        <p:spPr>
          <a:xfrm>
            <a:off x="457200" y="1371600"/>
            <a:ext cx="3897173" cy="163586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Find the exact value of ∫₁⁴ (2√x - 3/x²) dx.</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Write each term as a power of x: 2x^(1/2) - 3x⁻².</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Integrate (raise each power by one, divide by the new power):</a:t>
            </a:r>
            <a:endParaRPr lang="en-US" sz="1300" dirty="0"/>
          </a:p>
        </p:txBody>
      </p:sp>
      <p:sp>
        <p:nvSpPr>
          <p:cNvPr id="7" name="Shape 4"/>
          <p:cNvSpPr/>
          <p:nvPr/>
        </p:nvSpPr>
        <p:spPr>
          <a:xfrm>
            <a:off x="457200" y="3053182"/>
            <a:ext cx="3897173" cy="705002"/>
          </a:xfrm>
          <a:prstGeom prst="roundRect">
            <a:avLst>
              <a:gd name="adj" fmla="val 7782"/>
            </a:avLst>
          </a:prstGeom>
          <a:solidFill>
            <a:srgbClr val="F3F5F9"/>
          </a:solidFill>
          <a:ln w="9525">
            <a:solidFill>
              <a:srgbClr val="DDE2EA"/>
            </a:solidFill>
            <a:prstDash val="solid"/>
          </a:ln>
        </p:spPr>
      </p:sp>
      <p:sp>
        <p:nvSpPr>
          <p:cNvPr id="8" name="Text 5"/>
          <p:cNvSpPr txBox="1"/>
          <p:nvPr/>
        </p:nvSpPr>
        <p:spPr>
          <a:xfrm>
            <a:off x="603504" y="3144622"/>
            <a:ext cx="3604565" cy="558698"/>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[(4/3) x^(3/2) + 3x⁻¹]₁⁴ = [(4/3) x^(3/2) + 3/x]₁⁴</a:t>
            </a:r>
            <a:endParaRPr lang="en-US" sz="1700" dirty="0"/>
          </a:p>
        </p:txBody>
      </p:sp>
      <p:sp>
        <p:nvSpPr>
          <p:cNvPr id="9" name="Text 6"/>
          <p:cNvSpPr txBox="1"/>
          <p:nvPr/>
        </p:nvSpPr>
        <p:spPr>
          <a:xfrm>
            <a:off x="457200" y="3877970"/>
            <a:ext cx="3897173"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Substitute the limits, using 4^(3/2) = 8: ((32/3) + ¾) - ((4/3) + 3) = (28/3) - (9/4).</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a definite integral calculate?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 · Worked example 1 · Medium · Find (continued)</a:t>
            </a:r>
            <a:endParaRPr lang="en-US" sz="1200" dirty="0"/>
          </a:p>
        </p:txBody>
      </p:sp>
      <p:sp>
        <p:nvSpPr>
          <p:cNvPr id="4" name="Text 2"/>
          <p:cNvSpPr txBox="1"/>
          <p:nvPr/>
        </p:nvSpPr>
        <p:spPr>
          <a:xfrm>
            <a:off x="457200" y="1371600"/>
            <a:ext cx="8229600" cy="59801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Combine over a common denominator: (112/12) - (27/12). </a:t>
            </a:r>
            <a:r>
              <a:rPr lang="en-US" sz="1500" b="1" dirty="0">
                <a:solidFill>
                  <a:srgbClr val="1A1F2B"/>
                </a:solidFill>
                <a:latin typeface="Calibri" pitchFamily="34" charset="0"/>
                <a:ea typeface="Calibri" pitchFamily="34" charset="-122"/>
                <a:cs typeface="Calibri" pitchFamily="34" charset="-120"/>
              </a:rPr>
              <a:t>(85/12)</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"Exact" means leave it as a fraction; the decimal 7.0833… would not be in the form asked.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a definite integral calculate?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 · Worked example 2 · Medium · Find</a:t>
            </a:r>
            <a:endParaRPr lang="en-US" sz="1200" dirty="0"/>
          </a:p>
        </p:txBody>
      </p:sp>
      <p:sp>
        <p:nvSpPr>
          <p:cNvPr id="4" name="Text 2"/>
          <p:cNvSpPr txBox="1"/>
          <p:nvPr/>
        </p:nvSpPr>
        <p:spPr>
          <a:xfrm>
            <a:off x="457200" y="1371600"/>
            <a:ext cx="8229600" cy="169987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Given that k &gt; 1 and ∫₁ᵏ (4x - 1) dx = 14, find the value of k.</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Integrate and substitute the limits; the upper limit is k: [2x² - x]₁ᵏ = (2k² - k) - (2 - 1) = 2k² - k - 1.</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Set equal to 14 and solve the quadratic: 2k² - k - 15 = 0 ⇒(k - 3)(2k + 5) = 0.</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Use the condition k &gt; 1: k = -(5/2) is rejected. </a:t>
            </a:r>
            <a:r>
              <a:rPr lang="en-US" sz="1500" b="1" dirty="0">
                <a:solidFill>
                  <a:srgbClr val="1A1F2B"/>
                </a:solidFill>
                <a:latin typeface="Calibri" pitchFamily="34" charset="0"/>
                <a:ea typeface="Calibri" pitchFamily="34" charset="-122"/>
                <a:cs typeface="Calibri" pitchFamily="34" charset="-120"/>
              </a:rPr>
              <a:t>k = 3</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a definite integral calculate?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Losing a sign when subtracting the lower value. Put brackets round both F(b) and F(a) before subtracting: (…) - (…). The lower value often contains negatives, and every one of them changes sign.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I find the area under a curve?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Why should an integral give an area? Think of the area under the curve from a up to a moving right-hand edge x, and call it A(x). Moving the edge a tiny step δx adds a thin strip of height about y, so δA ≈y δx, and dA/dx = y. The area function is therefore an integral of y, and the area between a and b is A(b) - A(a): exactly the definite integral.</a:t>
            </a:r>
            <a:endParaRPr lang="en-US" sz="1500" dirty="0"/>
          </a:p>
        </p:txBody>
      </p:sp>
      <p:sp>
        <p:nvSpPr>
          <p:cNvPr id="5" name="Shape 3"/>
          <p:cNvSpPr/>
          <p:nvPr/>
        </p:nvSpPr>
        <p:spPr>
          <a:xfrm>
            <a:off x="457200" y="2412187"/>
            <a:ext cx="8229600" cy="1232611"/>
          </a:xfrm>
          <a:prstGeom prst="roundRect">
            <a:avLst>
              <a:gd name="adj" fmla="val 4451"/>
            </a:avLst>
          </a:prstGeom>
          <a:solidFill>
            <a:srgbClr val="EEF2FF"/>
          </a:solidFill>
          <a:ln w="9525">
            <a:solidFill>
              <a:srgbClr val="DDE2EA"/>
            </a:solidFill>
            <a:prstDash val="solid"/>
          </a:ln>
        </p:spPr>
      </p:sp>
      <p:sp>
        <p:nvSpPr>
          <p:cNvPr id="6" name="Text 4"/>
          <p:cNvSpPr txBox="1"/>
          <p:nvPr/>
        </p:nvSpPr>
        <p:spPr>
          <a:xfrm>
            <a:off x="603504" y="2503627"/>
            <a:ext cx="7936992" cy="1086307"/>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Area under a curve</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(not in the formulae booklet: learn it). For y = f(x) ≥0 when a ≤x ≤b, the region bounded by the curve, the x-axis and the lines x = a and x = b has</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Area = ∫ₐᵇ y dx.</a:t>
            </a:r>
            <a:endParaRPr lang="en-US" sz="1400" dirty="0"/>
          </a:p>
        </p:txBody>
      </p:sp>
      <p:sp>
        <p:nvSpPr>
          <p:cNvPr id="7" name="Text 5"/>
          <p:cNvSpPr txBox="1"/>
          <p:nvPr/>
        </p:nvSpPr>
        <p:spPr>
          <a:xfrm>
            <a:off x="457200" y="376367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If the region is described as "bounded by the curve and the x-axis", the limits are where the curve meets the axis: solve f(x) = 0 first.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find the area under a curve?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 · Worked example 3 · Medium · Find</a:t>
            </a:r>
            <a:endParaRPr lang="en-US" sz="1200" dirty="0"/>
          </a:p>
        </p:txBody>
      </p:sp>
      <p:pic>
        <p:nvPicPr>
          <p:cNvPr id="4" name="Image 0" descr="The region R between y = 6x − x² − 5 and the x-axis. The curve meets the axis at x = 1 and x = 5, which become the limits; the area is 32/3 ≈ 10.67. The dashed rectangle under the maximum (3, 4) has area 16, so 32/3 is a sensible size.">    </p:cNvPr>
          <p:cNvPicPr>
            <a:picLocks noChangeAspect="1"/>
          </p:cNvPicPr>
          <p:nvPr/>
        </p:nvPicPr>
        <p:blipFill>
          <a:blip r:embed="rId1"/>
          <a:stretch>
            <a:fillRect/>
          </a:stretch>
        </p:blipFill>
        <p:spPr>
          <a:xfrm>
            <a:off x="4674413" y="1371600"/>
            <a:ext cx="4012387" cy="2469794"/>
          </a:xfrm>
          <a:prstGeom prst="rect">
            <a:avLst/>
          </a:prstGeom>
        </p:spPr>
      </p:pic>
      <p:sp>
        <p:nvSpPr>
          <p:cNvPr id="5" name="Text 2"/>
          <p:cNvSpPr txBox="1"/>
          <p:nvPr/>
        </p:nvSpPr>
        <p:spPr>
          <a:xfrm>
            <a:off x="4674413"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The region R between y = 6x − x² − 5 and the x-axis. The curve meets the axis at x = 1 and x = 5, which become the limits; the area is 32/3 ≈ 10.67. The dashed rectangle under the maximum (3, 4) has area 16, so 32/3 is a sensible size.</a:t>
            </a:r>
            <a:endParaRPr lang="en-US" sz="1100" dirty="0"/>
          </a:p>
        </p:txBody>
      </p:sp>
      <p:sp>
        <p:nvSpPr>
          <p:cNvPr id="6" name="Text 3"/>
          <p:cNvSpPr txBox="1"/>
          <p:nvPr/>
        </p:nvSpPr>
        <p:spPr>
          <a:xfrm>
            <a:off x="457200" y="1371600"/>
            <a:ext cx="3897173"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curve C has equation y = 6x - x² - 5. The region R is bounded by C and the x-axis. Find the exact area of R.</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Find the limits, where the curve meets the x-axis: 6x - x² - 5 = 0 ⇒x² - 6x + 5 = 0 ⇒(x - 1)(x - 5) = 0, so x = 1 and x = 5.</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Integrate: ∫₁⁵ (6x - x² - 5) dx = [3x² - x³/3 - 5x]₁⁵.</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Substitute the limits: (75 - (125/3) - 25) - (3 - ⅓ - 5) = (25/3) - (-(7/3)). </a:t>
            </a:r>
            <a:r>
              <a:rPr lang="en-US" sz="1500" b="1" dirty="0">
                <a:solidFill>
                  <a:srgbClr val="1A1F2B"/>
                </a:solidFill>
                <a:latin typeface="Calibri" pitchFamily="34" charset="0"/>
                <a:ea typeface="Calibri" pitchFamily="34" charset="-122"/>
                <a:cs typeface="Calibri" pitchFamily="34" charset="-120"/>
              </a:rPr>
              <a:t>(32/3)</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find the area under a curve?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 · Worked example 3 · Medium · Find (continued)</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answer is positive, as it must be for a region above the axis: a quick check worth making every time.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find the area under a curve?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Sketch the curve, even roughly, before integrating for an area. The sketch tells you the limits, whether the region is above or below the axis, and whether you need to add or subtract another shape.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the region is below the x-axis?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pic>
        <p:nvPicPr>
          <p:cNvPr id="4" name="Image 0" descr="∫₋₂² x³ dx = 0 because the region below the axis contributes −4 and the region above contributes +4. The total area is 4 + 4 = 8.">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∫₋₂² x³ dx = 0 because the region below the axis contributes −4 and the region above contributes +4. The total area is 4 + 4 = 8.</a:t>
            </a:r>
            <a:endParaRPr lang="en-US" sz="1100" dirty="0"/>
          </a:p>
        </p:txBody>
      </p:sp>
      <p:sp>
        <p:nvSpPr>
          <p:cNvPr id="6" name="Text 3"/>
          <p:cNvSpPr txBox="1"/>
          <p:nvPr/>
        </p:nvSpPr>
        <p:spPr>
          <a:xfrm>
            <a:off x="457200" y="1371600"/>
            <a:ext cx="3611880" cy="324794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Where the curve is below the x-axis, y &lt; 0, so each thin strip y δx is negative and the definite integral there is negative. The area is the size (modulus) of that integral.</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If the curve crosses the axis between the limits, the positive and negative parts cancel. For example ∫₋₂² x³ dx = 0, although the region between y = x³ and the axis from x = -2 to 2 has area 8.</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method is therefore: find where the curve meets the axis, integrate each part separately, make each answer positive, then add.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the region is below the x-axis?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 · Worked example 4 · Hard · Evaluate / Find</a:t>
            </a:r>
            <a:endParaRPr lang="en-US" sz="1200" dirty="0"/>
          </a:p>
        </p:txBody>
      </p:sp>
      <p:pic>
        <p:nvPicPr>
          <p:cNvPr id="4" name="Image 0" descr="The teal region (0 ≤ x ≤ 1) gives a positive integral, 5/12; the red region (1 ≤ x ≤ 3) lies below the axis and gives −8/3. Integrating straight from 0 to 3 returns their sum, −9/4; the total area is 5/12 + 8/3 = 37/12.">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The teal region (0 ≤ x ≤ 1) gives a positive integral, 5/12; the red region (1 ≤ x ≤ 3) lies below the axis and gives −8/3. Integrating straight from 0 to 3 returns their sum, −9/4; the total area is 5/12 + 8/3 = 37/12.</a:t>
            </a:r>
            <a:endParaRPr lang="en-US" sz="1100" dirty="0"/>
          </a:p>
        </p:txBody>
      </p:sp>
      <p:sp>
        <p:nvSpPr>
          <p:cNvPr id="6" name="Text 3"/>
          <p:cNvSpPr txBox="1"/>
          <p:nvPr/>
        </p:nvSpPr>
        <p:spPr>
          <a:xfrm>
            <a:off x="457200" y="1371600"/>
            <a:ext cx="3621938" cy="278892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curve y = x(x - 1)(x - 3) meets the x-axis at x = 0, 1 and 3. (a) Evaluate ∫₀³ x(x - 1)(x - 3) dx. (b) Find the total area of the regions bounded by the curve and the x-axis for 0 ≤x ≤3.</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Expand, then integrate: x(x - 1)(x - 3) = x³ - 4x² + 3x, so F(x) = x⁴/4 - (4/3) x³ + (3/2) x².</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One integral from 0 to 3: F(3) - F(0) = ((81/4) - 36 + (27/2)) - 0. </a:t>
            </a:r>
            <a:r>
              <a:rPr lang="en-US" sz="1500" b="1" dirty="0">
                <a:solidFill>
                  <a:srgbClr val="1A1F2B"/>
                </a:solidFill>
                <a:latin typeface="Calibri" pitchFamily="34" charset="0"/>
                <a:ea typeface="Calibri" pitchFamily="34" charset="-122"/>
                <a:cs typeface="Calibri" pitchFamily="34" charset="-120"/>
              </a:rPr>
              <a:t>-(9/4)</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the region is below the x-axis?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 · Worked example 4 · Hard · Evaluate / Find (continued)</a:t>
            </a:r>
            <a:endParaRPr lang="en-US" sz="1200" dirty="0"/>
          </a:p>
        </p:txBody>
      </p:sp>
      <p:sp>
        <p:nvSpPr>
          <p:cNvPr id="4" name="Text 2"/>
          <p:cNvSpPr txBox="1"/>
          <p:nvPr/>
        </p:nvSpPr>
        <p:spPr>
          <a:xfrm>
            <a:off x="457200" y="1371600"/>
            <a:ext cx="8229600" cy="828446"/>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Split at x = 1, where the curve crosses the axis: ∫₀¹ = F(1) - F(0) = ¼ - (4/3) + (3/2) = (5/12); ∫₁³ = F(3) - F(1) = -(9/4) - (5/12) = -(8/3). Add the sizes: (5/12) + (8/3). </a:t>
            </a:r>
            <a:r>
              <a:rPr lang="en-US" sz="1500" b="1" dirty="0">
                <a:solidFill>
                  <a:srgbClr val="1A1F2B"/>
                </a:solidFill>
                <a:latin typeface="Calibri" pitchFamily="34" charset="0"/>
                <a:ea typeface="Calibri" pitchFamily="34" charset="-122"/>
                <a:cs typeface="Calibri" pitchFamily="34" charset="-120"/>
              </a:rPr>
              <a:t>Area = (37/12)</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answer to (a), -(9/4), is the signed total (5/12) - (8/3); it is not an area.</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the region is below the x-axis?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sp>
        <p:nvSpPr>
          <p:cNvPr id="4" name="Shape 2"/>
          <p:cNvSpPr/>
          <p:nvPr/>
        </p:nvSpPr>
        <p:spPr>
          <a:xfrm>
            <a:off x="457200" y="1371600"/>
            <a:ext cx="8229600" cy="1066190"/>
          </a:xfrm>
          <a:prstGeom prst="roundRect">
            <a:avLst>
              <a:gd name="adj" fmla="val 5146"/>
            </a:avLst>
          </a:prstGeom>
          <a:solidFill>
            <a:srgbClr val="FEF2F2"/>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Giving a negative number as an area, or integrating straight across a root. An area is never negative, and an integral across a point where the curve crosses the axis gives the difference of the two areas, not their sum.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I find areas bounded by curves and lines?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sp>
        <p:nvSpPr>
          <p:cNvPr id="4" name="Text 2"/>
          <p:cNvSpPr txBox="1"/>
          <p:nvPr/>
        </p:nvSpPr>
        <p:spPr>
          <a:xfrm>
            <a:off x="457200" y="1371600"/>
            <a:ext cx="8229600" cy="206928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Two approaches cover almost every region you will meet, and both integrate with respect to x.</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Split into pieces.</a:t>
            </a:r>
            <a:r>
              <a:rPr lang="en-US" sz="1500" dirty="0">
                <a:solidFill>
                  <a:srgbClr val="1A1F2B"/>
                </a:solidFill>
                <a:latin typeface="Calibri" pitchFamily="34" charset="0"/>
                <a:ea typeface="Calibri" pitchFamily="34" charset="-122"/>
                <a:cs typeface="Calibri" pitchFamily="34" charset="-120"/>
              </a:rPr>
              <a:t> A region bounded by a curve, a straight line and the x-axis is often "area under the curve" plus (or minus) a triangle or trapezium. Use geometry for straight-edged pieces: it is quicker than integrating.</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Top minus bottom.</a:t>
            </a:r>
            <a:r>
              <a:rPr lang="en-US" sz="1500" dirty="0">
                <a:solidFill>
                  <a:srgbClr val="1A1F2B"/>
                </a:solidFill>
                <a:latin typeface="Calibri" pitchFamily="34" charset="0"/>
                <a:ea typeface="Calibri" pitchFamily="34" charset="-122"/>
                <a:cs typeface="Calibri" pitchFamily="34" charset="-120"/>
              </a:rPr>
              <a:t> Between two graphs y = f(x) (upper) and y = g(x) (lower) meeting at x = a and x = b, the area is ∫ₐᵇ (f(x) - g(x)) dx. This works even if part of the region is below the x-axis, because f - g stays positive.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Find the x-coordinates where the graphs meet by solving f(x) = g(x); these are the limits.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find areas bounded by curves and lines?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 · Worked example 5 · Medium · Find</a:t>
            </a:r>
            <a:endParaRPr lang="en-US" sz="1200" dirty="0"/>
          </a:p>
        </p:txBody>
      </p:sp>
      <p:pic>
        <p:nvPicPr>
          <p:cNvPr id="4" name="Image 0" descr="The region R splits at P(2, 8): the area under the curve from x = 0 to 2 (16/3, by integration) and a right-angled triangle from x = 2 to 6 (16, by geometry). Integrating the line instead, ∫₂⁶ (12 − 2x) dx = 16, gives the same triangle area.">    </p:cNvPr>
          <p:cNvPicPr>
            <a:picLocks noChangeAspect="1"/>
          </p:cNvPicPr>
          <p:nvPr/>
        </p:nvPicPr>
        <p:blipFill>
          <a:blip r:embed="rId1"/>
          <a:stretch>
            <a:fillRect/>
          </a:stretch>
        </p:blipFill>
        <p:spPr>
          <a:xfrm>
            <a:off x="4674413" y="1371600"/>
            <a:ext cx="4012387" cy="2469794"/>
          </a:xfrm>
          <a:prstGeom prst="rect">
            <a:avLst/>
          </a:prstGeom>
        </p:spPr>
      </p:pic>
      <p:sp>
        <p:nvSpPr>
          <p:cNvPr id="5" name="Text 2"/>
          <p:cNvSpPr txBox="1"/>
          <p:nvPr/>
        </p:nvSpPr>
        <p:spPr>
          <a:xfrm>
            <a:off x="4674413"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The region R splits at P(2, 8): the area under the curve from x = 0 to 2 (16/3, by integration) and a right-angled triangle from x = 2 to 6 (16, by geometry). Integrating the line instead, ∫₂⁶ (12 − 2x) dx = 16, gives the same triangle area.</a:t>
            </a:r>
            <a:endParaRPr lang="en-US" sz="1100" dirty="0"/>
          </a:p>
        </p:txBody>
      </p:sp>
      <p:sp>
        <p:nvSpPr>
          <p:cNvPr id="6" name="Text 3"/>
          <p:cNvSpPr txBox="1"/>
          <p:nvPr/>
        </p:nvSpPr>
        <p:spPr>
          <a:xfrm>
            <a:off x="457200" y="1371600"/>
            <a:ext cx="3897173" cy="32497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curve y = 2x², x ≥0, and the line y = 12 - 2x meet at the point P. The region R is bounded by the curve, the line and the x-axis. (a) Find the coordinates of P. (b) Find the exact area of R.</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Solve simultaneously: 2x² = 12 - 2x ⇒x² + x - 6 = 0 ⇒(x + 3)(x - 2) = 0; x ≥0, so x = 2. </a:t>
            </a:r>
            <a:r>
              <a:rPr lang="en-US" sz="1500" b="1" dirty="0">
                <a:solidFill>
                  <a:srgbClr val="1A1F2B"/>
                </a:solidFill>
                <a:latin typeface="Calibri" pitchFamily="34" charset="0"/>
                <a:ea typeface="Calibri" pitchFamily="34" charset="-122"/>
                <a:cs typeface="Calibri" pitchFamily="34" charset="-120"/>
              </a:rPr>
              <a:t>P(2, 8)</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Split at x = 2. Under the curve from 0 to 2: ∫₀² 2x² dx = [⅔ x³]₀² = (16/3). Under the line from 2 to where it meets the axis (12 - 2x = 0 ⇒x = 6) is a triangle: ½ ×(6 - 2) ×8 = 16. Add: (16/3) + 16. </a:t>
            </a:r>
            <a:r>
              <a:rPr lang="en-US" sz="1500" b="1" dirty="0">
                <a:solidFill>
                  <a:srgbClr val="1A1F2B"/>
                </a:solidFill>
                <a:latin typeface="Calibri" pitchFamily="34" charset="0"/>
                <a:ea typeface="Calibri" pitchFamily="34" charset="-122"/>
                <a:cs typeface="Calibri" pitchFamily="34" charset="-120"/>
              </a:rPr>
              <a:t>Area of R = (64/3)</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find areas bounded by curves and lines?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 · Worked example 6 · Hard · Show that / Find</a:t>
            </a:r>
            <a:endParaRPr lang="en-US" sz="1200" dirty="0"/>
          </a:p>
        </p:txBody>
      </p:sp>
      <p:pic>
        <p:nvPicPr>
          <p:cNvPr id="4" name="Image 0" descr="C: y = x(x − 3)² and L: y = x meet at (0, 0), (2, 2) and (4, 4). On 0 ≤ x ≤ 2 the curve is on top; on 2 ≤ x ≤ 4 the line is on top. Each enclosed region has area 4. The lower region touches the x-axis at (3, 0), and top minus bottom handles that without any splitting at the axis.">    </p:cNvPr>
          <p:cNvPicPr>
            <a:picLocks noChangeAspect="1"/>
          </p:cNvPicPr>
          <p:nvPr/>
        </p:nvPicPr>
        <p:blipFill>
          <a:blip r:embed="rId1"/>
          <a:stretch>
            <a:fillRect/>
          </a:stretch>
        </p:blipFill>
        <p:spPr>
          <a:xfrm>
            <a:off x="4674413" y="1371600"/>
            <a:ext cx="4012387" cy="2469794"/>
          </a:xfrm>
          <a:prstGeom prst="rect">
            <a:avLst/>
          </a:prstGeom>
        </p:spPr>
      </p:pic>
      <p:sp>
        <p:nvSpPr>
          <p:cNvPr id="5" name="Text 2"/>
          <p:cNvSpPr txBox="1"/>
          <p:nvPr/>
        </p:nvSpPr>
        <p:spPr>
          <a:xfrm>
            <a:off x="4674413"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C: y = x(x − 3)² and L: y = x meet at (0, 0), (2, 2) and (4, 4). On 0 ≤ x ≤ 2 the curve is on top; on 2 ≤ x ≤ 4 the line is on top. Each enclosed region has area 4. The lower region touches the x-axis at (3, 0), and top minus bottom handles that without any splitting at the axis.</a:t>
            </a:r>
            <a:endParaRPr lang="en-US" sz="1100" dirty="0"/>
          </a:p>
        </p:txBody>
      </p:sp>
      <p:sp>
        <p:nvSpPr>
          <p:cNvPr id="6" name="Text 3"/>
          <p:cNvSpPr txBox="1"/>
          <p:nvPr/>
        </p:nvSpPr>
        <p:spPr>
          <a:xfrm>
            <a:off x="457200" y="1371600"/>
            <a:ext cx="3897173" cy="32497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curve C has equation y = x(x - 3)² and the line L has equation y = x. (a) Show that C and L meet where x = 0, x = 2 and x = 4. (b) Show that the two finite regions enclosed by C and L have equal area, and find that area.</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Set the equations equal: x³ - 6x² + 9x = x ⇒x(x² - 6x + 8) = 0 ⇒x(x - 2)(x - 4) = 0, so x = 0, 2, 4 ✓</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Decide which graph is on top in each interval, using a test value. At x = 1: C gives 4, L gives 1, so C is above. At x = 3: C gives 0, L gives 3, so L is above.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find areas bounded by curves and lines?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 · Worked example 6 · Hard · Show that / Find (continued)</a:t>
            </a:r>
            <a:endParaRPr lang="en-US" sz="1200" dirty="0"/>
          </a:p>
        </p:txBody>
      </p:sp>
      <p:sp>
        <p:nvSpPr>
          <p:cNvPr id="4" name="Text 2"/>
          <p:cNvSpPr txBox="1"/>
          <p:nvPr/>
        </p:nvSpPr>
        <p:spPr>
          <a:xfrm>
            <a:off x="457200" y="1371600"/>
            <a:ext cx="8229600" cy="158282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Top minus bottom on [0, 2], with C - L = x³ - 6x² + 8x: ∫₀² (x³ - 6x² + 8x) dx = [x⁴/4 - 2x³ + 4x²]₀² = (4 - 16 + 16) - 0 = 4.</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Top minus bottom on [2, 4] is L - C, the negative of the same expression: -[x⁴/4 - 2x³ + 4x²]₂⁴ = -((64 - 128 + 64) - 4) = 4. </a:t>
            </a:r>
            <a:r>
              <a:rPr lang="en-US" sz="1500" b="1" dirty="0">
                <a:solidFill>
                  <a:srgbClr val="1A1F2B"/>
                </a:solidFill>
                <a:latin typeface="Calibri" pitchFamily="34" charset="0"/>
                <a:ea typeface="Calibri" pitchFamily="34" charset="-122"/>
                <a:cs typeface="Calibri" pitchFamily="34" charset="-120"/>
              </a:rPr>
              <a:t>Both regions have area 4, so they are equal</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∫₀⁴ (C - L) dx = 0: integrating across the crossing point at x = 2 cancels the two regions exactly, the same trap as for regions below the axis.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I find areas bounded by curves and lines?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"area = ∫ₐᵇ (top - bottom) dx" with the actual expressions before simplifying. Subtracting the line from the curve first, then integrating once, is quicker and safer than finding two areas under graphs and subtracting.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does the trapezium rule estimate an area?</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Many functions cannot be integrated with the rules you know at this stage: 2ˣ, √(1 + x³), log₁₀ x. Data from an experiment has no formula at all. The trapezium rule replaces the curve by straight chords between equally spaced points and adds the areas of the trapezia underneath.</a:t>
            </a:r>
            <a:endParaRPr lang="en-US" sz="1500" dirty="0"/>
          </a:p>
        </p:txBody>
      </p:sp>
      <p:sp>
        <p:nvSpPr>
          <p:cNvPr id="5" name="Shape 3"/>
          <p:cNvSpPr/>
          <p:nvPr/>
        </p:nvSpPr>
        <p:spPr>
          <a:xfrm>
            <a:off x="457200" y="2181758"/>
            <a:ext cx="8229600" cy="1494130"/>
          </a:xfrm>
          <a:prstGeom prst="roundRect">
            <a:avLst>
              <a:gd name="adj" fmla="val 3672"/>
            </a:avLst>
          </a:prstGeom>
          <a:solidFill>
            <a:srgbClr val="EEF2FF"/>
          </a:solidFill>
          <a:ln w="9525">
            <a:solidFill>
              <a:srgbClr val="DDE2EA"/>
            </a:solidFill>
            <a:prstDash val="solid"/>
          </a:ln>
        </p:spPr>
      </p:sp>
      <p:sp>
        <p:nvSpPr>
          <p:cNvPr id="6" name="Text 4"/>
          <p:cNvSpPr txBox="1"/>
          <p:nvPr/>
        </p:nvSpPr>
        <p:spPr>
          <a:xfrm>
            <a:off x="603504" y="2273198"/>
            <a:ext cx="7936992" cy="134782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The trapezium rule</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(in the formulae booklet: know how to use it):</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∫ₐᵇ y dx ≈½ h{y₀ + yₙ + 2(y₁ + y₂ + ⋯+ yₙ₋₁)}</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n = number of strips; h = (b - a)/n = width of each strip; yᵣ = f(a + rh) are the ordinates, and there are n + 1 of them.</a:t>
            </a:r>
            <a:endParaRPr lang="en-US" sz="1400" dirty="0"/>
          </a:p>
        </p:txBody>
      </p:sp>
      <p:sp>
        <p:nvSpPr>
          <p:cNvPr id="7" name="Text 5"/>
          <p:cNvSpPr txBox="1"/>
          <p:nvPr/>
        </p:nvSpPr>
        <p:spPr>
          <a:xfrm>
            <a:off x="457200" y="379476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 words: half the strip width × (first + last + twice everything in between). Each trapezium has area ½ h(yᵣ + yᵣ₊₁); each inner ordinate is a side of two trapezia, which is why it counts twice.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trapezium rule estimate an area?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 · Worked example 7 · Easy · Estimate</a:t>
            </a:r>
            <a:endParaRPr lang="en-US" sz="1200" dirty="0"/>
          </a:p>
        </p:txBody>
      </p:sp>
      <p:pic>
        <p:nvPicPr>
          <p:cNvPr id="4" name="Image 0" descr="Four trapezia of width h = 0.5 under y = 2ˣ. Their straight tops are chords of the curve; the total of their areas, 4.371, estimates the area under the curve.">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Four trapezia of width h = 0.5 under y = 2ˣ. Their straight tops are chords of the curve; the total of their areas, 4.371, estimates the area under the curve.</a:t>
            </a:r>
            <a:endParaRPr lang="en-US" sz="1100" dirty="0"/>
          </a:p>
        </p:txBody>
      </p:sp>
      <p:sp>
        <p:nvSpPr>
          <p:cNvPr id="6" name="Text 3"/>
          <p:cNvSpPr txBox="1"/>
          <p:nvPr/>
        </p:nvSpPr>
        <p:spPr>
          <a:xfrm>
            <a:off x="457200" y="1371600"/>
            <a:ext cx="3621938" cy="203362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Use the trapezium rule with 4 strips to estimate ∫₀² 2ˣ dx. Give the ordinates to 4 decimal places and your answer to 4 significant figures.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Strip width and the x-values: h = (2 - 0)/4 = 0.5; x = 0, 0.5, 1, 1.5, 2.</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trapezium rule estimate an area?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 · Worked example 7 · Easy · Estimate (continued)</a:t>
            </a:r>
            <a:endParaRPr lang="en-US" sz="1200" dirty="0"/>
          </a:p>
        </p:txBody>
      </p:sp>
      <p:graphicFrame>
        <p:nvGraphicFramePr>
          <p:cNvPr id="2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371600"/>
                <a:gridCol w="1371600"/>
                <a:gridCol w="1371600"/>
                <a:gridCol w="1371600"/>
                <a:gridCol w="1371600"/>
                <a:gridCol w="1371600"/>
              </a:tblGrid>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 = 2ˣ</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1.4142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2.8284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2060143"/>
            <a:ext cx="8229600" cy="105887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Apply the rule, end ordinates once and inner ordinates twice: ½ ×0.5 ×{(1 + 4) + 2(1.4142 + 2 + 2.8284)} = 0.25 ×{5 + 12.4852} = 0.25 ×17.4852. </a:t>
            </a:r>
            <a:r>
              <a:rPr lang="en-US" sz="1500" b="1" dirty="0">
                <a:solidFill>
                  <a:srgbClr val="1A1F2B"/>
                </a:solidFill>
                <a:latin typeface="Calibri" pitchFamily="34" charset="0"/>
                <a:ea typeface="Calibri" pitchFamily="34" charset="-122"/>
                <a:cs typeface="Calibri" pitchFamily="34" charset="-120"/>
              </a:rPr>
              <a:t>≈4.371</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Keep the ordinates to at least 4 decimal places in the working; rounding them to 2 d.p. can change the final figure.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the trapezium rule estimate an area?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Mixing up strips and ordinates. Four strips need five x-values; h = (b - a)/n uses the number of strips, not the number of ordinates.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Is the trapezium rule too big or too small, and by how much?</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sp>
        <p:nvSpPr>
          <p:cNvPr id="4" name="Text 2"/>
          <p:cNvSpPr txBox="1"/>
          <p:nvPr/>
        </p:nvSpPr>
        <p:spPr>
          <a:xfrm>
            <a:off x="457200" y="1371600"/>
            <a:ext cx="8229600" cy="2299716"/>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If the curve bends upwards (convex, like y = x² or 2ˣ) across the interval, every chord lies above the curve, so the trapezium rule gives an </a:t>
            </a:r>
            <a:r>
              <a:rPr lang="en-US" sz="1500" b="1" dirty="0">
                <a:solidFill>
                  <a:srgbClr val="1A1F2B"/>
                </a:solidFill>
                <a:latin typeface="Calibri" pitchFamily="34" charset="0"/>
                <a:ea typeface="Calibri" pitchFamily="34" charset="-122"/>
                <a:cs typeface="Calibri" pitchFamily="34" charset="-120"/>
              </a:rPr>
              <a:t>overestimate</a:t>
            </a:r>
            <a:r>
              <a:rPr lang="en-US" sz="1500" dirty="0">
                <a:solidFill>
                  <a:srgbClr val="1A1F2B"/>
                </a:solidFill>
                <a:latin typeface="Calibri" pitchFamily="34" charset="0"/>
                <a:ea typeface="Calibri" pitchFamily="34" charset="-122"/>
                <a:cs typeface="Calibri" pitchFamily="34" charset="-120"/>
              </a:rPr>
              <a: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If the curve bends downwards (concave, like y = √x), every chord lies below the curve: an </a:t>
            </a:r>
            <a:r>
              <a:rPr lang="en-US" sz="1500" b="1" dirty="0">
                <a:solidFill>
                  <a:srgbClr val="1A1F2B"/>
                </a:solidFill>
                <a:latin typeface="Calibri" pitchFamily="34" charset="0"/>
                <a:ea typeface="Calibri" pitchFamily="34" charset="-122"/>
                <a:cs typeface="Calibri" pitchFamily="34" charset="-120"/>
              </a:rPr>
              <a:t>underestimate</a:t>
            </a:r>
            <a:r>
              <a:rPr lang="en-US" sz="1500" dirty="0">
                <a:solidFill>
                  <a:srgbClr val="1A1F2B"/>
                </a:solidFill>
                <a:latin typeface="Calibri" pitchFamily="34" charset="0"/>
                <a:ea typeface="Calibri" pitchFamily="34" charset="-122"/>
                <a:cs typeface="Calibri" pitchFamily="34" charset="-120"/>
              </a:rPr>
              <a: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If the curve changes from one to the other inside the interval, the errors partly cancel and you cannot say in general.</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More strips (smaller h) make the chords hug the curve more closely, so the estimate improves. For 2ˣ on [0, 2], 2, 4 and 8 strips give 4.5, 4.371 and 4.339, closing in on the true value 4.328 (to 4 s.f.) from above.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Is the trapezium rule too big or too small, and by how much?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pic>
        <p:nvPicPr>
          <p:cNvPr id="4" name="Image 0" descr="Two strips under y = 2ˣ. The curve bends upwards, so the straight tops sit above the curve and the rule overestimates (4.5 against 4.328).">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Two strips under y = 2ˣ. The curve bends upwards, so the straight tops sit above the curve and the rule overestimates (4.5 against 4.328).</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Is the trapezium rule too big or too small, and by how much?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pic>
        <p:nvPicPr>
          <p:cNvPr id="4" name="Image 0" descr="Two strips under y = 3√x on 0 ≤ x ≤ 4. The curve bends downwards, so the tops sit below the curve and the rule underestimates (14.49 against the exact 16).">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Two strips under y = 3√x on 0 ≤ x ≤ 4. The curve bends downwards, so the tops sit below the curve and the rule underestimates (14.49 against the exact 16).</a:t>
            </a:r>
            <a:endParaRPr lang="en-US" sz="1100" dirty="0"/>
          </a:p>
        </p:txBody>
      </p:sp>
      <p:sp>
        <p:nvSpPr>
          <p:cNvPr id="6" name="Shape 3"/>
          <p:cNvSpPr/>
          <p:nvPr/>
        </p:nvSpPr>
        <p:spPr>
          <a:xfrm>
            <a:off x="457200" y="1371600"/>
            <a:ext cx="3621938" cy="2538374"/>
          </a:xfrm>
          <a:prstGeom prst="roundRect">
            <a:avLst>
              <a:gd name="adj" fmla="val 2161"/>
            </a:avLst>
          </a:prstGeom>
          <a:solidFill>
            <a:srgbClr val="EEF2FF"/>
          </a:solidFill>
          <a:ln w="9525">
            <a:solidFill>
              <a:srgbClr val="DDE2EA"/>
            </a:solidFill>
            <a:prstDash val="solid"/>
          </a:ln>
        </p:spPr>
      </p:sp>
      <p:sp>
        <p:nvSpPr>
          <p:cNvPr id="7" name="Text 4"/>
          <p:cNvSpPr txBox="1"/>
          <p:nvPr/>
        </p:nvSpPr>
        <p:spPr>
          <a:xfrm>
            <a:off x="603504" y="1463040"/>
            <a:ext cx="3329330" cy="2392070"/>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Percentage error</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(not in the formulae booklet: learn it):</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percentage error = (|estimate - exact value|)/(exact value) ×100%</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You can only find it when the exact value is available, usually because the same integral can also be found by integration.</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Is the trapezium rule too big or too small, and by how much?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8 · Hard · Estimate / State / Find</a:t>
            </a:r>
            <a:endParaRPr lang="en-US" sz="1200" dirty="0"/>
          </a:p>
        </p:txBody>
      </p:sp>
      <p:pic>
        <p:nvPicPr>
          <p:cNvPr id="4" name="Image 0" descr="The four trapezia for y = 6/x² on 1 ≤ x ≤ 3, h = 0.5. Each straight top is a chord lying above the curve, so the total, 4.23, is more than the true area, 4. The gap is largest in the first strip, where the curve bends most sharply.">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The four trapezia for y = 6/x² on 1 ≤ x ≤ 3, h = 0.5. Each straight top is a chord lying above the curve, so the total, 4.23, is more than the true area, 4. The gap is largest in the first strip, where the curve bends most sharply.</a:t>
            </a:r>
            <a:endParaRPr lang="en-US" sz="1100" dirty="0"/>
          </a:p>
        </p:txBody>
      </p:sp>
      <p:sp>
        <p:nvSpPr>
          <p:cNvPr id="6" name="Text 3"/>
          <p:cNvSpPr txBox="1"/>
          <p:nvPr/>
        </p:nvSpPr>
        <p:spPr>
          <a:xfrm>
            <a:off x="457200" y="1371600"/>
            <a:ext cx="3621938" cy="174467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Use the trapezium rule with 4 strips to estimate ∫₁³ 6/x² dx. (b) State, with a reason, whether your answer is an overestimate or an underestimate. (c) Find the exact value of ∫₁³ 6/x² dx, and hence the percentage error in your estimate.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Is the trapezium rule too big or too small, and by how much?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8 · Hard · Estimate / State / Find (continued)</a:t>
            </a:r>
            <a:endParaRPr lang="en-US" sz="1200" dirty="0"/>
          </a:p>
        </p:txBody>
      </p:sp>
      <p:graphicFrame>
        <p:nvGraphicFramePr>
          <p:cNvPr id="32"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668780"/>
                <a:gridCol w="1696212"/>
                <a:gridCol w="1795882"/>
                <a:gridCol w="3068726"/>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Strips 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Width 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Estimate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Percentage error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4.833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20.8%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4.23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5.75%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0.25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4.059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1.49%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2630729"/>
            <a:ext cx="8229600" cy="82296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same integral with 2, 4 and 8 strips: each halving of h cuts the error to about a quarter.</a:t>
            </a:r>
            <a:endParaRPr lang="en-US" sz="15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h = (3 - 1)/4 = 0.5.</a:t>
            </a:r>
            <a:endParaRPr lang="en-US" sz="1500" dirty="0"/>
          </a:p>
        </p:txBody>
      </p:sp>
      <p:graphicFrame>
        <p:nvGraphicFramePr>
          <p:cNvPr id="63" name="Table 1"/>
          <p:cNvGraphicFramePr>
            <a:graphicFrameLocks noGrp="1"/>
          </p:cNvGraphicFramePr>
          <p:nvPr>
            <p:extLst>
              <p:ext uri="{D42A27DB-BD31-4B8C-83A1-F6EECF244321}">
                <p14:modId xmlns:p14="http://schemas.microsoft.com/office/powerpoint/2010/main" val="1579011935"/>
              </p:ext>
            </p:extLst>
          </p:nvPr>
        </p:nvGraphicFramePr>
        <p:xfrm>
          <a:off x="457200" y="3499409"/>
          <a:ext cx="8229600" cy="914400"/>
        </p:xfrm>
        <a:graphic>
          <a:graphicData uri="http://schemas.openxmlformats.org/drawingml/2006/table">
            <a:tbl>
              <a:tblPr/>
              <a:tblGrid>
                <a:gridCol w="1371600"/>
                <a:gridCol w="1371600"/>
                <a:gridCol w="1371600"/>
                <a:gridCol w="1371600"/>
                <a:gridCol w="1371600"/>
                <a:gridCol w="1371600"/>
              </a:tblGrid>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 = 6/x²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2.6667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0.96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0.6667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7" name="Text 3"/>
          <p:cNvSpPr txBox="1"/>
          <p:nvPr/>
        </p:nvSpPr>
        <p:spPr>
          <a:xfrm>
            <a:off x="457200" y="4187952"/>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0.25 ×{(6 + 0.6667) + 2(2.6667 + 1.5 + 0.96)} = 0.25 ×{6.6667 + 10.2534}. </a:t>
            </a:r>
            <a:r>
              <a:rPr lang="en-US" sz="1500" b="1" dirty="0">
                <a:solidFill>
                  <a:srgbClr val="1A1F2B"/>
                </a:solidFill>
                <a:latin typeface="Calibri" pitchFamily="34" charset="0"/>
                <a:ea typeface="Calibri" pitchFamily="34" charset="-122"/>
                <a:cs typeface="Calibri" pitchFamily="34" charset="-120"/>
              </a:rPr>
              <a:t>≈4.23</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Is the trapezium rule too big or too small, and by how much?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8 · Hard · Estimate / State / Find (continued)</a:t>
            </a:r>
            <a:endParaRPr lang="en-US" sz="1200" dirty="0"/>
          </a:p>
        </p:txBody>
      </p:sp>
      <p:sp>
        <p:nvSpPr>
          <p:cNvPr id="4" name="Text 2"/>
          <p:cNvSpPr txBox="1"/>
          <p:nvPr/>
        </p:nvSpPr>
        <p:spPr>
          <a:xfrm>
            <a:off x="457200" y="1371600"/>
            <a:ext cx="8229600" cy="1352398"/>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y = 6x⁻² bends upwards on [1, 3] (it is decreasing ever more slowly), so each chord lies above the curve. </a:t>
            </a:r>
            <a:r>
              <a:rPr lang="en-US" sz="1500" b="1" dirty="0">
                <a:solidFill>
                  <a:srgbClr val="1A1F2B"/>
                </a:solidFill>
                <a:latin typeface="Calibri" pitchFamily="34" charset="0"/>
                <a:ea typeface="Calibri" pitchFamily="34" charset="-122"/>
                <a:cs typeface="Calibri" pitchFamily="34" charset="-120"/>
              </a:rPr>
              <a:t>Overestimate</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∫₁³ 6x⁻² dx = [-6/x]₁³ = -2 - (-6) = 4. Percentage error = (4.23 - 4)/4 ×100%. </a:t>
            </a:r>
            <a:r>
              <a:rPr lang="en-US" sz="1500" b="1" dirty="0">
                <a:solidFill>
                  <a:srgbClr val="1A1F2B"/>
                </a:solidFill>
                <a:latin typeface="Calibri" pitchFamily="34" charset="0"/>
                <a:ea typeface="Calibri" pitchFamily="34" charset="-122"/>
                <a:cs typeface="Calibri" pitchFamily="34" charset="-120"/>
              </a:rPr>
              <a:t>5.75%</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exact value is smaller than the estimate, consistent with part (b). Use the unrounded estimate (here it happens to be exactly 4.23).</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Is the trapezium rule too big or too small, and by how much?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"State, with a reason, whether … overestimate or underestimate" needs both parts: the shape (curve bends up or down, chords above or below the curve) and the conclusion. A sketch with one strip and its chord is a good reason.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P2.8</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show the substitution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out F(b) - F(a) with both brackets before simplifying. A calculator can evaluate a definite integral, but the working is where the method is shown, and "use algebraic integration" means a calculator value alone is not enough.</a:t>
            </a:r>
            <a:endParaRPr lang="en-US" sz="1300" dirty="0"/>
          </a:p>
        </p:txBody>
      </p:sp>
      <p:sp>
        <p:nvSpPr>
          <p:cNvPr id="6" name="Shape 4"/>
          <p:cNvSpPr/>
          <p:nvPr/>
        </p:nvSpPr>
        <p:spPr>
          <a:xfrm>
            <a:off x="457200" y="2556662"/>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64810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limits from the question, not from habit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Limits come from the region: where the curve meets the axis, where the graphs meet, or the given lines x = a and x = b. Solve for them first and mark them on a sketch.</a:t>
            </a:r>
            <a:endParaRPr lang="en-US" sz="1300" dirty="0"/>
          </a:p>
        </p:txBody>
      </p:sp>
      <p:sp>
        <p:nvSpPr>
          <p:cNvPr id="8" name="Shape 6"/>
          <p:cNvSpPr/>
          <p:nvPr/>
        </p:nvSpPr>
        <p:spPr>
          <a:xfrm>
            <a:off x="457200" y="3526841"/>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618281"/>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areas are positive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If an integral for an area comes out negative, the region is below the axis (or you used bottom − top). State the area as a positive value, and split at every crossing point.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P2.8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trapezium rule layout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Give h, the table of ordinates and the bracket {y₀ + yₙ + 2(…)} as separate lines. Keep 4 or more decimal places in the table and round only the final answer, to the accuracy asked.</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"hence" with the trapezium rule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If ∫ₐᵇ f(x) dx ≈T, then ∫ₐᵇ (f(x) + k) dx ≈T + k(b - a) and ∫ₐᵇ mf(x) dx ≈mT. Use your earlier answer rather than starting a new table.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11</a:t>
            </a:r>
            <a:endParaRPr lang="en-US" sz="1200" dirty="0"/>
          </a:p>
        </p:txBody>
      </p:sp>
      <p:graphicFrame>
        <p:nvGraphicFramePr>
          <p:cNvPr id="3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574036"/>
                <a:gridCol w="2635301"/>
                <a:gridCol w="3020263"/>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definite integral needs +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constant appears in F(b) and F(a) and cancels.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Leave + c out of definite integrals.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definite integral always equals an area.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Parts below the x-axis count as negative.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Split at the roots and add the sizes of the parts.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 integral of zero means there is no region.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Equal areas above and below the axis cancel.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Check where the curve crosses the axis between the limits.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Area between two graphs = area under the top one.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That includes the region under the lower graph too.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Integrate (top − bottom) between the meeting points.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With n strips there are n ordinates.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Each strip has two edges, shared with its neighbours.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 strips need n + 1 ordinates; h = (b-a)/n.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trapezium rule always overestimates.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That depends on which way the curve bends.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Bends up: overestimate. Bends down: underestimate.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11</a:t>
            </a:r>
            <a:endParaRPr lang="en-US" sz="1200" dirty="0"/>
          </a:p>
        </p:txBody>
      </p:sp>
      <p:sp>
        <p:nvSpPr>
          <p:cNvPr id="4" name="Text 2"/>
          <p:cNvSpPr txBox="1"/>
          <p:nvPr/>
        </p:nvSpPr>
        <p:spPr>
          <a:xfrm>
            <a:off x="457200" y="1371600"/>
            <a:ext cx="8229600" cy="3274466"/>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Integration (P1) and further integration (P3, P4)</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Every definite integral starts with the indefinite integral from P1: rewriting roots and fractions as powers, then raising each power by one. Definite integrals of eˣ, 1/x and trigonometric functions come in P3; in P4 they give volumes of revolution and are combined with substitution and integration by parts. The trapezium rule returns for functions that still cannot be integrated exactly.</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Variable acceleration (M2)</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area under a velocity–time graph is the displacement, ∫_(t₁)^(t₂) v dt. When the velocity changes sign, total distance needs the same splitting as for regions below the axis.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IAL Physics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Areas under graphs carry physical meaning: displacement from a velocity–time graph, work done from a force–extension graph, impulse from a force–time graph. When the graph comes from data, a trapezium estimate is the natural method.</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11</a:t>
            </a:r>
            <a:endParaRPr lang="en-US" sz="1200" dirty="0"/>
          </a:p>
        </p:txBody>
      </p:sp>
      <p:graphicFrame>
        <p:nvGraphicFramePr>
          <p:cNvPr id="39"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557930"/>
                <a:gridCol w="3182112"/>
                <a:gridCol w="1490472"/>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∫ₐᵇ f(x) dx = F(b) - F(a), F′ = 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evaluating a definite integral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∫xⁿ dx = xⁿ⁺¹/(n+1) + c, n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integrating each term before substituting limits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Area = ∫ₐᵇ y dx (curve above the axis)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area between a curve and the x-axis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Area = ∫ₐᵇ (yₜₒₚ - y_bottom) dx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area between two graphs meeting at x = a, 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∫ₐᵇ y dx ≈½ h{y₀ + yₙ + 2(y₁ + y₂ + ⋯+ yₙ₋₁)}, h = (b-a)/n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estimating a definite integral with n strips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percentage error = (|estimate - exact|)/exact ×100%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judging the accuracy of an estimate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225856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Evaluate ∫₀² (x³ + 1) dx.</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Find the exact value of ∫₁⁴ √x dx.</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∫₋₁¹ x³ dx = 0. Does that mean the curve y = x³ encloses no area with the x-axis between −1 and 1?</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How many ordinates are needed to use the trapezium rule with 6 strips on 0 ≤x ≤3, and what is h?</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The curve y = √(1 + x) bends downwards for x ≥0. Does the trapezium rule over- or underestimate ∫₀³ √(1 + x) dx?</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Given that ∫₀² 2ˣ dx ≈4.371 (Worked example 7), estimate ∫₀² (2ˣ + 3) dx without a new table.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223479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[x⁴/4 + x]₀² = (4 + 2) - 0 = 6.</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[⅔ x^(3/2)]₁⁴ = ⅔(8 - 1) = (14/3).</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No. The part from −1 to 0 is below the axis and gives -¼; the part from 0 to 1 gives +¼. They cancel in the integral, but the total area is ½.</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7 ordinates (x = 0, 0.5, 1, …, 3), with h = (3/6) = 0.5.</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Underestimate: the curve bends downwards, so every chord lies below it and each trapezium misses a sliver of area.</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Adding 3 adds a rectangle of height 3 and width 2: 4.371 + 3 ×2 = 10.371 ≈10.37.</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graphicFrame>
        <p:nvGraphicFramePr>
          <p:cNvPr id="43" name="Table 0"/>
          <p:cNvGraphicFramePr>
            <a:graphicFrameLocks noGrp="1"/>
          </p:cNvGraphicFramePr>
          <p:nvPr>
            <p:extLst>
              <p:ext uri="{D42A27DB-BD31-4B8C-83A1-F6EECF244321}">
                <p14:modId xmlns:p14="http://schemas.microsoft.com/office/powerpoint/2010/main" val="1579011935"/>
              </p:ext>
            </p:extLst>
          </p:nvPr>
        </p:nvGraphicFramePr>
        <p:xfrm>
          <a:off x="457200" y="3950208"/>
          <a:ext cx="4572000" cy="914400"/>
        </p:xfrm>
        <a:graphic>
          <a:graphicData uri="http://schemas.openxmlformats.org/drawingml/2006/table">
            <a:tbl>
              <a:tblPr/>
              <a:tblGrid>
                <a:gridCol w="762000"/>
                <a:gridCol w="762000"/>
                <a:gridCol w="762000"/>
                <a:gridCol w="762000"/>
                <a:gridCol w="762000"/>
                <a:gridCol w="762000"/>
              </a:tblGrid>
              <a:tr h="0">
                <a:tc>
                  <a:txBody>
                    <a:bodyPr/>
                    <a:lstStyle/>
                    <a:p>
                      <a:pPr algn="ctr" indent="0" marL="0">
                        <a:buNone/>
                      </a:pPr>
                      <a:r>
                        <a:rPr lang="en-US" sz="1200" b="1" dirty="0">
                          <a:solidFill>
                            <a:srgbClr val="1A1F2B"/>
                          </a:solidFill>
                        </a:rPr>
                        <a:t>x</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algn="ctr" indent="0" marL="0">
                        <a:buNone/>
                      </a:pPr>
                      <a:r>
                        <a:rPr lang="en-US" sz="1200" dirty="0">
                          <a:solidFill>
                            <a:srgbClr val="1A1F2B"/>
                          </a:solidFill>
                        </a:rPr>
                        <a:t>0</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algn="ctr" indent="0" marL="0">
                        <a:buNone/>
                      </a:pPr>
                      <a:r>
                        <a:rPr lang="en-US" sz="1200" dirty="0">
                          <a:solidFill>
                            <a:srgbClr val="1A1F2B"/>
                          </a:solidFill>
                        </a:rPr>
                        <a:t>0.5</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algn="ctr" indent="0" marL="0">
                        <a:buNone/>
                      </a:pPr>
                      <a:r>
                        <a:rPr lang="en-US" sz="1200" dirty="0">
                          <a:solidFill>
                            <a:srgbClr val="1A1F2B"/>
                          </a:solidFill>
                        </a:rPr>
                        <a:t>1</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algn="ctr" indent="0" marL="0">
                        <a:buNone/>
                      </a:pPr>
                      <a:r>
                        <a:rPr lang="en-US" sz="1200" dirty="0">
                          <a:solidFill>
                            <a:srgbClr val="1A1F2B"/>
                          </a:solidFill>
                        </a:rPr>
                        <a:t>1.5</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algn="ctr" indent="0" marL="0">
                        <a:buNone/>
                      </a:pPr>
                      <a:r>
                        <a:rPr lang="en-US" sz="1200" dirty="0">
                          <a:solidFill>
                            <a:srgbClr val="1A1F2B"/>
                          </a:solidFill>
                        </a:rPr>
                        <a:t>2</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0">
                <a:tc>
                  <a:txBody>
                    <a:bodyPr/>
                    <a:lstStyle/>
                    <a:p>
                      <a:pPr algn="ctr" indent="0" marL="0">
                        <a:buNone/>
                      </a:pPr>
                      <a:r>
                        <a:rPr lang="en-US" sz="1200" b="1" dirty="0">
                          <a:solidFill>
                            <a:srgbClr val="1A1F2B"/>
                          </a:solidFill>
                        </a:rPr>
                        <a:t>y</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algn="ctr" indent="0" marL="0">
                        <a:buNone/>
                      </a:pPr>
                      <a:r>
                        <a:rPr lang="en-US" sz="1200" dirty="0">
                          <a:solidFill>
                            <a:srgbClr val="1A1F2B"/>
                          </a:solidFill>
                        </a:rPr>
                        <a:t>1</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algn="ctr" indent="0" marL="0">
                        <a:buNone/>
                      </a:pPr>
                      <a:r>
                        <a:rPr lang="en-US" sz="1200" dirty="0">
                          <a:solidFill>
                            <a:srgbClr val="1A1F2B"/>
                          </a:solidFill>
                        </a:rPr>
                        <a:t>1.0607</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algn="ctr" indent="0" marL="0">
                        <a:buNone/>
                      </a:pP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algn="ctr" indent="0" marL="0">
                        <a:buNone/>
                      </a:pPr>
                      <a:r>
                        <a:rPr lang="en-US" sz="1200" dirty="0">
                          <a:solidFill>
                            <a:srgbClr val="1A1F2B"/>
                          </a:solidFill>
                        </a:rPr>
                        <a:t>2.0917</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algn="ctr" indent="0" marL="0">
                        <a:buNone/>
                      </a:pPr>
                      <a:r>
                        <a:rPr lang="en-US" sz="1200" dirty="0">
                          <a:solidFill>
                            <a:srgbClr val="1A1F2B"/>
                          </a:solidFill>
                        </a:rPr>
                        <a:t>3</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1325880"/>
            <a:ext cx="4572000" cy="2532888"/>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The table shows some values of y = √(x³ + 1), each given to 4 decimal places where appropriate.</a:t>
            </a:r>
            <a:endParaRPr lang="en-US" sz="1200" dirty="0"/>
          </a:p>
          <a:p>
            <a:pPr indent="0" marL="0">
              <a:spcAft>
                <a:spcPts val="600"/>
              </a:spcAft>
              <a:buNone/>
            </a:pPr>
            <a:r>
              <a:rPr lang="en-US" sz="1200" dirty="0">
                <a:solidFill>
                  <a:srgbClr val="1A1F2B"/>
                </a:solidFill>
              </a:rPr>
              <a:t>Figure: the curve with the four trapezium strips</a:t>
            </a:r>
            <a:endParaRPr lang="en-US" sz="1200" dirty="0"/>
          </a:p>
          <a:p>
            <a:pPr indent="0" marL="0">
              <a:spcAft>
                <a:spcPts val="600"/>
              </a:spcAft>
              <a:buNone/>
            </a:pPr>
            <a:r>
              <a:rPr lang="en-US" sz="1200" dirty="0">
                <a:solidFill>
                  <a:srgbClr val="1A1F2B"/>
                </a:solidFill>
              </a:rPr>
              <a:t>(a) Complete the table, giving the missing value of y to 4 decimal places.  [1]</a:t>
            </a:r>
            <a:endParaRPr lang="en-US" sz="1200" dirty="0"/>
          </a:p>
          <a:p>
            <a:pPr indent="0" marL="0">
              <a:spcAft>
                <a:spcPts val="600"/>
              </a:spcAft>
              <a:buNone/>
            </a:pPr>
            <a:r>
              <a:rPr lang="en-US" sz="1200" dirty="0">
                <a:solidFill>
                  <a:srgbClr val="1A1F2B"/>
                </a:solidFill>
              </a:rPr>
              <a:t>(b) Use the trapezium rule with all the values in the table to find an estimate for ∫₀² √(x³ + 1) dx, giving your answer to 3 significant figures.  [4]</a:t>
            </a:r>
            <a:endParaRPr lang="en-US" sz="1200" dirty="0"/>
          </a:p>
          <a:p>
            <a:pPr indent="0" marL="0">
              <a:spcAft>
                <a:spcPts val="600"/>
              </a:spcAft>
              <a:buNone/>
            </a:pPr>
            <a:r>
              <a:rPr lang="en-US" sz="1200" dirty="0">
                <a:solidFill>
                  <a:srgbClr val="1A1F2B"/>
                </a:solidFill>
              </a:rPr>
              <a:t>(c) State how the trapezium rule could be used to obtain a more accurate estimate for this integral.  [1]</a:t>
            </a:r>
            <a:endParaRPr lang="en-US" sz="1200" dirty="0"/>
          </a:p>
        </p:txBody>
      </p:sp>
      <p:pic>
        <p:nvPicPr>
          <p:cNvPr id="6" name="Image 0" descr="Figure for question 1">    </p:cNvPr>
          <p:cNvPicPr>
            <a:picLocks noChangeAspect="1"/>
          </p:cNvPicPr>
          <p:nvPr/>
        </p:nvPicPr>
        <p:blipFill>
          <a:blip r:embed="rId1"/>
          <a:stretch>
            <a:fillRect/>
          </a:stretch>
        </p:blipFill>
        <p:spPr>
          <a:xfrm>
            <a:off x="5212080" y="1856935"/>
            <a:ext cx="3474720" cy="2138289"/>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8 marks</a:t>
            </a:r>
            <a:endParaRPr lang="en-US" sz="1200" dirty="0"/>
          </a:p>
        </p:txBody>
      </p:sp>
      <p:graphicFrame>
        <p:nvGraphicFramePr>
          <p:cNvPr id="44" name="Table 0"/>
          <p:cNvGraphicFramePr>
            <a:graphicFrameLocks noGrp="1"/>
          </p:cNvGraphicFramePr>
          <p:nvPr>
            <p:extLst>
              <p:ext uri="{D42A27DB-BD31-4B8C-83A1-F6EECF244321}">
                <p14:modId xmlns:p14="http://schemas.microsoft.com/office/powerpoint/2010/main" val="1579011935"/>
              </p:ext>
            </p:extLst>
          </p:nvPr>
        </p:nvGraphicFramePr>
        <p:xfrm>
          <a:off x="457200" y="3950208"/>
          <a:ext cx="4572000" cy="914400"/>
        </p:xfrm>
        <a:graphic>
          <a:graphicData uri="http://schemas.openxmlformats.org/drawingml/2006/table">
            <a:tbl>
              <a:tblPr/>
              <a:tblGrid>
                <a:gridCol w="762000"/>
                <a:gridCol w="762000"/>
                <a:gridCol w="762000"/>
                <a:gridCol w="762000"/>
                <a:gridCol w="762000"/>
                <a:gridCol w="762000"/>
              </a:tblGrid>
              <a:tr h="0">
                <a:tc>
                  <a:txBody>
                    <a:bodyPr/>
                    <a:lstStyle/>
                    <a:p>
                      <a:pPr algn="ctr" indent="0" marL="0">
                        <a:buNone/>
                      </a:pPr>
                      <a:r>
                        <a:rPr lang="en-US" sz="1200" b="1" dirty="0">
                          <a:solidFill>
                            <a:srgbClr val="1A1F2B"/>
                          </a:solidFill>
                        </a:rPr>
                        <a:t>x</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algn="ctr" indent="0" marL="0">
                        <a:buNone/>
                      </a:pPr>
                      <a:r>
                        <a:rPr lang="en-US" sz="1200" dirty="0">
                          <a:solidFill>
                            <a:srgbClr val="1A1F2B"/>
                          </a:solidFill>
                        </a:rPr>
                        <a:t>0</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algn="ctr" indent="0" marL="0">
                        <a:buNone/>
                      </a:pPr>
                      <a:r>
                        <a:rPr lang="en-US" sz="1200" dirty="0">
                          <a:solidFill>
                            <a:srgbClr val="1A1F2B"/>
                          </a:solidFill>
                        </a:rPr>
                        <a:t>0.5</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algn="ctr" indent="0" marL="0">
                        <a:buNone/>
                      </a:pPr>
                      <a:r>
                        <a:rPr lang="en-US" sz="1200" dirty="0">
                          <a:solidFill>
                            <a:srgbClr val="1A1F2B"/>
                          </a:solidFill>
                        </a:rPr>
                        <a:t>1</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algn="ctr" indent="0" marL="0">
                        <a:buNone/>
                      </a:pPr>
                      <a:r>
                        <a:rPr lang="en-US" sz="1200" dirty="0">
                          <a:solidFill>
                            <a:srgbClr val="1A1F2B"/>
                          </a:solidFill>
                        </a:rPr>
                        <a:t>1.5</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algn="ctr" indent="0" marL="0">
                        <a:buNone/>
                      </a:pPr>
                      <a:r>
                        <a:rPr lang="en-US" sz="1200" dirty="0">
                          <a:solidFill>
                            <a:srgbClr val="1A1F2B"/>
                          </a:solidFill>
                        </a:rPr>
                        <a:t>2</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0">
                <a:tc>
                  <a:txBody>
                    <a:bodyPr/>
                    <a:lstStyle/>
                    <a:p>
                      <a:pPr algn="ctr" indent="0" marL="0">
                        <a:buNone/>
                      </a:pPr>
                      <a:r>
                        <a:rPr lang="en-US" sz="1200" b="1" dirty="0">
                          <a:solidFill>
                            <a:srgbClr val="1A1F2B"/>
                          </a:solidFill>
                        </a:rPr>
                        <a:t>3ˣ</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algn="ctr" indent="0" marL="0">
                        <a:buNone/>
                      </a:pPr>
                      <a:r>
                        <a:rPr lang="en-US" sz="1200" dirty="0">
                          <a:solidFill>
                            <a:srgbClr val="1A1F2B"/>
                          </a:solidFill>
                        </a:rPr>
                        <a:t>1</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algn="ctr" indent="0" marL="0">
                        <a:buNone/>
                      </a:pP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algn="ctr" indent="0" marL="0">
                        <a:buNone/>
                      </a:pPr>
                      <a:r>
                        <a:rPr lang="en-US" sz="1200" dirty="0">
                          <a:solidFill>
                            <a:srgbClr val="1A1F2B"/>
                          </a:solidFill>
                        </a:rPr>
                        <a:t>3</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algn="ctr" indent="0" marL="0">
                        <a:buNone/>
                      </a:pP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algn="ctr" indent="0" marL="0">
                        <a:buNone/>
                      </a:pPr>
                      <a:r>
                        <a:rPr lang="en-US" sz="1200" dirty="0">
                          <a:solidFill>
                            <a:srgbClr val="1A1F2B"/>
                          </a:solidFill>
                        </a:rPr>
                        <a:t>9</a:t>
                      </a:r>
                      <a:endParaRPr lang="en-US" sz="1200" dirty="0"/>
                    </a:p>
                  </a:txBody>
                  <a:tcPr marL="36576" marR="36576" marT="36576" marB="36576" anchor="ctr">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1325880"/>
            <a:ext cx="4572000" cy="2532888"/>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The integral I = ∫₀² 3ˣ dx is to be estimated numerically, because 3ˣ cannot be integrated with the methods of this unit. Values of 3ˣ that are not exact are rounded to 4 decimal places.</a:t>
            </a:r>
            <a:endParaRPr lang="en-US" sz="1200" dirty="0"/>
          </a:p>
          <a:p>
            <a:pPr indent="0" marL="0">
              <a:spcAft>
                <a:spcPts val="600"/>
              </a:spcAft>
              <a:buNone/>
            </a:pPr>
            <a:r>
              <a:rPr lang="en-US" sz="1200" dirty="0">
                <a:solidFill>
                  <a:srgbClr val="1A1F2B"/>
                </a:solidFill>
              </a:rPr>
              <a:t>Figure: y = 3ˣ for 0 ≤ x ≤ 2 with the ordinates used in the trapezium rule</a:t>
            </a:r>
            <a:endParaRPr lang="en-US" sz="1200" dirty="0"/>
          </a:p>
          <a:p>
            <a:pPr indent="0" marL="0">
              <a:spcAft>
                <a:spcPts val="600"/>
              </a:spcAft>
              <a:buNone/>
            </a:pPr>
            <a:r>
              <a:rPr lang="en-US" sz="1200" dirty="0">
                <a:solidFill>
                  <a:srgbClr val="1A1F2B"/>
                </a:solidFill>
              </a:rPr>
              <a:t>(a) Complete the table.  [1]</a:t>
            </a:r>
            <a:endParaRPr lang="en-US" sz="1200" dirty="0"/>
          </a:p>
          <a:p>
            <a:pPr indent="0" marL="0">
              <a:spcAft>
                <a:spcPts val="600"/>
              </a:spcAft>
              <a:buNone/>
            </a:pPr>
            <a:r>
              <a:rPr lang="en-US" sz="1200" dirty="0">
                <a:solidFill>
                  <a:srgbClr val="1A1F2B"/>
                </a:solidFill>
              </a:rPr>
              <a:t>(b) Use the trapezium rule with all the values in the completed table to find an estimate for ∫₀² 3ˣ dx, giving your answer to 3 significant figures.  [3]</a:t>
            </a:r>
            <a:endParaRPr lang="en-US" sz="1200" dirty="0"/>
          </a:p>
          <a:p>
            <a:pPr indent="0" marL="0">
              <a:spcAft>
                <a:spcPts val="600"/>
              </a:spcAft>
              <a:buNone/>
            </a:pPr>
            <a:r>
              <a:rPr lang="en-US" sz="1200" dirty="0">
                <a:solidFill>
                  <a:srgbClr val="1A1F2B"/>
                </a:solidFill>
              </a:rPr>
              <a:t>(c) State, with a reason, whether your answer to part (b) is an overestimate or an underestimate.  [2]</a:t>
            </a:r>
            <a:endParaRPr lang="en-US" sz="1200" dirty="0"/>
          </a:p>
          <a:p>
            <a:pPr indent="0" marL="0">
              <a:spcAft>
                <a:spcPts val="600"/>
              </a:spcAft>
              <a:buNone/>
            </a:pPr>
            <a:r>
              <a:rPr lang="en-US" sz="1200" dirty="0">
                <a:solidFill>
                  <a:srgbClr val="1A1F2B"/>
                </a:solidFill>
              </a:rPr>
              <a:t>(d) Using your answer to part (b), find an estimate for ∫₀² (3ˣ⁺¹ + 4x) dx.  [2]</a:t>
            </a:r>
            <a:endParaRPr lang="en-US" sz="1200" dirty="0"/>
          </a:p>
        </p:txBody>
      </p:sp>
      <p:pic>
        <p:nvPicPr>
          <p:cNvPr id="6" name="Image 0" descr="Figure for question 2">    </p:cNvPr>
          <p:cNvPicPr>
            <a:picLocks noChangeAspect="1"/>
          </p:cNvPicPr>
          <p:nvPr/>
        </p:nvPicPr>
        <p:blipFill>
          <a:blip r:embed="rId1"/>
          <a:stretch>
            <a:fillRect/>
          </a:stretch>
        </p:blipFill>
        <p:spPr>
          <a:xfrm>
            <a:off x="5212080" y="1856935"/>
            <a:ext cx="3474720" cy="2138289"/>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at x = 1: √2 = 1.4142</a:t>
            </a:r>
            <a:endParaRPr lang="en-US" sz="1400" dirty="0"/>
          </a:p>
          <a:p>
            <a:pPr marL="342900" indent="-342900">
              <a:spcAft>
                <a:spcPts val="400"/>
              </a:spcAft>
              <a:buSzPct val="100000"/>
              <a:buChar char="•"/>
            </a:pPr>
            <a:r>
              <a:rPr lang="en-US" sz="1400" dirty="0">
                <a:solidFill>
                  <a:srgbClr val="1A1F2B"/>
                </a:solidFill>
              </a:rPr>
              <a:t>strip width h = 0.5</a:t>
            </a:r>
            <a:endParaRPr lang="en-US" sz="1400" dirty="0"/>
          </a:p>
          <a:p>
            <a:pPr marL="342900" indent="-342900">
              <a:spcAft>
                <a:spcPts val="400"/>
              </a:spcAft>
              <a:buSzPct val="100000"/>
              <a:buChar char="•"/>
            </a:pPr>
            <a:r>
              <a:rPr lang="en-US" sz="1400" dirty="0">
                <a:solidFill>
                  <a:srgbClr val="1A1F2B"/>
                </a:solidFill>
              </a:rPr>
              <a:t>correct structure: ½h{(first + last) + 2(sum of the others)}</a:t>
            </a:r>
            <a:endParaRPr lang="en-US" sz="1400" dirty="0"/>
          </a:p>
          <a:p>
            <a:pPr marL="342900" indent="-342900">
              <a:spcAft>
                <a:spcPts val="400"/>
              </a:spcAft>
              <a:buSzPct val="100000"/>
              <a:buChar char="•"/>
            </a:pPr>
            <a:r>
              <a:rPr lang="en-US" sz="1400" dirty="0">
                <a:solidFill>
                  <a:srgbClr val="1A1F2B"/>
                </a:solidFill>
              </a:rPr>
              <a:t>½ × 0.5 × {(1 + 3) + 2(1.0607 + 1.4142 + 2.0917)} = 0.25 × 13.1332 ft from their table value</a:t>
            </a:r>
            <a:endParaRPr lang="en-US" sz="1400" dirty="0"/>
          </a:p>
          <a:p>
            <a:pPr marL="342900" indent="-342900">
              <a:spcAft>
                <a:spcPts val="400"/>
              </a:spcAft>
              <a:buSzPct val="100000"/>
              <a:buChar char="•"/>
            </a:pPr>
            <a:r>
              <a:rPr lang="en-US" sz="1400" dirty="0">
                <a:solidFill>
                  <a:srgbClr val="1A1F2B"/>
                </a:solidFill>
              </a:rPr>
              <a:t>3.28</a:t>
            </a:r>
            <a:endParaRPr lang="en-US" sz="1400" dirty="0"/>
          </a:p>
          <a:p>
            <a:pPr marL="342900" indent="-342900">
              <a:spcAft>
                <a:spcPts val="400"/>
              </a:spcAft>
              <a:buSzPct val="100000"/>
              <a:buChar char="•"/>
            </a:pPr>
            <a:r>
              <a:rPr lang="en-US" sz="1400" dirty="0">
                <a:solidFill>
                  <a:srgbClr val="1A1F2B"/>
                </a:solidFill>
              </a:rPr>
              <a:t>use more strips (a smaller strip width h), e.g. 8 strips of width 0.25</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1.7321 at x = 0.5 and 5.1962 at x = 1.5, both correct</a:t>
            </a:r>
            <a:endParaRPr lang="en-US" sz="1400" dirty="0"/>
          </a:p>
          <a:p>
            <a:pPr marL="342900" indent="-342900">
              <a:spcAft>
                <a:spcPts val="400"/>
              </a:spcAft>
              <a:buSzPct val="100000"/>
              <a:buChar char="•"/>
            </a:pPr>
            <a:r>
              <a:rPr lang="en-US" sz="1400" dirty="0">
                <a:solidFill>
                  <a:srgbClr val="1A1F2B"/>
                </a:solidFill>
              </a:rPr>
              <a:t>h = 0.5</a:t>
            </a:r>
            <a:endParaRPr lang="en-US" sz="1400" dirty="0"/>
          </a:p>
          <a:p>
            <a:pPr marL="342900" indent="-342900">
              <a:spcAft>
                <a:spcPts val="400"/>
              </a:spcAft>
              <a:buSzPct val="100000"/>
              <a:buChar char="•"/>
            </a:pPr>
            <a:r>
              <a:rPr lang="en-US" sz="1400" dirty="0">
                <a:solidFill>
                  <a:srgbClr val="1A1F2B"/>
                </a:solidFill>
              </a:rPr>
              <a:t>½ × 0.5 × {(1 + 9) + 2(1.7321 + 3 + 5.1962)}</a:t>
            </a:r>
            <a:endParaRPr lang="en-US" sz="1400" dirty="0"/>
          </a:p>
          <a:p>
            <a:pPr marL="342900" indent="-342900">
              <a:spcAft>
                <a:spcPts val="400"/>
              </a:spcAft>
              <a:buSzPct val="100000"/>
              <a:buChar char="•"/>
            </a:pPr>
            <a:r>
              <a:rPr lang="en-US" sz="1400" dirty="0">
                <a:solidFill>
                  <a:srgbClr val="1A1F2B"/>
                </a:solidFill>
              </a:rPr>
              <a:t>7.46</a:t>
            </a:r>
            <a:endParaRPr lang="en-US" sz="1400" dirty="0"/>
          </a:p>
          <a:p>
            <a:pPr marL="342900" indent="-342900">
              <a:spcAft>
                <a:spcPts val="400"/>
              </a:spcAft>
              <a:buSzPct val="100000"/>
              <a:buChar char="•"/>
            </a:pPr>
            <a:r>
              <a:rPr lang="en-US" sz="1400" dirty="0">
                <a:solidFill>
                  <a:srgbClr val="1A1F2B"/>
                </a:solidFill>
              </a:rPr>
              <a:t>the curve y = 3ˣ bends upwards (convex) on 0 ≤ x ≤ 2, so each chord lies above the curve</a:t>
            </a:r>
            <a:endParaRPr lang="en-US" sz="1400" dirty="0"/>
          </a:p>
          <a:p>
            <a:pPr marL="342900" indent="-342900">
              <a:spcAft>
                <a:spcPts val="400"/>
              </a:spcAft>
              <a:buSzPct val="100000"/>
              <a:buChar char="•"/>
            </a:pPr>
            <a:r>
              <a:rPr lang="en-US" sz="1400" dirty="0">
                <a:solidFill>
                  <a:srgbClr val="1A1F2B"/>
                </a:solidFill>
              </a:rPr>
              <a:t>so it is an overestimate (dependent on the reason)</a:t>
            </a:r>
            <a:endParaRPr lang="en-US" sz="1400" dirty="0"/>
          </a:p>
          <a:p>
            <a:pPr marL="342900" indent="-342900">
              <a:spcAft>
                <a:spcPts val="400"/>
              </a:spcAft>
              <a:buSzPct val="100000"/>
              <a:buChar char="•"/>
            </a:pPr>
            <a:r>
              <a:rPr lang="en-US" sz="1400" dirty="0">
                <a:solidFill>
                  <a:srgbClr val="1A1F2B"/>
                </a:solidFill>
              </a:rPr>
              <a:t>3ˣ⁺¹ = 3 × 3ˣ, so the estimate is 3 × 7.46… + [2x²]₀² = 22.39… + 8</a:t>
            </a:r>
            <a:endParaRPr lang="en-US" sz="1400" dirty="0"/>
          </a:p>
          <a:p>
            <a:pPr marL="342900" indent="-342900">
              <a:spcAft>
                <a:spcPts val="400"/>
              </a:spcAft>
              <a:buSzPct val="100000"/>
              <a:buChar char="•"/>
            </a:pPr>
            <a:r>
              <a:rPr lang="en-US" sz="1400" dirty="0">
                <a:solidFill>
                  <a:srgbClr val="1A1F2B"/>
                </a:solidFill>
              </a:rPr>
              <a:t>30.4 ft from their (b)</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47</Slides>
  <Notes>47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P2.8 Definite integration, areas and the trapezium rule · Edexcel IAL Maths</dc:title>
  <dc:subject>PptxGenJS Presentation</dc:subject>
  <dc:creator>Evan Kotronis · ExaminerPrep</dc:creator>
  <cp:lastModifiedBy>Evan Kotronis · ExaminerPrep</cp:lastModifiedBy>
  <cp:revision>1</cp:revision>
  <dcterms:created xsi:type="dcterms:W3CDTF">2026-10-26T15:10:26Z</dcterms:created>
  <dcterms:modified xsi:type="dcterms:W3CDTF">2026-10-26T15:10:26Z</dcterms:modified>
</cp:coreProperties>
</file>