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notesMasterIdLst>
    <p:notesMasterId r:id="rId4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92f4e492-b716-cca8-cf72-0f52dad9dd09}">
          <p14:sldIdLst>
            <p14:sldId id="256"/>
            <p14:sldId id="257"/>
            <p14:sldId id="258"/>
          </p14:sldIdLst>
        </p14:section>
        <p14:section name="Theory" id="{c6162ba8-f99b-0c1e-15bd-955a89142126}">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Lst>
        </p14:section>
        <p14:section name="Practice" id="{37c6aef2-99d8-ae97-76cc-37c2a77d156d}">
          <p14:sldIdLst>
            <p14:sldId id="294"/>
            <p14:sldId id="295"/>
            <p14:sldId id="296"/>
          </p14:sldIdLst>
        </p14:section>
        <p14:section name="Answers" id="{4e13baaf-26e2-0d1a-bc5e-dcd603467bbb}">
          <p14:sldIdLst>
            <p14:sldId id="297"/>
            <p14:sldId id="298"/>
            <p14:sldId id="299"/>
            <p14:sldId id="30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P4.7 Differential equations. Notes for this topic: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differential equation, and what is a solution?.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differential equation, and what is a solution?.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differential equation, and what is a solution?: Worked example 1.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an equation by separating the variables?.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an equation by separating the variables?: Worked example 2.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an equation by separating the variables?.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the constant when you get ln y?.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the constant when you get ln y?: Worked example 3.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the constant when you get ln y?.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 you need partial fractions?.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 you need partial fractions?: Worked example 4.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 you need partial fractions?.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form a differential equation from a description?.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form a differential equation from a description?.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form a differential equation from a description?.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form a differential equation from a description?: Worked example 5.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form a differential equation from a description?.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cooling?.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cooling?: Worked example 6.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cooling?.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a draining tank?.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a draining tank?: Worked example 7.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a draining tank?: Worked example 7.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model a draining tank?.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limited-growth model?.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limited-growth model?: Worked example 8.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limited-growth model?: Worked example 8.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limited-growth model?.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P4.7.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P4.7.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https://examinerprep.com/notes/edexcel-ial-maths/differential-equations/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https://examinerprep.com/ial-maths-p4-7-differential-equations-questions#IALM-P4-7-B-01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https://examinerprep.com/ial-maths-p4-7-differential-equations-questions#IALM-P4-7-B-02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https://examinerprep.com/ial-maths-p4-7-differential-equations-questions#IALM-P4-7-B-01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https://examinerprep.com/ial-maths-p4-7-differential-equations-questions#IALM-P4-7-B-02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hyperlink" Target="https://examinerprep.com/notes/edexcel-ial-maths/differential-equations/" TargetMode="External"/><Relationship Id="rId2" Type="http://schemas.openxmlformats.org/officeDocument/2006/relationships/hyperlink" Target="https://examinerprep.com/ial-maths-p4-7-differential-equat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P4.7 Differential equations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221992"/>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What a differential equation is; general solutions (one arbitrary constant) and particular solutions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Solving dy/dx=f(x)g(y) by separating the variables, including equations that give ln|y|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Separated integrals that need partial fractions, a standard result from the formulae booklet, or integration by parts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Forming differential equations from statements about rates: proportional growth and decay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Newton's law of cooling and draining tanks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Limited (logistic) growth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Finding constants from data, interpreting solutions, long-term behaviour and the limits of a model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5813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differential equation links a function and its derivative; the general solution of a first-order equation contains one arbitrary constant, and a given condition such as y=2 when x=1 fixes it to give a particular solution.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Separate: dy/dx=f(x)g(y)⇒∫1/g(y) dy=∫f(x) dx. Add one constant, on the x side, as soon as you integrate.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Log constants: ln|y|=f(x)+c⇒y=Aeᶠ⁽ˣ⁾, with A=±eᶜ. Never y=eᶠ⁽ˣ⁾+c.</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Forming: "rate of change of N" is dN/dt; "proportional to" brings in a constant k; a decreasing quantity gets a minus sign with k&gt;0. Newton's law of cooling: dθ/dt=-k(θ-θₛ).</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Interpret: use two pieces of data to find c and k; for the long term let t→∞ (e⁻ᵏᵗ→0); and say when the model stops being valid.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differential equation, and what is a solution?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First-order differential equation.</a:t>
            </a:r>
            <a:r>
              <a:rPr lang="en-US" sz="1400" dirty="0">
                <a:solidFill>
                  <a:srgbClr val="1A1F2B"/>
                </a:solidFill>
                <a:latin typeface="Calibri" pitchFamily="34" charset="0"/>
                <a:ea typeface="Calibri" pitchFamily="34" charset="-122"/>
                <a:cs typeface="Calibri" pitchFamily="34" charset="-120"/>
              </a:rPr>
              <a:t> An equation connecting x, y and the first derivative dy/dx. A </a:t>
            </a:r>
            <a:r>
              <a:rPr lang="en-US" sz="1400" b="1" dirty="0">
                <a:solidFill>
                  <a:srgbClr val="1A1F2B"/>
                </a:solidFill>
                <a:latin typeface="Calibri" pitchFamily="34" charset="0"/>
                <a:ea typeface="Calibri" pitchFamily="34" charset="-122"/>
                <a:cs typeface="Calibri" pitchFamily="34" charset="-120"/>
              </a:rPr>
              <a:t>solution</a:t>
            </a:r>
            <a:r>
              <a:rPr lang="en-US" sz="1400" dirty="0">
                <a:solidFill>
                  <a:srgbClr val="1A1F2B"/>
                </a:solidFill>
                <a:latin typeface="Calibri" pitchFamily="34" charset="0"/>
                <a:ea typeface="Calibri" pitchFamily="34" charset="-122"/>
                <a:cs typeface="Calibri" pitchFamily="34" charset="-120"/>
              </a:rPr>
              <a:t> is a relationship between x and y, with no derivative, that makes the equation true.</a:t>
            </a:r>
            <a:endParaRPr lang="en-US" sz="1400" dirty="0"/>
          </a:p>
        </p:txBody>
      </p:sp>
      <p:sp>
        <p:nvSpPr>
          <p:cNvPr id="6" name="Text 4"/>
          <p:cNvSpPr txBox="1"/>
          <p:nvPr/>
        </p:nvSpPr>
        <p:spPr>
          <a:xfrm>
            <a:off x="457200" y="2104034"/>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Solving means integrating once, so the </a:t>
            </a:r>
            <a:r>
              <a:rPr lang="en-US" sz="1500" b="1" dirty="0">
                <a:solidFill>
                  <a:srgbClr val="1A1F2B"/>
                </a:solidFill>
                <a:latin typeface="Calibri" pitchFamily="34" charset="0"/>
                <a:ea typeface="Calibri" pitchFamily="34" charset="-122"/>
                <a:cs typeface="Calibri" pitchFamily="34" charset="-120"/>
              </a:rPr>
              <a:t>general solution</a:t>
            </a:r>
            <a:r>
              <a:rPr lang="en-US" sz="1500" dirty="0">
                <a:solidFill>
                  <a:srgbClr val="1A1F2B"/>
                </a:solidFill>
                <a:latin typeface="Calibri" pitchFamily="34" charset="0"/>
                <a:ea typeface="Calibri" pitchFamily="34" charset="-122"/>
                <a:cs typeface="Calibri" pitchFamily="34" charset="-120"/>
              </a:rPr>
              <a:t> contains one arbitrary constant. Each value of the constant gives a different curve: a whole family. A boundary or initial condition ("y=2 when x=1", "initially the temperature is 85 °C") picks out one member, the </a:t>
            </a:r>
            <a:r>
              <a:rPr lang="en-US" sz="1500" b="1" dirty="0">
                <a:solidFill>
                  <a:srgbClr val="1A1F2B"/>
                </a:solidFill>
                <a:latin typeface="Calibri" pitchFamily="34" charset="0"/>
                <a:ea typeface="Calibri" pitchFamily="34" charset="-122"/>
                <a:cs typeface="Calibri" pitchFamily="34" charset="-120"/>
              </a:rPr>
              <a:t>particular solution</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equation itself tells you the gradient at every point. Drawing a short segment with that gradient at many points gives a </a:t>
            </a:r>
            <a:r>
              <a:rPr lang="en-US" sz="1500" b="1" dirty="0">
                <a:solidFill>
                  <a:srgbClr val="1A1F2B"/>
                </a:solidFill>
                <a:latin typeface="Calibri" pitchFamily="34" charset="0"/>
                <a:ea typeface="Calibri" pitchFamily="34" charset="-122"/>
                <a:cs typeface="Calibri" pitchFamily="34" charset="-120"/>
              </a:rPr>
              <a:t>slope field</a:t>
            </a:r>
            <a:r>
              <a:rPr lang="en-US" sz="1500" dirty="0">
                <a:solidFill>
                  <a:srgbClr val="1A1F2B"/>
                </a:solidFill>
                <a:latin typeface="Calibri" pitchFamily="34" charset="0"/>
                <a:ea typeface="Calibri" pitchFamily="34" charset="-122"/>
                <a:cs typeface="Calibri" pitchFamily="34" charset="-120"/>
              </a:rPr>
              <a:t>, and every solution curve follows the segments. To verify a solution, differentiate it (implicitly if it is not in the form y=…) and show that the result matches the equation.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differential equation, and what is a solution?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The slope field of dy/dx=3x²/y², drawn from the gradient function, with solution curves y³=3x³+C for C=-1,12,30 (dashed) and the particular solution through (1,2), C=5 (solid).">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The slope field of dy/dx=3x²/y², drawn from the gradient function, with solution curves y³=3x³+C for C=-1,12,30 (dashed) and the particular solution through (1,2), C=5 (solid).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differential equation, and what is a solution?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Show that / Find</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Show that y³=3x³+C, where C is a constant, satisfies the differential equation dy/dx=3x²/y². (b) Find the particular solution for which y=2 when x=1. (c) Use your answer to (b) to find y when x=2, giving your answer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Differentiate implicitly: 3y²dy/dx=9x², so dy/dx=9x²/3y²=3x²/y²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Substitute x=1, y=2: 8=3+C, so C=5 and </a:t>
            </a:r>
            <a:r>
              <a:rPr lang="en-US" sz="1500" b="1" dirty="0">
                <a:solidFill>
                  <a:srgbClr val="1A1F2B"/>
                </a:solidFill>
                <a:latin typeface="Calibri" pitchFamily="34" charset="0"/>
                <a:ea typeface="Calibri" pitchFamily="34" charset="-122"/>
                <a:cs typeface="Calibri" pitchFamily="34" charset="-120"/>
              </a:rPr>
              <a:t>y³=3x³+5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y³=24+5=29, so y=∛29=3.0723…= </a:t>
            </a:r>
            <a:r>
              <a:rPr lang="en-US" sz="1500" b="1" dirty="0">
                <a:solidFill>
                  <a:srgbClr val="1A1F2B"/>
                </a:solidFill>
                <a:latin typeface="Calibri" pitchFamily="34" charset="0"/>
                <a:ea typeface="Calibri" pitchFamily="34" charset="-122"/>
                <a:cs typeface="Calibri" pitchFamily="34" charset="-120"/>
              </a:rPr>
              <a:t>3.07</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an equation by separating the variables?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equation is </a:t>
            </a:r>
            <a:r>
              <a:rPr lang="en-US" sz="1500" b="1" dirty="0">
                <a:solidFill>
                  <a:srgbClr val="1A1F2B"/>
                </a:solidFill>
                <a:latin typeface="Calibri" pitchFamily="34" charset="0"/>
                <a:ea typeface="Calibri" pitchFamily="34" charset="-122"/>
                <a:cs typeface="Calibri" pitchFamily="34" charset="-120"/>
              </a:rPr>
              <a:t>separable</a:t>
            </a:r>
            <a:r>
              <a:rPr lang="en-US" sz="1500" dirty="0">
                <a:solidFill>
                  <a:srgbClr val="1A1F2B"/>
                </a:solidFill>
                <a:latin typeface="Calibri" pitchFamily="34" charset="0"/>
                <a:ea typeface="Calibri" pitchFamily="34" charset="-122"/>
                <a:cs typeface="Calibri" pitchFamily="34" charset="-120"/>
              </a:rPr>
              <a:t> if the right-hand side factorises into a function of x times a function of y. Then each variable can be moved to its own side and integrated on its own.</a:t>
            </a:r>
            <a:endParaRPr lang="en-US" sz="1500" dirty="0"/>
          </a:p>
        </p:txBody>
      </p:sp>
      <p:sp>
        <p:nvSpPr>
          <p:cNvPr id="5" name="Shape 3"/>
          <p:cNvSpPr/>
          <p:nvPr/>
        </p:nvSpPr>
        <p:spPr>
          <a:xfrm>
            <a:off x="457200" y="1951330"/>
            <a:ext cx="8229600" cy="1228039"/>
          </a:xfrm>
          <a:prstGeom prst="roundRect">
            <a:avLst>
              <a:gd name="adj" fmla="val 4468"/>
            </a:avLst>
          </a:prstGeom>
          <a:solidFill>
            <a:srgbClr val="EEF2FF"/>
          </a:solidFill>
          <a:ln w="9525">
            <a:solidFill>
              <a:srgbClr val="DDE2EA"/>
            </a:solidFill>
            <a:prstDash val="solid"/>
          </a:ln>
        </p:spPr>
      </p:sp>
      <p:sp>
        <p:nvSpPr>
          <p:cNvPr id="6" name="Text 4"/>
          <p:cNvSpPr txBox="1"/>
          <p:nvPr/>
        </p:nvSpPr>
        <p:spPr>
          <a:xfrm>
            <a:off x="603504" y="2042770"/>
            <a:ext cx="7936992" cy="1081735"/>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dy/dx=f(x) g(y) ⟹ ∫1/g(y) dy=∫f(x) dx</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Divide by g(y), so every y is on the same side as dy and every x goes with dx. Integrate both sides and add one constant c (on the x side) straight away; then use the condition, then rearrange if asked. Not in the formulae booklet: learn the method.</a:t>
            </a:r>
            <a:endParaRPr lang="en-US" sz="1700" dirty="0"/>
          </a:p>
        </p:txBody>
      </p:sp>
      <p:sp>
        <p:nvSpPr>
          <p:cNvPr id="7" name="Text 5"/>
          <p:cNvSpPr txBox="1"/>
          <p:nvPr/>
        </p:nvSpPr>
        <p:spPr>
          <a:xfrm>
            <a:off x="457200" y="3298241"/>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Factorise first: dy/dx=xy+x=x(y+1) is separable. dy/dx=x+y is not, and cannot be solved this way.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an equation by separating the variables?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Find</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Given that dy/dx=(2x+1)e⁻ʸ and that y=0 when x=0, (a) find y in terms of x; (b) find the exact value of y when x=2, and give it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e⁻ʸ=1÷eʸ, so multiply both sides by eʸ: ∫eʸ dy=∫(2x+1) dx, giving eʸ=x²+x+c. Use x=0, y=0: e⁰=1=c. So eʸ=x²+x+1 and </a:t>
            </a:r>
            <a:r>
              <a:rPr lang="en-US" sz="1500" b="1" dirty="0">
                <a:solidFill>
                  <a:srgbClr val="1A1F2B"/>
                </a:solidFill>
                <a:latin typeface="Calibri" pitchFamily="34" charset="0"/>
                <a:ea typeface="Calibri" pitchFamily="34" charset="-122"/>
                <a:cs typeface="Calibri" pitchFamily="34" charset="-120"/>
              </a:rPr>
              <a:t>y=ln(x²+x+1)</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y=ln(4+2+1)= </a:t>
            </a:r>
            <a:r>
              <a:rPr lang="en-US" sz="1500" b="1" dirty="0">
                <a:solidFill>
                  <a:srgbClr val="1A1F2B"/>
                </a:solidFill>
                <a:latin typeface="Calibri" pitchFamily="34" charset="0"/>
                <a:ea typeface="Calibri" pitchFamily="34" charset="-122"/>
                <a:cs typeface="Calibri" pitchFamily="34" charset="-120"/>
              </a:rPr>
              <a:t>ln 7=1.9459…=1.95</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x²+x+1=(x+½)²+¾&gt;0, so the logarithm is defined for every x.</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an equation by separating the variables?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Worked example 2: the particular solution passes through (0,0) and (2,ln 7). It is defined for every x, with its lowest point where x²+x+1 is least, at x=-½ (where dy/dx=(2x+1)e⁻ʸ=0).">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2: the particular solution passes through (0,0) and (2,ln 7). It is defined for every x, with its lowest point where x²+x+1 is least, at x=-½ (where dy/dx=(2x+1)e⁻ʸ=0).</a:t>
            </a:r>
            <a:endParaRPr lang="en-US" sz="1100" dirty="0"/>
          </a:p>
        </p:txBody>
      </p:sp>
      <p:sp>
        <p:nvSpPr>
          <p:cNvPr id="6" name="Shape 3"/>
          <p:cNvSpPr/>
          <p:nvPr/>
        </p:nvSpPr>
        <p:spPr>
          <a:xfrm>
            <a:off x="457200" y="1371600"/>
            <a:ext cx="3621938" cy="1281074"/>
          </a:xfrm>
          <a:prstGeom prst="roundRect">
            <a:avLst>
              <a:gd name="adj" fmla="val 4283"/>
            </a:avLst>
          </a:prstGeom>
          <a:solidFill>
            <a:srgbClr val="FEF2F2"/>
          </a:solidFill>
          <a:ln w="9525">
            <a:solidFill>
              <a:srgbClr val="DDE2EA"/>
            </a:solidFill>
            <a:prstDash val="solid"/>
          </a:ln>
        </p:spPr>
      </p:sp>
      <p:sp>
        <p:nvSpPr>
          <p:cNvPr id="7" name="Text 4"/>
          <p:cNvSpPr txBox="1"/>
          <p:nvPr/>
        </p:nvSpPr>
        <p:spPr>
          <a:xfrm>
            <a:off x="603504" y="1463040"/>
            <a:ext cx="3329330" cy="1134770"/>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Taking ln of each term separately: from eʸ=x²+x+1, writing y=ln x²+ln x+ln 1. The logarithm applies to the whole right-hand side: y=ln(x²+x+1).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to the constant when you get ln 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Whenever g(y)=y (or y+b), the y side integrates to ln|y|. Exponentiate the whole right-hand side: ln|y|=f(x)+c⇒|y|=eᶠ⁽ˣ⁾⁺ᶜ=eᶜ eᶠ⁽ˣ⁾. Replace ±eᶜ by a single constant A: y=Aeᶠ⁽ˣ⁾. Equivalently, write the constant as ln A from the start: ln y=f(x)+ln A. In context questions the quantity is usually positive (a mass, a population), so the modulus can be dropped; say so.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the constant when you get ln 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Medium · Show that / Find</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variables x and y satisfy dy/dx=ysin x, with y&gt;0, and y=3 when x=0. (a) Show that y=3e^(1-cos x). (b) Find the greatest value of y, giving the exact value and the value to 3 significant figures.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Separate: ∫1/y dy=∫sin x dx, so ln y=-cos x+c (y&gt;0, so no modulus). Exponentiate the whole right-hand side: y=eᶜe^(-cos x)=Ae^(-cos x). Use x=0, y=3 (cos 0=1): 3=Ae⁻¹, so A=3e and y=3e×e^(-cos x)=3e^(1-cos x)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power 1-cos x is greatest when cos x=-1: </a:t>
            </a:r>
            <a:r>
              <a:rPr lang="en-US" sz="1500" b="1" dirty="0">
                <a:solidFill>
                  <a:srgbClr val="1A1F2B"/>
                </a:solidFill>
                <a:latin typeface="Calibri" pitchFamily="34" charset="0"/>
                <a:ea typeface="Calibri" pitchFamily="34" charset="-122"/>
                <a:cs typeface="Calibri" pitchFamily="34" charset="-120"/>
              </a:rPr>
              <a:t>y_(max)=3e²≈22.2</a:t>
            </a:r>
            <a:r>
              <a:rPr lang="en-US" sz="1500" dirty="0">
                <a:solidFill>
                  <a:srgbClr val="1A1F2B"/>
                </a:solidFill>
                <a:latin typeface="Calibri" pitchFamily="34" charset="0"/>
                <a:ea typeface="Calibri" pitchFamily="34" charset="-122"/>
                <a:cs typeface="Calibri" pitchFamily="34" charset="-120"/>
              </a:rPr>
              <a:t> (at x=π,3π,…).</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the constant when you get ln 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Worked example 3: the particular solution y=3e^(1-cos x) (solid) and two other members of the family y=Ae^(-cos x) (dashed). The constant multiplies the whole curve; it does not shift it up or down.">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3: the particular solution y=3e^(1-cos x) (solid) and two other members of the family y=Ae^(-cos x) (dashed). The constant multiplies the whole curve; it does not shift it up or down.</a:t>
            </a:r>
            <a:endParaRPr lang="en-US" sz="1100" dirty="0"/>
          </a:p>
        </p:txBody>
      </p:sp>
      <p:sp>
        <p:nvSpPr>
          <p:cNvPr id="6" name="Shape 3"/>
          <p:cNvSpPr/>
          <p:nvPr/>
        </p:nvSpPr>
        <p:spPr>
          <a:xfrm>
            <a:off x="457200" y="1371600"/>
            <a:ext cx="3621938"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29330"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ln y=-cos x+c as y=e^(-cos x)+c. The constant is part of the power, so it becomes a multiplier: y=Ae^(-cos x). Putting x=0 into the wrong form gives a different, incorrect curve.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do you need partial fractions?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After separating, either side may be a rational function such as 2/(x(x+2)) or 1/(P(6-P)). Split it into partial fractions (P4.1) so each piece integrates to a logarithm. Watch the sign: ∫1/(6-P) dP=-ln|6-P|, because the derivative of 6-P is -1. Collect the logarithms into one with the laws of logs, then exponentiate: ln y=ln x/(x+2)+c⇒y=Ax/(x+2). Other separated integrals may need a standard result from the formulae booklet (∫tan x dx=ln|sec x|) or integration by parts (∫xeˣ dx): see P4.5.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do you need partial fractions?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Hard · Find</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Express 2/(x(x+2)) in partial fractions. (b) Given that dy/dx=2y/(x(x+2)) for x&gt;0, y&gt;0, and that y=6 when x=1, find y in terms of x. (c) Describe what happens to y as x becomes large.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2≡P(x+2)+Qx; x=0 gives P=1, x=-2 gives Q=-1: </a:t>
            </a:r>
            <a:r>
              <a:rPr lang="en-US" sz="1500" b="1" dirty="0">
                <a:solidFill>
                  <a:srgbClr val="1A1F2B"/>
                </a:solidFill>
                <a:latin typeface="Calibri" pitchFamily="34" charset="0"/>
                <a:ea typeface="Calibri" pitchFamily="34" charset="-122"/>
                <a:cs typeface="Calibri" pitchFamily="34" charset="-120"/>
              </a:rPr>
              <a:t>1/x-1/(x+2)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Separate and use (a): ∫1/y dy=∫(1/x-1/(x+2))dx, so ln y=ln x-ln(x+2)+ln A. Combine: ln y=ln Ax/(x+2), so y=Ax/(x+2). With x=1, y=6: 6=A/3, A=18, so </a:t>
            </a:r>
            <a:r>
              <a:rPr lang="en-US" sz="1500" b="1" dirty="0">
                <a:solidFill>
                  <a:srgbClr val="1A1F2B"/>
                </a:solidFill>
                <a:latin typeface="Calibri" pitchFamily="34" charset="0"/>
                <a:ea typeface="Calibri" pitchFamily="34" charset="-122"/>
                <a:cs typeface="Calibri" pitchFamily="34" charset="-120"/>
              </a:rPr>
              <a:t>y=18x/(x+2)</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Divide top and bottom by x: y=18/(1+2/x)→18 as x→∞. </a:t>
            </a:r>
            <a:r>
              <a:rPr lang="en-US" sz="1500" b="1" dirty="0">
                <a:solidFill>
                  <a:srgbClr val="1A1F2B"/>
                </a:solidFill>
                <a:latin typeface="Calibri" pitchFamily="34" charset="0"/>
                <a:ea typeface="Calibri" pitchFamily="34" charset="-122"/>
                <a:cs typeface="Calibri" pitchFamily="34" charset="-120"/>
              </a:rPr>
              <a:t>y increases towards 18 but never reaches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do you need partial fractions?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Worked example 4: y=18x/(x+2) through (1,6), with the asymptote y=18. Each member y=Ax/(x+2) of the general solution levels off at its own value A.">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4: y=18x/(x+2) through (1,6), with the asymptote y=18. Each member y=Ax/(x+2) of the general solution levels off at its own value A.</a:t>
            </a:r>
            <a:endParaRPr lang="en-US" sz="1100" dirty="0"/>
          </a:p>
        </p:txBody>
      </p:sp>
      <p:sp>
        <p:nvSpPr>
          <p:cNvPr id="6" name="Shape 3"/>
          <p:cNvSpPr/>
          <p:nvPr/>
        </p:nvSpPr>
        <p:spPr>
          <a:xfrm>
            <a:off x="457200" y="1371600"/>
            <a:ext cx="3621938" cy="1711757"/>
          </a:xfrm>
          <a:prstGeom prst="roundRect">
            <a:avLst>
              <a:gd name="adj" fmla="val 3205"/>
            </a:avLst>
          </a:prstGeom>
          <a:solidFill>
            <a:srgbClr val="FFFBEB"/>
          </a:solidFill>
          <a:ln w="9525">
            <a:solidFill>
              <a:srgbClr val="DDE2EA"/>
            </a:solidFill>
            <a:prstDash val="solid"/>
          </a:ln>
        </p:spPr>
      </p:sp>
      <p:sp>
        <p:nvSpPr>
          <p:cNvPr id="7" name="Text 4"/>
          <p:cNvSpPr txBox="1"/>
          <p:nvPr/>
        </p:nvSpPr>
        <p:spPr>
          <a:xfrm>
            <a:off x="603504" y="1463040"/>
            <a:ext cx="3329330"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the constant as ln A when every other term is a logarithm lets you combine everything into one log in a single line. Either form of the constant is correct; choose the one that makes the rearranging shortest.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form a differential equation from a description?</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Text 2"/>
          <p:cNvSpPr txBox="1"/>
          <p:nvPr/>
        </p:nvSpPr>
        <p:spPr>
          <a:xfrm>
            <a:off x="457200" y="1371600"/>
            <a:ext cx="8229600"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Identify the quantity and the time variable: "the rate of change of the mass m" is dm/dt. "Proportional to" gives a constant: proportional to m is km; inversely proportional to m is k/m; proportional to the square root of h is k√h. If the quantity decreases, write a minus sign and state k&gt;0, so that dm/dt=-km is negative whenever m&gt;0. "Proportional to the difference between θ and 20" gives k(θ-20); "to the product of P and 6-P" gives kP(6-P). When the rate is given for a different quantity (volume, when the question wants depth), connect them with the chain rule first (P4.4).</a:t>
            </a:r>
            <a:endParaRPr lang="en-US" sz="15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2873959"/>
          <a:ext cx="8229600" cy="914400"/>
        </p:xfrm>
        <a:graphic>
          <a:graphicData uri="http://schemas.openxmlformats.org/drawingml/2006/table">
            <a:tbl>
              <a:tblPr/>
              <a:tblGrid>
                <a:gridCol w="3898087"/>
                <a:gridCol w="1308506"/>
                <a:gridCol w="3023006"/>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Description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Differential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Shape of the solution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 increases at a rate proportional to 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dN/dt=kN, k&gt;0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N=N₀eᵏᵗ: exponential growth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 decreases at a rate proportional to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dm/dt=-km, k&gt;0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m=m₀e⁻ᵏᵗ: decay towards 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temperature θ falls at a rate proportional to its excess over the surroundings at θₛ</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dθ/dt=-k(θ-θₛ)</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θ=θₛ+(θ₀-θₛ)e⁻ᵏᵗ: levels off at θₛ</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form a differential equation from a description?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898087"/>
                <a:gridCol w="1308506"/>
                <a:gridCol w="3023006"/>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Description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Differential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Shape of the solution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depth h falls at a rate proportional to √h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dh/dt=-k√h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 falls linearly: the tank empties in a finite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grows at a rate proportional to P(L-P)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dP/dt=kP(L-P)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S-shaped curve levelling off at 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form a differential equation from a description?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Three shapes from the table: proportional growth (dN/dt=kN) runs away, proportional decay (dm/dt=-km) falls towards 0, and limited growth (dP/dt=kP(L-P)) is S-shaped, levelling off at its limit L.">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Three shapes from the table: proportional growth (dN/dt=kN) runs away, proportional decay (dm/dt=-km) falls towards 0, and limited growth (dP/dt=kP(L-P)) is S-shaped, levelling off at its limit L.</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form a differential equation from a description?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Show that / Find</a:t>
            </a:r>
            <a:endParaRPr lang="en-US" sz="1200" dirty="0"/>
          </a:p>
        </p:txBody>
      </p:sp>
      <p:sp>
        <p:nvSpPr>
          <p:cNvPr id="4" name="Text 2"/>
          <p:cNvSpPr txBox="1"/>
          <p:nvPr/>
        </p:nvSpPr>
        <p:spPr>
          <a:xfrm>
            <a:off x="457200" y="1371600"/>
            <a:ext cx="8229600" cy="320954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drug is injected into a patient's bloodstream. The mass of the drug, m mg, decreases at a rate proportional to the mass present. Initially there is 40 mg; 3 hours later there is 25 mg. (a) Write down a differential equation for m in terms of the time t hours. (b) Show that m=40e⁻ᵏᵗ, where k is a positive constant. (c) Show that k=⅓ln 1.6. (d) Find the time at which the mass has fallen to 5 mg. (e) Find the time taken for the mass to halve.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Decreasing, so a minus sign with k&gt;0: </a:t>
            </a:r>
            <a:r>
              <a:rPr lang="en-US" sz="1500" b="1" dirty="0">
                <a:solidFill>
                  <a:srgbClr val="1A1F2B"/>
                </a:solidFill>
                <a:latin typeface="Calibri" pitchFamily="34" charset="0"/>
                <a:ea typeface="Calibri" pitchFamily="34" charset="-122"/>
                <a:cs typeface="Calibri" pitchFamily="34" charset="-120"/>
              </a:rPr>
              <a:t>dm/dt=-km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Separate (m&gt;0): ∫1/m dm=∫-k dt, so ln m=-kt+c and m=Ae⁻ᵏᵗ. At t=0, m=40, so A=40: m=40e⁻ᵏᵗ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Use t=3, m=25: e⁻³ᵏ=(25/40), so e³ᵏ=1.6 and k=⅓ln 1.6 ✓ (=0.1567…).</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40e⁻ᵏᵗ=5⇒eᵏᵗ=8⇒t=ln 8/k=3ln 8/ln 1.6=13.273…= </a:t>
            </a:r>
            <a:r>
              <a:rPr lang="en-US" sz="1500" b="1" dirty="0">
                <a:solidFill>
                  <a:srgbClr val="1A1F2B"/>
                </a:solidFill>
                <a:latin typeface="Calibri" pitchFamily="34" charset="0"/>
                <a:ea typeface="Calibri" pitchFamily="34" charset="-122"/>
                <a:cs typeface="Calibri" pitchFamily="34" charset="-120"/>
              </a:rPr>
              <a:t>13.3 hours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eᵏᵗ=2⇒t=3ln 2/ln 1.6= </a:t>
            </a:r>
            <a:r>
              <a:rPr lang="en-US" sz="1500" b="1" dirty="0">
                <a:solidFill>
                  <a:srgbClr val="1A1F2B"/>
                </a:solidFill>
                <a:latin typeface="Calibri" pitchFamily="34" charset="0"/>
                <a:ea typeface="Calibri" pitchFamily="34" charset="-122"/>
                <a:cs typeface="Calibri" pitchFamily="34" charset="-120"/>
              </a:rPr>
              <a:t>4.42 hours</a:t>
            </a:r>
            <a:r>
              <a:rPr lang="en-US" sz="1500" dirty="0">
                <a:solidFill>
                  <a:srgbClr val="1A1F2B"/>
                </a:solidFill>
                <a:latin typeface="Calibri" pitchFamily="34" charset="0"/>
                <a:ea typeface="Calibri" pitchFamily="34" charset="-122"/>
                <a:cs typeface="Calibri" pitchFamily="34" charset="-120"/>
              </a:rPr>
              <a:t>, the same from any starting mass.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form a differential equation from a description?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Worked example 5: the solution through the two data points. The mass halves every 4.42 hours and reaches 5 mg after 13.3 hours, three half-lives (40 → 20 → 10 → 5).">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5: the solution through the two data points. The mass halves every 4.42 hours and reaches 5 mg after 13.3 hours, three half-lives (40 → 20 → 10 → 5).</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cooling?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828446"/>
          </a:xfrm>
          <a:prstGeom prst="roundRect">
            <a:avLst>
              <a:gd name="adj" fmla="val 6623"/>
            </a:avLst>
          </a:prstGeom>
          <a:solidFill>
            <a:srgbClr val="EEF2FF"/>
          </a:solidFill>
          <a:ln w="9525">
            <a:solidFill>
              <a:srgbClr val="DDE2EA"/>
            </a:solidFill>
            <a:prstDash val="solid"/>
          </a:ln>
        </p:spPr>
      </p:sp>
      <p:sp>
        <p:nvSpPr>
          <p:cNvPr id="5" name="Text 3"/>
          <p:cNvSpPr txBox="1"/>
          <p:nvPr/>
        </p:nvSpPr>
        <p:spPr>
          <a:xfrm>
            <a:off x="603504" y="1463040"/>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Newton's law of cooling.</a:t>
            </a:r>
            <a:r>
              <a:rPr lang="en-US" sz="1400" dirty="0">
                <a:solidFill>
                  <a:srgbClr val="1A1F2B"/>
                </a:solidFill>
                <a:latin typeface="Calibri" pitchFamily="34" charset="0"/>
                <a:ea typeface="Calibri" pitchFamily="34" charset="-122"/>
                <a:cs typeface="Calibri" pitchFamily="34" charset="-120"/>
              </a:rPr>
              <a:t> The rate at which a body's temperature changes is proportional to the difference between its temperature and the temperature of its surroundings. With surroundings at θₛ: dθ/dt=-k(θ-θₛ), k&gt;0.</a:t>
            </a:r>
            <a:endParaRPr lang="en-US" sz="1400" dirty="0"/>
          </a:p>
        </p:txBody>
      </p:sp>
      <p:sp>
        <p:nvSpPr>
          <p:cNvPr id="6" name="Text 4"/>
          <p:cNvSpPr txBox="1"/>
          <p:nvPr/>
        </p:nvSpPr>
        <p:spPr>
          <a:xfrm>
            <a:off x="457200" y="2318918"/>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hot body (θ&gt;θₛ) cools; a cold body (θ&lt;θₛ) warms up; the same equation covers both. Separate with θ-θₛ as one block: ∫1/(θ-θₛ) dθ=ln|θ-θₛ|. The temperature approaches θₛ but never reaches it in the model, so a "long-term" answer is θₛ.</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cooling?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Show that / Find</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bowl of soup at 85 °C is placed in a room at a constant 20 °C. The temperature of the soup, θ °C, t minutes later satisfies dθ/dt=-k(θ-20), where k is a positive constant. After 10 minutes the temperature is 60 °C. (a) Show that θ=20+65e⁻ᵏᵗ. (b) Find the exact value of k. (c) Find the time at which the soup reaches 35 °C. (d) State what happens to θ in the long term.</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Separate (θ&gt;20 throughout): ∫1/(θ-20) dθ=∫-k dt, so ln(θ-20)=-kt+c and θ-20=Ae⁻ᵏᵗ. At t=0, A=85-20=65: θ=20+65e⁻ᵏᵗ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t=10, θ=60: 65e⁻¹⁰ᵏ=40⇒e¹⁰ᵏ=(13/8)⇒ </a:t>
            </a:r>
            <a:r>
              <a:rPr lang="en-US" sz="1500" b="1" dirty="0">
                <a:solidFill>
                  <a:srgbClr val="1A1F2B"/>
                </a:solidFill>
                <a:latin typeface="Calibri" pitchFamily="34" charset="0"/>
                <a:ea typeface="Calibri" pitchFamily="34" charset="-122"/>
                <a:cs typeface="Calibri" pitchFamily="34" charset="-120"/>
              </a:rPr>
              <a:t>k=(1/10)ln(13/8)</a:t>
            </a:r>
            <a:r>
              <a:rPr lang="en-US" sz="1500" dirty="0">
                <a:solidFill>
                  <a:srgbClr val="1A1F2B"/>
                </a:solidFill>
                <a:latin typeface="Calibri" pitchFamily="34" charset="0"/>
                <a:ea typeface="Calibri" pitchFamily="34" charset="-122"/>
                <a:cs typeface="Calibri" pitchFamily="34" charset="-120"/>
              </a:rPr>
              <a:t> (=0.04855…).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65e⁻ᵏᵗ=15⇒eᵏᵗ=(13/3)⇒t=(10ln(13/3))/(ln(13/8))=30.20…= </a:t>
            </a:r>
            <a:r>
              <a:rPr lang="en-US" sz="1500" b="1" dirty="0">
                <a:solidFill>
                  <a:srgbClr val="1A1F2B"/>
                </a:solidFill>
                <a:latin typeface="Calibri" pitchFamily="34" charset="0"/>
                <a:ea typeface="Calibri" pitchFamily="34" charset="-122"/>
                <a:cs typeface="Calibri" pitchFamily="34" charset="-120"/>
              </a:rPr>
              <a:t>30.2 minutes</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e⁻ᵏᵗ→0 as t→∞, so </a:t>
            </a:r>
            <a:r>
              <a:rPr lang="en-US" sz="1500" b="1" dirty="0">
                <a:solidFill>
                  <a:srgbClr val="1A1F2B"/>
                </a:solidFill>
                <a:latin typeface="Calibri" pitchFamily="34" charset="0"/>
                <a:ea typeface="Calibri" pitchFamily="34" charset="-122"/>
                <a:cs typeface="Calibri" pitchFamily="34" charset="-120"/>
              </a:rPr>
              <a:t>θ→20</a:t>
            </a:r>
            <a:r>
              <a:rPr lang="en-US" sz="1500" dirty="0">
                <a:solidFill>
                  <a:srgbClr val="1A1F2B"/>
                </a:solidFill>
                <a:latin typeface="Calibri" pitchFamily="34" charset="0"/>
                <a:ea typeface="Calibri" pitchFamily="34" charset="-122"/>
                <a:cs typeface="Calibri" pitchFamily="34" charset="-120"/>
              </a:rPr>
              <a:t>: the soup cools towards room temperature but stays above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cooling?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Worked example 6: θ=20+65e⁻ᵏᵗ through (0,85) and (10,60), at 35 °C after 30.2 minutes and levelling off at the room temperature of 20 °C.">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6: θ=20+65e⁻ᵏᵗ through (0,85) and (10,60), at 35 °C after 30.2 minutes and levelling off at the room temperature of 20 °C.</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θ=85e⁻ᵏᵗ. That model cools towards 0 °C, not to room temperature. The exponential describes the excess temperature θ-20, which starts at 65, not 85.</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a draining tank?</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A tank draining through a small hole near its base. The outflow rate depends on the depth h, which gives dh/dt=-k√h.">    </p:cNvPr>
          <p:cNvPicPr>
            <a:picLocks noChangeAspect="1"/>
          </p:cNvPicPr>
          <p:nvPr/>
        </p:nvPicPr>
        <p:blipFill>
          <a:blip r:embed="rId1"/>
          <a:stretch>
            <a:fillRect/>
          </a:stretch>
        </p:blipFill>
        <p:spPr>
          <a:xfrm>
            <a:off x="4389120" y="1523390"/>
            <a:ext cx="4297680" cy="2504542"/>
          </a:xfrm>
          <a:prstGeom prst="rect">
            <a:avLst/>
          </a:prstGeom>
        </p:spPr>
      </p:pic>
      <p:sp>
        <p:nvSpPr>
          <p:cNvPr id="5" name="Text 2"/>
          <p:cNvSpPr txBox="1"/>
          <p:nvPr/>
        </p:nvSpPr>
        <p:spPr>
          <a:xfrm>
            <a:off x="4389120" y="407365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A tank draining through a small hole near its base. The outflow rate depends on the depth h, which gives dh/dt=-k√h.</a:t>
            </a:r>
            <a:endParaRPr lang="en-US" sz="1100" dirty="0"/>
          </a:p>
        </p:txBody>
      </p:sp>
      <p:sp>
        <p:nvSpPr>
          <p:cNvPr id="6" name="Text 3"/>
          <p:cNvSpPr txBox="1"/>
          <p:nvPr/>
        </p:nvSpPr>
        <p:spPr>
          <a:xfrm>
            <a:off x="457200" y="1371600"/>
            <a:ext cx="3611880" cy="23783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Water flowing out through a hole near the base leaves faster when the water is deeper. A common model: the depth falls at a rate proportional to √h, so dh/dt=-k√h. Separate with a power: ∫h^(-1/2) dh=2√h. The solution has √h falling linearly, so, unlike exponential decay, the tank empties in a finite time. The formula for h is a squared bracket, which would start rising again after the tank is empty, so state the interval of validity.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a draining tank?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Find / State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Water leaks from a tank through a small hole in its base. The depth of water is h metres at time t minutes, and the depth decreases at a rate proportional to the square root of the depth. Initially the depth is 1.44 m; after 10 minutes it is 1.00 m. (a) Write down a differential equation for h. (b) Find the general solution. (c) Find the values of the constants, and hence express h in terms of t. (d) Find the time taken for the tank to empty. (e) State, with a reason, the interval of t for which your formula is valid.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dh/dt=-k√h</a:t>
            </a:r>
            <a:r>
              <a:rPr lang="en-US" sz="1500" dirty="0">
                <a:solidFill>
                  <a:srgbClr val="1A1F2B"/>
                </a:solidFill>
                <a:latin typeface="Calibri" pitchFamily="34" charset="0"/>
                <a:ea typeface="Calibri" pitchFamily="34" charset="-122"/>
                <a:cs typeface="Calibri" pitchFamily="34" charset="-120"/>
              </a:rPr>
              <a:t>, k&gt;0.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Separate: ∫h^(-1/2) dh=∫-k dt, so </a:t>
            </a:r>
            <a:r>
              <a:rPr lang="en-US" sz="1500" b="1" dirty="0">
                <a:solidFill>
                  <a:srgbClr val="1A1F2B"/>
                </a:solidFill>
                <a:latin typeface="Calibri" pitchFamily="34" charset="0"/>
                <a:ea typeface="Calibri" pitchFamily="34" charset="-122"/>
                <a:cs typeface="Calibri" pitchFamily="34" charset="-120"/>
              </a:rPr>
              <a:t>2√h=-kt+c</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t=0, h=1.44: c=2×1.2=2.4. t=10, h=1: 2=-10k+2.4, so k=0.04. Then √h=1.2-0.02t and </a:t>
            </a:r>
            <a:r>
              <a:rPr lang="en-US" sz="1500" b="1" dirty="0">
                <a:solidFill>
                  <a:srgbClr val="1A1F2B"/>
                </a:solidFill>
                <a:latin typeface="Calibri" pitchFamily="34" charset="0"/>
                <a:ea typeface="Calibri" pitchFamily="34" charset="-122"/>
                <a:cs typeface="Calibri" pitchFamily="34" charset="-120"/>
              </a:rPr>
              <a:t>h=(1.2-0.02t)²</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h=0: 1.2-0.02t=0⇒ </a:t>
            </a:r>
            <a:r>
              <a:rPr lang="en-US" sz="1500" b="1" dirty="0">
                <a:solidFill>
                  <a:srgbClr val="1A1F2B"/>
                </a:solidFill>
                <a:latin typeface="Calibri" pitchFamily="34" charset="0"/>
                <a:ea typeface="Calibri" pitchFamily="34" charset="-122"/>
                <a:cs typeface="Calibri" pitchFamily="34" charset="-120"/>
              </a:rPr>
              <a:t>t=60 minutes</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a draining tank?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Medium · Find / State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0≤t≤60</a:t>
            </a:r>
            <a:r>
              <a:rPr lang="en-US" sz="1500" dirty="0">
                <a:solidFill>
                  <a:srgbClr val="1A1F2B"/>
                </a:solidFill>
                <a:latin typeface="Calibri" pitchFamily="34" charset="0"/>
                <a:ea typeface="Calibri" pitchFamily="34" charset="-122"/>
                <a:cs typeface="Calibri" pitchFamily="34" charset="-120"/>
              </a:rPr>
              <a:t>: after 60 minutes the tank is empty, but (1.2-0.02t)² would increase again.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model a draining tank?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Worked example 7: h=(1.2-0.02t)² through (0,1.44) and (10,1), reaching zero at t=60. The dashed continuation is what the formula gives, not what the tank does.">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Worked example 7: h=(1.2-0.02t)² through (0,1.44) and (10,1), reaching zero at t=60. The dashed continuation is what the formula gives, not what the tank does.</a:t>
            </a:r>
            <a:endParaRPr lang="en-US" sz="1100" dirty="0"/>
          </a:p>
        </p:txBody>
      </p:sp>
      <p:sp>
        <p:nvSpPr>
          <p:cNvPr id="6" name="Shape 3"/>
          <p:cNvSpPr/>
          <p:nvPr/>
        </p:nvSpPr>
        <p:spPr>
          <a:xfrm>
            <a:off x="457200" y="1371600"/>
            <a:ext cx="3621938" cy="1281074"/>
          </a:xfrm>
          <a:prstGeom prst="roundRect">
            <a:avLst>
              <a:gd name="adj" fmla="val 4283"/>
            </a:avLst>
          </a:prstGeom>
          <a:solidFill>
            <a:srgbClr val="FFFBEB"/>
          </a:solidFill>
          <a:ln w="9525">
            <a:solidFill>
              <a:srgbClr val="DDE2EA"/>
            </a:solidFill>
            <a:prstDash val="solid"/>
          </a:ln>
        </p:spPr>
      </p:sp>
      <p:sp>
        <p:nvSpPr>
          <p:cNvPr id="7" name="Text 4"/>
          <p:cNvSpPr txBox="1"/>
          <p:nvPr/>
        </p:nvSpPr>
        <p:spPr>
          <a:xfrm>
            <a:off x="603504" y="1463040"/>
            <a:ext cx="3329330" cy="1134770"/>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With two unknown constants (c and k), use the initial condition first: at t=0 the kt term vanishes and c comes out alone. Then the second data point gives k.</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limited-growth model?</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sp>
        <p:nvSpPr>
          <p:cNvPr id="4" name="Text 2"/>
          <p:cNvSpPr txBox="1"/>
          <p:nvPr/>
        </p:nvSpPr>
        <p:spPr>
          <a:xfrm>
            <a:off x="457200" y="1371600"/>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Unlimited growth dP/dt=kP is unrealistic for a population with limited food or space. Multiplying by (L-P) makes the growth rate fall to zero as P approaches the limit L. Separating gives ∫1/(P(L-P)) dP: split into partial fractions, integrate to logs (watch the minus sign on ln|L-P|), combine and exponentiate. Make P the subject by collecting the P terms on one side and factorising. The answer usually comes out in the form L/(1+Be⁻ᶜᵗ), which shows P→L at once.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limited-growth model?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 Find</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population of fish in a lake, P hundred, t years after the lake is stocked, is modelled by dP/dt=(P(6-P))/15, 0&lt;P&lt;6. Initially there are 100 fish. (a) Express 6/(P(6-P)) in partial fractions. (b) Show that ln(5P/(6-P))=0.4t. (c) Hence show that P=6/(1+5e^(-0.4t)). (d) Find the time taken for the population to reach 400 fish. (e) State the long-term size of the population according to the model.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6≡a(6-P)+bP; P=0 gives a=1, P=6 gives b=1: </a:t>
            </a:r>
            <a:r>
              <a:rPr lang="en-US" sz="1500" b="1" dirty="0">
                <a:solidFill>
                  <a:srgbClr val="1A1F2B"/>
                </a:solidFill>
                <a:latin typeface="Calibri" pitchFamily="34" charset="0"/>
                <a:ea typeface="Calibri" pitchFamily="34" charset="-122"/>
                <a:cs typeface="Calibri" pitchFamily="34" charset="-120"/>
              </a:rPr>
              <a:t>1/P+1/(6-P)</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Separate: 15/(P(6-P))=(5/2)×6/(P(6-P)), so ∫(5/2)(1/P+1/(6-P))dP=∫1 dt. The second term gives -ln(6-P): (5/2)[ln P-ln(6-P)]=t+c, so ln P/(6-P)=0.4t+c′. At t=0, P=1 (100 fish): c′=ln⅕. So ln P/(6-P)-ln⅕=0.4t, i.e. ln(5P/(6-P))=0.4t ✓.</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Remove the log: 5P=(6-P)e^(0.4t), so P(5+e^(0.4t))=6e^(0.4t) and P=6e^(0.4t)/(5+e^(0.4t))=6/(1+5e^(-0.4t)) ✓ (divide top and bottom by e^(0.4t)).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limited-growth model?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Show that / Find (continued)</a:t>
            </a:r>
            <a:endParaRPr lang="en-US" sz="1200" dirty="0"/>
          </a:p>
        </p:txBody>
      </p:sp>
      <p:sp>
        <p:nvSpPr>
          <p:cNvPr id="4" name="Text 2"/>
          <p:cNvSpPr txBox="1"/>
          <p:nvPr/>
        </p:nvSpPr>
        <p:spPr>
          <a:xfrm>
            <a:off x="457200" y="1371600"/>
            <a:ext cx="8229600" cy="59801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400 fish means P=4: 1+5e^(-0.4t)=1.5⇒e^(-0.4t)=0.1⇒t=2.5ln 10= </a:t>
            </a:r>
            <a:r>
              <a:rPr lang="en-US" sz="1500" b="1" dirty="0">
                <a:solidFill>
                  <a:srgbClr val="1A1F2B"/>
                </a:solidFill>
                <a:latin typeface="Calibri" pitchFamily="34" charset="0"/>
                <a:ea typeface="Calibri" pitchFamily="34" charset="-122"/>
                <a:cs typeface="Calibri" pitchFamily="34" charset="-120"/>
              </a:rPr>
              <a:t>5.76 years</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e^(-0.4t)→0, so P→6: </a:t>
            </a:r>
            <a:r>
              <a:rPr lang="en-US" sz="1500" b="1" dirty="0">
                <a:solidFill>
                  <a:srgbClr val="1A1F2B"/>
                </a:solidFill>
                <a:latin typeface="Calibri" pitchFamily="34" charset="0"/>
                <a:ea typeface="Calibri" pitchFamily="34" charset="-122"/>
                <a:cs typeface="Calibri" pitchFamily="34" charset="-120"/>
              </a:rPr>
              <a:t>600 fish</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limited-growth model?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Worked example 8: from 1 (100 fish) the population grows fastest when P=3, at t=2.5ln 5≈4.02, reaches 4 at t≈5.76 and levels off at 6 (600 fish).">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Worked example 8: from 1 (100 fish) the population grows fastest when P=3, at t=2.5ln 5≈4.02, reaches 4 at t≈5.76 and levels off at 6 (600 fish).</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Integrating 1/(6-P) as +ln(6-P). The derivative of 6-P is -1, so the integral is -ln(6-P). With the wrong sign the solution has no limiting value and part (e) cannot come out as 6.</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P4.7</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separate fully before you integrate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a line of the form ∫(only y) dy=∫(only x) dx with both integral signs showing. Factorise the right-hand side first if needed: xy-2x=x(y-2).</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the constant goes in as soon as you integrate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Add +c on the line where the integral signs disappear. Adding it after rearranging (for example after exponentiating) puts it in the wrong place, and the particular solution that follows is wrong.</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keep constants exact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Leave k as ⅓ln 1.6 or (1/10)ln(13/8) and use the exact value (or the full calculator value) in later parts. Rounding k to 2 significant figures early can move a final answer by a whole unit in the third figure.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P4.7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check the sign and the units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 decreasing quantity the equation must make the derivative negative. After solving, check: does the formula give the initial value at t=0? Does it move in the right direction? State answers with units and in the words of the question ("600 fish", "30.2 minutes").</a:t>
            </a:r>
            <a:endParaRPr lang="en-US" sz="1300" dirty="0"/>
          </a:p>
        </p:txBody>
      </p:sp>
      <p:sp>
        <p:nvSpPr>
          <p:cNvPr id="6" name="Shape 4"/>
          <p:cNvSpPr/>
          <p:nvPr/>
        </p:nvSpPr>
        <p:spPr>
          <a:xfrm>
            <a:off x="457200" y="2556662"/>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64810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"long term" and "comment on the model"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long-term behaviour let t→∞ and say which term tends to zero. For a comment on the model, link it to the context: a population cannot be a fraction of a fish, a tank cannot have negative depth, room temperature might not stay constant.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86838"/>
                <a:gridCol w="2504542"/>
                <a:gridCol w="313822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y=2x+c gives y=e²ˣ+c.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e²ˣ⁺ᶜ=eᶜe²ˣ: the constant multiplies.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y=Ae²ˣ.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side needs its own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constants combine into one, c₂-c₁.</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constant, on one side, is enough for a first-order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∫1/(6-P) dP=ln(6-P).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inner derivative of 6-P is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-ln|6-P|+c.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"Decreases at a rate proportional to m" is dm/dt=km.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With k&gt;0 this makes m increase.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dm/dt=-km, k&gt;0.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Newton's law of cooling gives θ=θ₀e⁻ᵏᵗ.</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cools towards 0 °C.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θ-θₛ decays: θ=θₛ+(θ₀-θₛ)e⁻ᵏᵗ.</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solution formula holds for all 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context can stop the model, e.g. an empty tank.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State the interval of validity (0≤t≤60 in worked example 7).</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P4.1, P4.4 and P4.5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separated integrals use partial fractions (P4.1) and substitution or integration by parts (P4.5); connected rates of change (P4.4) turn a rate for volume into a rate for depth before you separate.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P3.5 Exponential and logarithmic functions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eˣ, ln x, ∫1/x dx=ln|x| and the exponential growth and decay models of P3 are exactly the solutions of dN/dt=±kN.</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Mechanics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Variable acceleration links displacement, velocity and acceleration by differentiation and integration with respect to time, the same "rate of change" language. Radioactive decay (dN/dt=-λN), capacitor discharge and half-life are proportional-decay differential equations with exponential solutions.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564331"/>
                <a:gridCol w="3035808"/>
                <a:gridCol w="162946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dy/dx=f(x)g(y)⇒∫1/g(y) dy=∫f(x) 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separating the variables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∫1/x dx=ln|x|+c; ∫f′(x)/f(x) dx=ln|f(x)|+c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y side of most model equations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ln|y|=f(x)+c⇒y=Aeᶠ⁽ˣ⁾</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removing the logarithm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dN/dt=kN⇒N=N₀eᵏᵗ</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proportional growth (k&gt;0) or decay (k&lt;0)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dθ/dt=-k(θ-θₛ)⇒θ=θₛ+(θ₀-θₛ)e⁻ᵏᵗ</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Newton's law of cooling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dh/dt=-k√h⇒2√h=-kt+c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draining tank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∫tan x dx=ln|sec x|+c; ∫udv/dx dx=uv-∫vdu/dx dx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harder separated integrals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1442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How many arbitrary constants does the general solution of a first-order differential equation contain, and how is it removed?</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Solve dy/dx=2y, given that y=5 when x=0.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The volume V of a melting block of ice decreases at a rate proportional to V^(2/3). Write down a differential equation.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model gives θ=15+50e^(-0.1t). What are the initial and long-term temperatures?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Is dy/dx=xy-3x separable?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147949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One. A given pair of values (an initial or boundary condition) fixes it and gives the particular solution.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∫1/y dy=∫2 dx, so ln|y|=2x+c and y=Ae²ˣ. With y=5 at x=0, A=5: y=5e²ˣ.</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dV/dt=-kV^(2/3), where k is a positive constant (minus because V decreases).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At t=0, θ=15+50=65; as t→∞, e^(-0.1t)→0, so θ→15, the temperature of the surroundings.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Yes: xy-3x=x(y-3), so ∫1/(y-3) dy=∫x dx, giving y=3+Ae^(x²/2).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variables x and y, where y &gt; 0, satisfy the differential equation dy/dx = 4x³ ÷ y.</a:t>
            </a:r>
            <a:endParaRPr lang="en-US" sz="1400" dirty="0"/>
          </a:p>
          <a:p>
            <a:pPr indent="0" marL="0">
              <a:spcAft>
                <a:spcPts val="600"/>
              </a:spcAft>
              <a:buNone/>
            </a:pPr>
            <a:r>
              <a:rPr lang="en-US" sz="1400" dirty="0">
                <a:solidFill>
                  <a:srgbClr val="1A1F2B"/>
                </a:solidFill>
              </a:rPr>
              <a:t>(a) Find the general solution, giving your answer in the form y² = f(x).  [3]</a:t>
            </a:r>
            <a:endParaRPr lang="en-US" sz="1400" dirty="0"/>
          </a:p>
          <a:p>
            <a:pPr indent="0" marL="0">
              <a:spcAft>
                <a:spcPts val="600"/>
              </a:spcAft>
              <a:buNone/>
            </a:pPr>
            <a:r>
              <a:rPr lang="en-US" sz="1400" dirty="0">
                <a:solidFill>
                  <a:srgbClr val="1A1F2B"/>
                </a:solidFill>
              </a:rPr>
              <a:t>(b) Find the particular solution for which y = 3 when x = 1.  [2]</a:t>
            </a:r>
            <a:endParaRPr lang="en-US" sz="1400" dirty="0"/>
          </a:p>
          <a:p>
            <a:pPr indent="0" marL="0">
              <a:spcAft>
                <a:spcPts val="600"/>
              </a:spcAft>
              <a:buNone/>
            </a:pPr>
            <a:r>
              <a:rPr lang="en-US" sz="1400" dirty="0">
                <a:solidFill>
                  <a:srgbClr val="1A1F2B"/>
                </a:solidFill>
              </a:rPr>
              <a:t>(c) Hence find the value of y when x = 2, giving your answer to 3 significant figures.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curve satisfies the differential equation dy/dx = 2xy.</a:t>
            </a:r>
            <a:endParaRPr lang="en-US" sz="1400" dirty="0"/>
          </a:p>
          <a:p>
            <a:pPr indent="0" marL="0">
              <a:spcAft>
                <a:spcPts val="600"/>
              </a:spcAft>
              <a:buNone/>
            </a:pPr>
            <a:r>
              <a:rPr lang="en-US" sz="1400" dirty="0">
                <a:solidFill>
                  <a:srgbClr val="1A1F2B"/>
                </a:solidFill>
              </a:rPr>
              <a:t>(a) Show that y = Aeˣ², where A is a constant, satisfies the differential equation.  [2]</a:t>
            </a:r>
            <a:endParaRPr lang="en-US" sz="1400" dirty="0"/>
          </a:p>
          <a:p>
            <a:pPr indent="0" marL="0">
              <a:spcAft>
                <a:spcPts val="600"/>
              </a:spcAft>
              <a:buNone/>
            </a:pPr>
            <a:r>
              <a:rPr lang="en-US" sz="1400" dirty="0">
                <a:solidFill>
                  <a:srgbClr val="1A1F2B"/>
                </a:solidFill>
              </a:rPr>
              <a:t>(b) Given that the curve passes through (0, 5), find the value of A.  [1]</a:t>
            </a:r>
            <a:endParaRPr lang="en-US" sz="1400" dirty="0"/>
          </a:p>
          <a:p>
            <a:pPr indent="0" marL="0">
              <a:spcAft>
                <a:spcPts val="600"/>
              </a:spcAft>
              <a:buNone/>
            </a:pPr>
            <a:r>
              <a:rPr lang="en-US" sz="1400" dirty="0">
                <a:solidFill>
                  <a:srgbClr val="1A1F2B"/>
                </a:solidFill>
              </a:rPr>
              <a:t>(c) Find the positive value of x for which y = 20, giving your answer to 3 significant figures.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018223"/>
          </a:xfrm>
          <a:prstGeom prst="roundRect">
            <a:avLst>
              <a:gd name="adj" fmla="val 1818"/>
            </a:avLst>
          </a:prstGeom>
          <a:solidFill>
            <a:srgbClr val="F3F5F9"/>
          </a:solidFill>
          <a:ln w="12700">
            <a:solidFill>
              <a:srgbClr val="DDE2EA"/>
            </a:solidFill>
            <a:prstDash val="solid"/>
          </a:ln>
        </p:spPr>
      </p:sp>
      <p:sp>
        <p:nvSpPr>
          <p:cNvPr id="5" name="Text 3"/>
          <p:cNvSpPr txBox="1"/>
          <p:nvPr/>
        </p:nvSpPr>
        <p:spPr>
          <a:xfrm>
            <a:off x="685800" y="1463040"/>
            <a:ext cx="7772400" cy="2789623"/>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 y dy = ∫ 4x³ dx</a:t>
            </a:r>
            <a:endParaRPr lang="en-US" sz="1600" dirty="0"/>
          </a:p>
          <a:p>
            <a:pPr marL="342900" indent="-342900">
              <a:spcAft>
                <a:spcPts val="400"/>
              </a:spcAft>
              <a:buSzPct val="100000"/>
              <a:buChar char="•"/>
            </a:pPr>
            <a:r>
              <a:rPr lang="en-US" sz="1600" dirty="0">
                <a:solidFill>
                  <a:srgbClr val="1A1F2B"/>
                </a:solidFill>
              </a:rPr>
              <a:t>½y² = x⁴ + c</a:t>
            </a:r>
            <a:endParaRPr lang="en-US" sz="1600" dirty="0"/>
          </a:p>
          <a:p>
            <a:pPr marL="342900" indent="-342900">
              <a:spcAft>
                <a:spcPts val="400"/>
              </a:spcAft>
              <a:buSzPct val="100000"/>
              <a:buChar char="•"/>
            </a:pPr>
            <a:r>
              <a:rPr lang="en-US" sz="1600" dirty="0">
                <a:solidFill>
                  <a:srgbClr val="1A1F2B"/>
                </a:solidFill>
              </a:rPr>
              <a:t>y² = 2x⁴ + C</a:t>
            </a:r>
            <a:endParaRPr lang="en-US" sz="1600" dirty="0"/>
          </a:p>
          <a:p>
            <a:pPr marL="342900" indent="-342900">
              <a:spcAft>
                <a:spcPts val="400"/>
              </a:spcAft>
              <a:buSzPct val="100000"/>
              <a:buChar char="•"/>
            </a:pPr>
            <a:r>
              <a:rPr lang="en-US" sz="1600" dirty="0">
                <a:solidFill>
                  <a:srgbClr val="1A1F2B"/>
                </a:solidFill>
              </a:rPr>
              <a:t>9 = 2 + C</a:t>
            </a:r>
            <a:endParaRPr lang="en-US" sz="1600" dirty="0"/>
          </a:p>
          <a:p>
            <a:pPr marL="342900" indent="-342900">
              <a:spcAft>
                <a:spcPts val="400"/>
              </a:spcAft>
              <a:buSzPct val="100000"/>
              <a:buChar char="•"/>
            </a:pPr>
            <a:r>
              <a:rPr lang="en-US" sz="1600" dirty="0">
                <a:solidFill>
                  <a:srgbClr val="1A1F2B"/>
                </a:solidFill>
              </a:rPr>
              <a:t>y² = 2x⁴ + 7</a:t>
            </a:r>
            <a:endParaRPr lang="en-US" sz="1600" dirty="0"/>
          </a:p>
          <a:p>
            <a:pPr marL="342900" indent="-342900">
              <a:spcAft>
                <a:spcPts val="400"/>
              </a:spcAft>
              <a:buSzPct val="100000"/>
              <a:buChar char="•"/>
            </a:pPr>
            <a:r>
              <a:rPr lang="en-US" sz="1600" dirty="0">
                <a:solidFill>
                  <a:srgbClr val="1A1F2B"/>
                </a:solidFill>
              </a:rPr>
              <a:t>y = √39 = 6.24 (6.2449…)</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760785"/>
          </a:xfrm>
          <a:prstGeom prst="roundRect">
            <a:avLst>
              <a:gd name="adj" fmla="val 1987"/>
            </a:avLst>
          </a:prstGeom>
          <a:solidFill>
            <a:srgbClr val="F3F5F9"/>
          </a:solidFill>
          <a:ln w="12700">
            <a:solidFill>
              <a:srgbClr val="DDE2EA"/>
            </a:solidFill>
            <a:prstDash val="solid"/>
          </a:ln>
        </p:spPr>
      </p:sp>
      <p:sp>
        <p:nvSpPr>
          <p:cNvPr id="5" name="Text 3"/>
          <p:cNvSpPr txBox="1"/>
          <p:nvPr/>
        </p:nvSpPr>
        <p:spPr>
          <a:xfrm>
            <a:off x="685800" y="1463040"/>
            <a:ext cx="7772400" cy="253218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dy/dx = A × 2xeˣ² (chain rule)</a:t>
            </a:r>
            <a:endParaRPr lang="en-US" sz="1600" dirty="0"/>
          </a:p>
          <a:p>
            <a:pPr marL="342900" indent="-342900">
              <a:spcAft>
                <a:spcPts val="400"/>
              </a:spcAft>
              <a:buSzPct val="100000"/>
              <a:buChar char="•"/>
            </a:pPr>
            <a:r>
              <a:rPr lang="en-US" sz="1600" dirty="0">
                <a:solidFill>
                  <a:srgbClr val="1A1F2B"/>
                </a:solidFill>
              </a:rPr>
              <a:t>= 2x(Aeˣ²) = 2xy as required</a:t>
            </a:r>
            <a:endParaRPr lang="en-US" sz="1600" dirty="0"/>
          </a:p>
          <a:p>
            <a:pPr marL="342900" indent="-342900">
              <a:spcAft>
                <a:spcPts val="400"/>
              </a:spcAft>
              <a:buSzPct val="100000"/>
              <a:buChar char="•"/>
            </a:pPr>
            <a:r>
              <a:rPr lang="en-US" sz="1600" dirty="0">
                <a:solidFill>
                  <a:srgbClr val="1A1F2B"/>
                </a:solidFill>
              </a:rPr>
              <a:t>5 = Ae⁰, so A = 5</a:t>
            </a:r>
            <a:endParaRPr lang="en-US" sz="1600" dirty="0"/>
          </a:p>
          <a:p>
            <a:pPr marL="342900" indent="-342900">
              <a:spcAft>
                <a:spcPts val="400"/>
              </a:spcAft>
              <a:buSzPct val="100000"/>
              <a:buChar char="•"/>
            </a:pPr>
            <a:r>
              <a:rPr lang="en-US" sz="1600" dirty="0">
                <a:solidFill>
                  <a:srgbClr val="1A1F2B"/>
                </a:solidFill>
              </a:rPr>
              <a:t>eˣ² = 4 ⇒ x² = ln 4</a:t>
            </a:r>
            <a:endParaRPr lang="en-US" sz="1600" dirty="0"/>
          </a:p>
          <a:p>
            <a:pPr marL="342900" indent="-342900">
              <a:spcAft>
                <a:spcPts val="400"/>
              </a:spcAft>
              <a:buSzPct val="100000"/>
              <a:buChar char="•"/>
            </a:pPr>
            <a:r>
              <a:rPr lang="en-US" sz="1600" dirty="0">
                <a:solidFill>
                  <a:srgbClr val="1A1F2B"/>
                </a:solidFill>
              </a:rPr>
              <a:t>x = √(ln 4) = 1.18 (1.1774…)</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45</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P4.7 Differential equations · Edexcel IAL Maths</dc:title>
  <dc:subject>PptxGenJS Presentation</dc:subject>
  <dc:creator>Evan Kotronis · ExaminerPrep</dc:creator>
  <cp:lastModifiedBy>Evan Kotronis · ExaminerPrep</cp:lastModifiedBy>
  <cp:revision>1</cp:revision>
  <dcterms:created xsi:type="dcterms:W3CDTF">2026-10-26T15:10:29Z</dcterms:created>
  <dcterms:modified xsi:type="dcterms:W3CDTF">2026-10-26T15:10:29Z</dcterms:modified>
</cp:coreProperties>
</file>