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Lst>
  <p:notesMasterIdLst>
    <p:notesMasterId r:id="rId5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21da3eb9-3be2-0fb5-4998-b52d322124e6}">
          <p14:sldIdLst>
            <p14:sldId id="256"/>
            <p14:sldId id="257"/>
            <p14:sldId id="258"/>
          </p14:sldIdLst>
        </p14:section>
        <p14:section name="Theory" id="{af64f1a6-8e37-917b-20e6-4ea2939f97cc}">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Lst>
        </p14:section>
        <p14:section name="Practice" id="{0d7531cb-89ac-dd4e-2032-4f6a4a42bdf4}">
          <p14:sldIdLst>
            <p14:sldId id="299"/>
            <p14:sldId id="300"/>
          </p14:sldIdLst>
        </p14:section>
        <p14:section name="Answers" id="{7fa7d6e3-deb2-927f-b700-0a316ff7774d}">
          <p14:sldIdLst>
            <p14:sldId id="301"/>
            <p14:sldId id="302"/>
            <p14:sldId id="30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notesMaster" Target="notesMasters/notesMaster1.xml"/><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P3.6 Differentiation: chain, product and quotient rules. Notes for this topic: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derivatives of eᵏˣ, ln kx and the trigonometric functions?.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derivatives of eᵏˣ, ln kx and the trigonometric functions?.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derivatives of eᵏˣ, ln kx and the trigonometric functions?.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derivatives of eᵏˣ, ln kx and the trigonometric functions?.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derivatives of eᵏˣ, ln kx and the trigonometric functions?: Worked example 1.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derivatives of eᵏˣ, ln kx and the trigonometric functions?.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a function of a function?.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a function of a function?: Worked example 2.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a function of a function?.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a product?.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a product?.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a product?: Worked example 3.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a product?.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a quotient?.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a quotient?.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a quotient?: Worked example 4.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a quotient?.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sec, cosec and cot?.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sec, cosec and cot?: Worked example 5.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sec, cosec and cot?.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dy/dx when x is given in terms of y?.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dy/dx when x is given in terms of y?: Worked example 6.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dy/dx when x is given in terms of y?.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tangents and normals with these rules?.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tangents and normals with these rules?: Worked example 7.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tangents and normals with these rules?.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and classify stationary points of these curves?.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and classify stationary points of these curves?: Worked example 8.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and classify stationary points of these curves?: Worked example 8.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and classify stationary points of these curves?.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and classify stationary points of these curves?.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P3.6.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P3.6.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https://examinerprep.com/notes/edexcel-ial-maths/differentiation-chain-product-and-quotient-rules/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https://examinerprep.com/ial-maths-p3-6-differentiation-chain-product-and-quotient-rules-questions#IALM-P3-6-FB-03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https://examinerprep.com/ial-maths-p3-6-differentiation-chain-product-and-quotient-rules-questions#IALM-P3-6-FB-03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3.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3.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slideLayout" Target="../slideLayouts/slideLayout3.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hyperlink" Target="https://examinerprep.com/notes/edexcel-ial-maths/differentiation-chain-product-and-quotient-rules/" TargetMode="External"/><Relationship Id="rId2" Type="http://schemas.openxmlformats.org/officeDocument/2006/relationships/hyperlink" Target="https://examinerprep.com/ial-maths-p3-6-differentiation-chain-product-and-quotient-rule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000" b="1" dirty="0">
                <a:solidFill>
                  <a:srgbClr val="FFFFFF"/>
                </a:solidFill>
                <a:latin typeface="Cambria" pitchFamily="34" charset="0"/>
                <a:ea typeface="Cambria" pitchFamily="34" charset="-122"/>
                <a:cs typeface="Cambria" pitchFamily="34" charset="-120"/>
              </a:rPr>
              <a:t>P3.6 Differentiation: chain, product and quotient rules</a:t>
            </a:r>
            <a:endParaRPr lang="en-US" sz="30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70992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Differentiating eᵏˣ, ln kx, sin kx, cos kx and tan kx (angles in radians)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chain rule for composite functions, including powers, exponentials and logarithms of functions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product rule and the quotient rule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Derivatives of sec x, cosecx and cot x, and how to prove them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Using dy/dx = 1 ÷dx/dy when x is given as a function of 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Tangents, normals and stationary points of curves that need these rules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8629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Five standard derivatives and three combining rules (chain, product and quotient) let you differentiate almost any function built from powers, eˣ, ln x and trigonometric functions, and then find tangents, normals and stationary points exactly as before.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Standard results (radians): eᵏˣ →keᵏˣ; ln kx →1/x; sin kx →kcos kx; cos kx →-ksin kx; tan kx →ksec² kx.</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Chain rule: dy/dx = dy/du×du/dx. Differentiate the outside, keep the inside, multiply by the derivative of the inside.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Product rule: (uv)′ = u′v + uv′. Quotient rule: (u/v)′ = (u′v - uv′)/v².</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Reciprocal trig: sec x →sec xtan x; cosecx →-cosecxcot x; cot x →-cosec² x. If x = g(y), then dy/dx = 1 ÷dx/dy.</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Factorise the derivative before solving dy/dx = 0, and say which factors can never be zero.</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the derivatives of eᵏˣ, ln kx and the trigonometric functions?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Text 2"/>
          <p:cNvSpPr txBox="1"/>
          <p:nvPr/>
        </p:nvSpPr>
        <p:spPr>
          <a:xfrm>
            <a:off x="457200" y="1371600"/>
            <a:ext cx="8229600" cy="258135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P1 and P2 you could only differentiate sums of powers of x. P3 removes that limit, starting with five new standard results. Each one has a reason you can picture.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eˣ is the one function that is its own derivative: the gradient of y = eˣ at any point equals the y-coordinate there. Stretching by a factor 1/k parallel to the x-axis multiplies every gradient by k, so eᵏˣ →keᵏˣ.</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ln x has derivative 1/x for x &gt; 0. Because ln kx = ln k + ln x, and ln k is a constant, ln kx also has derivative 1/x: the k disappears.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sin x →cos x and cos x →-sin x, only when x is in radians. In degrees an extra factor π/180 would appear in every answer.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tan x →sec² x, which follows from tan x = sin x/cos x and the quotient rule.</a:t>
            </a:r>
            <a:endParaRPr lang="en-US" sz="15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57200" y="3998671"/>
          <a:ext cx="8229600" cy="914400"/>
        </p:xfrm>
        <a:graphic>
          <a:graphicData uri="http://schemas.openxmlformats.org/drawingml/2006/table">
            <a:tbl>
              <a:tblPr/>
              <a:tblGrid>
                <a:gridCol w="2535631"/>
                <a:gridCol w="1800454"/>
                <a:gridCol w="389443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dy/dx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eᵏˣ</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keᵏˣ</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are the derivatives of eᵏˣ, ln kx and the trigonometric functions?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535631"/>
                <a:gridCol w="1800454"/>
                <a:gridCol w="389443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dy/dx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ln kx (kx &gt;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 kx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kcos kx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cos kx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-ksin kx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tan kx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ksec² kx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915107"/>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sign pattern for sin and cos is a cycle of four: differentiating goes sin→cos→-sin→-cos→sin. The figure shows why: where sin x has a maximum its gradient is zero, and that is exactly where cos x crosses the axis.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are the derivatives of eᵏˣ, ln kx and the trigonometric functions?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y = sin x (solid) and its derivative y = cos x (dashed). The horizontal tangent at the maximum of sin x sits above the zero of cos x, and sin x falls most steeply at x = π, where cos x = −1.">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y = sin x (solid) and its derivative y = cos x (dashed). The horizontal tangent at the maximum of sin x sits above the zero of cos x, and sin x falls most steeply at x = π, where cos x = −1.</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are the derivatives of eᵏˣ, ln kx and the trigonometric functions?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y = ln 3x is y = ln x moved up by ln 3 ≈ 1.099. A vertical shift does not change any gradient, so at x = 2 both tangents have gradient 1/2: the derivative of ln 3x is 1/x, not 3/x.">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y = ln 3x is y = ln x moved up by ln 3 ≈ 1.099. A vertical shift does not change any gradient, so at x = 2 both tangents have gradient 1/2: the derivative of ln 3x is 1/x, not 3/x.</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are the derivatives of eᵏˣ, ln kx and the trigonometric functions?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 · Worked example 1 · Easy · Differentiate, find</a:t>
            </a:r>
            <a:endParaRPr lang="en-US" sz="1200" dirty="0"/>
          </a:p>
        </p:txBody>
      </p:sp>
      <p:sp>
        <p:nvSpPr>
          <p:cNvPr id="4" name="Text 2"/>
          <p:cNvSpPr txBox="1"/>
          <p:nvPr/>
        </p:nvSpPr>
        <p:spPr>
          <a:xfrm>
            <a:off x="457200" y="1371600"/>
            <a:ext cx="8229600" cy="209671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Differentiate with respect to x: (a) 5e⁻²ˣ (b) ln 7x (c) 4cos 3x (d) 2tan x/2. (e) Find the exact gradient of the curve y = 4cos 3x + 2tan x/2 at the point where x = π/2.</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(a)–(d)</a:t>
            </a:r>
            <a:r>
              <a:rPr lang="en-US" sz="1500" dirty="0">
                <a:solidFill>
                  <a:srgbClr val="1A1F2B"/>
                </a:solidFill>
                <a:latin typeface="Calibri" pitchFamily="34" charset="0"/>
                <a:ea typeface="Calibri" pitchFamily="34" charset="-122"/>
                <a:cs typeface="Calibri" pitchFamily="34" charset="-120"/>
              </a:rPr>
              <a:t> Use the table with k = -2, 7, 3 and ½: (a) </a:t>
            </a:r>
            <a:r>
              <a:rPr lang="en-US" sz="1500" b="1" dirty="0">
                <a:solidFill>
                  <a:srgbClr val="1A1F2B"/>
                </a:solidFill>
                <a:latin typeface="Calibri" pitchFamily="34" charset="0"/>
                <a:ea typeface="Calibri" pitchFamily="34" charset="-122"/>
                <a:cs typeface="Calibri" pitchFamily="34" charset="-120"/>
              </a:rPr>
              <a:t>-10e⁻²ˣ</a:t>
            </a:r>
            <a:r>
              <a:rPr lang="en-US" sz="1500" dirty="0">
                <a:solidFill>
                  <a:srgbClr val="1A1F2B"/>
                </a:solidFill>
                <a:latin typeface="Calibri" pitchFamily="34" charset="0"/>
                <a:ea typeface="Calibri" pitchFamily="34" charset="-122"/>
                <a:cs typeface="Calibri" pitchFamily="34" charset="-120"/>
              </a:rPr>
              <a:t>; (b) </a:t>
            </a:r>
            <a:r>
              <a:rPr lang="en-US" sz="1500" b="1" dirty="0">
                <a:solidFill>
                  <a:srgbClr val="1A1F2B"/>
                </a:solidFill>
                <a:latin typeface="Calibri" pitchFamily="34" charset="0"/>
                <a:ea typeface="Calibri" pitchFamily="34" charset="-122"/>
                <a:cs typeface="Calibri" pitchFamily="34" charset="-120"/>
              </a:rPr>
              <a:t>1/x</a:t>
            </a:r>
            <a:r>
              <a:rPr lang="en-US" sz="1500" dirty="0">
                <a:solidFill>
                  <a:srgbClr val="1A1F2B"/>
                </a:solidFill>
                <a:latin typeface="Calibri" pitchFamily="34" charset="0"/>
                <a:ea typeface="Calibri" pitchFamily="34" charset="-122"/>
                <a:cs typeface="Calibri" pitchFamily="34" charset="-120"/>
              </a:rPr>
              <a:t>; (c) 4 ×(-3sin 3x) = </a:t>
            </a:r>
            <a:r>
              <a:rPr lang="en-US" sz="1500" b="1" dirty="0">
                <a:solidFill>
                  <a:srgbClr val="1A1F2B"/>
                </a:solidFill>
                <a:latin typeface="Calibri" pitchFamily="34" charset="0"/>
                <a:ea typeface="Calibri" pitchFamily="34" charset="-122"/>
                <a:cs typeface="Calibri" pitchFamily="34" charset="-120"/>
              </a:rPr>
              <a:t>-12sin 3x</a:t>
            </a:r>
            <a:r>
              <a:rPr lang="en-US" sz="1500" dirty="0">
                <a:solidFill>
                  <a:srgbClr val="1A1F2B"/>
                </a:solidFill>
                <a:latin typeface="Calibri" pitchFamily="34" charset="0"/>
                <a:ea typeface="Calibri" pitchFamily="34" charset="-122"/>
                <a:cs typeface="Calibri" pitchFamily="34" charset="-120"/>
              </a:rPr>
              <a:t>; (d) 2 ×½sec²x/2 = </a:t>
            </a:r>
            <a:r>
              <a:rPr lang="en-US" sz="1500" b="1" dirty="0">
                <a:solidFill>
                  <a:srgbClr val="1A1F2B"/>
                </a:solidFill>
                <a:latin typeface="Calibri" pitchFamily="34" charset="0"/>
                <a:ea typeface="Calibri" pitchFamily="34" charset="-122"/>
                <a:cs typeface="Calibri" pitchFamily="34" charset="-120"/>
              </a:rPr>
              <a:t>sec²x/2</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(e)</a:t>
            </a:r>
            <a:r>
              <a:rPr lang="en-US" sz="1500" dirty="0">
                <a:solidFill>
                  <a:srgbClr val="1A1F2B"/>
                </a:solidFill>
                <a:latin typeface="Calibri" pitchFamily="34" charset="0"/>
                <a:ea typeface="Calibri" pitchFamily="34" charset="-122"/>
                <a:cs typeface="Calibri" pitchFamily="34" charset="-120"/>
              </a:rPr>
              <a:t> Add (c) and (d), then substitute: dy/dx = -12sin 3π/2 + sec²π/4 = -12(-1) + 1/(cos²π/4) = 12 + 2 = </a:t>
            </a:r>
            <a:r>
              <a:rPr lang="en-US" sz="1500" b="1" dirty="0">
                <a:solidFill>
                  <a:srgbClr val="1A1F2B"/>
                </a:solidFill>
                <a:latin typeface="Calibri" pitchFamily="34" charset="0"/>
                <a:ea typeface="Calibri" pitchFamily="34" charset="-122"/>
                <a:cs typeface="Calibri" pitchFamily="34" charset="-120"/>
              </a:rPr>
              <a:t>14</a:t>
            </a:r>
            <a:r>
              <a:rPr lang="en-US" sz="1500" dirty="0">
                <a:solidFill>
                  <a:srgbClr val="1A1F2B"/>
                </a:solidFill>
                <a:latin typeface="Calibri" pitchFamily="34" charset="0"/>
                <a:ea typeface="Calibri" pitchFamily="34" charset="-122"/>
                <a:cs typeface="Calibri" pitchFamily="34" charset="-120"/>
              </a:rPr>
              <a:t>. Here sec²π/4 = 1 ÷½ = 2; exact trigonometric values appear constantly in P3 calculus.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are the derivatives of eᵏˣ, ln kx and the trigonometric functions?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ln 7x is not 7/x</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d/dx(ln 7x) = 7/x by analogy with e⁷ˣ →7e⁷ˣ. The chain rule gives 7 ×1/7x = 1/x; the 7s cancel. Only a constant multiplying the logarithm, as in 7ln x, survives.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differentiate a function of a function?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Text 2"/>
          <p:cNvSpPr txBox="1"/>
          <p:nvPr/>
        </p:nvSpPr>
        <p:spPr>
          <a:xfrm>
            <a:off x="457200" y="1371600"/>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a:t>
            </a:r>
            <a:r>
              <a:rPr lang="en-US" sz="1500" b="1" dirty="0">
                <a:solidFill>
                  <a:srgbClr val="1A1F2B"/>
                </a:solidFill>
                <a:latin typeface="Calibri" pitchFamily="34" charset="0"/>
                <a:ea typeface="Calibri" pitchFamily="34" charset="-122"/>
                <a:cs typeface="Calibri" pitchFamily="34" charset="-120"/>
              </a:rPr>
              <a:t>composite function</a:t>
            </a:r>
            <a:r>
              <a:rPr lang="en-US" sz="1500" dirty="0">
                <a:solidFill>
                  <a:srgbClr val="1A1F2B"/>
                </a:solidFill>
                <a:latin typeface="Calibri" pitchFamily="34" charset="0"/>
                <a:ea typeface="Calibri" pitchFamily="34" charset="-122"/>
                <a:cs typeface="Calibri" pitchFamily="34" charset="-120"/>
              </a:rPr>
              <a:t> has an "inside" and an "outside". In (4x - 3)⁵ the inside is u = 4x - 3 and the outside is u⁵; in e^(sin x) the inside is sin x. The chain rule says that rates of change multiply: if y changes a times as fast as u, and u changes b times as fast as x, then y changes ab times as fast as x. In practice: differentiate the outside function, leaving the inside alone, then multiply by the derivative of the inside. The k in eᵏˣ, sin kx and so on is the chain rule with the simplest possible inside, u = kx.</a:t>
            </a:r>
            <a:endParaRPr lang="en-US" sz="1500" dirty="0"/>
          </a:p>
        </p:txBody>
      </p:sp>
      <p:sp>
        <p:nvSpPr>
          <p:cNvPr id="5" name="Shape 3"/>
          <p:cNvSpPr/>
          <p:nvPr/>
        </p:nvSpPr>
        <p:spPr>
          <a:xfrm>
            <a:off x="457200" y="2642616"/>
            <a:ext cx="8229600" cy="1494130"/>
          </a:xfrm>
          <a:prstGeom prst="roundRect">
            <a:avLst>
              <a:gd name="adj" fmla="val 3672"/>
            </a:avLst>
          </a:prstGeom>
          <a:solidFill>
            <a:srgbClr val="EEF2FF"/>
          </a:solidFill>
          <a:ln w="9525">
            <a:solidFill>
              <a:srgbClr val="DDE2EA"/>
            </a:solidFill>
            <a:prstDash val="solid"/>
          </a:ln>
        </p:spPr>
      </p:sp>
      <p:sp>
        <p:nvSpPr>
          <p:cNvPr id="6" name="Text 4"/>
          <p:cNvSpPr txBox="1"/>
          <p:nvPr/>
        </p:nvSpPr>
        <p:spPr>
          <a:xfrm>
            <a:off x="603504" y="2734056"/>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The chain rule.</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dy/dx = dy/du×du/dx   equivalently  d/dx[f(g(x))] = f′(g(x)) g′(x) Useful special cases: [f(x)]ⁿ →n[f(x)]ⁿ⁻¹f′(x); eᶠ⁽ˣ⁾ →f′(x)eᶠ⁽ˣ⁾; ln f(x) →f′(x)/f(x). Note that "sin³ x" means (sin x)³: the outside is the cube and the inside is sin x. Not in the formulae booklet: learn it.</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differentiate a function of a function?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2 · Medium · Differentiate</a:t>
            </a:r>
            <a:endParaRPr lang="en-US" sz="1200" dirty="0"/>
          </a:p>
        </p:txBody>
      </p:sp>
      <p:sp>
        <p:nvSpPr>
          <p:cNvPr id="4" name="Text 2"/>
          <p:cNvSpPr txBox="1"/>
          <p:nvPr/>
        </p:nvSpPr>
        <p:spPr>
          <a:xfrm>
            <a:off x="457200" y="1371600"/>
            <a:ext cx="8229600" cy="274868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Differentiate with respect to x: (a) (4x - 3)⁵ (b) 1/(√(2x² + 1)) (c) e^(x²-3x) (d) ln(cos x), 0 &lt; x &lt; π/2 (e) cos³ x</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Outside u⁵, inside 4x - 3 with derivative 4: 5(4x - 3)⁴ ×4 = </a:t>
            </a:r>
            <a:r>
              <a:rPr lang="en-US" sz="1500" b="1" dirty="0">
                <a:solidFill>
                  <a:srgbClr val="1A1F2B"/>
                </a:solidFill>
                <a:latin typeface="Calibri" pitchFamily="34" charset="0"/>
                <a:ea typeface="Calibri" pitchFamily="34" charset="-122"/>
                <a:cs typeface="Calibri" pitchFamily="34" charset="-120"/>
              </a:rPr>
              <a:t>20(4x - 3)⁴</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Write as a power first, (2x² + 1)^(-½): -½(2x² + 1)^(-(3/2)) ×4x = </a:t>
            </a:r>
            <a:r>
              <a:rPr lang="en-US" sz="1500" b="1" dirty="0">
                <a:solidFill>
                  <a:srgbClr val="1A1F2B"/>
                </a:solidFill>
                <a:latin typeface="Calibri" pitchFamily="34" charset="0"/>
                <a:ea typeface="Calibri" pitchFamily="34" charset="-122"/>
                <a:cs typeface="Calibri" pitchFamily="34" charset="-120"/>
              </a:rPr>
              <a:t>-2x(2x² + 1)^(-(3/2))</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exponential stays as it is, times the derivative of the inside: </a:t>
            </a:r>
            <a:r>
              <a:rPr lang="en-US" sz="1500" b="1" dirty="0">
                <a:solidFill>
                  <a:srgbClr val="1A1F2B"/>
                </a:solidFill>
                <a:latin typeface="Calibri" pitchFamily="34" charset="0"/>
                <a:ea typeface="Calibri" pitchFamily="34" charset="-122"/>
                <a:cs typeface="Calibri" pitchFamily="34" charset="-120"/>
              </a:rPr>
              <a:t>(2x - 3)e^(x²-3x)</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Derivative of the inside over the inside: (-sin x)/cos x = </a:t>
            </a:r>
            <a:r>
              <a:rPr lang="en-US" sz="1500" b="1" dirty="0">
                <a:solidFill>
                  <a:srgbClr val="1A1F2B"/>
                </a:solidFill>
                <a:latin typeface="Calibri" pitchFamily="34" charset="0"/>
                <a:ea typeface="Calibri" pitchFamily="34" charset="-122"/>
                <a:cs typeface="Calibri" pitchFamily="34" charset="-120"/>
              </a:rPr>
              <a:t>-tan x</a:t>
            </a:r>
            <a:r>
              <a:rPr lang="en-US" sz="1500" dirty="0">
                <a:solidFill>
                  <a:srgbClr val="1A1F2B"/>
                </a:solidFill>
                <a:latin typeface="Calibri" pitchFamily="34" charset="0"/>
                <a:ea typeface="Calibri" pitchFamily="34" charset="-122"/>
                <a:cs typeface="Calibri" pitchFamily="34" charset="-120"/>
              </a:rPr>
              <a:t>. The condition 0 &lt; x &lt; π/2 makes cos x positive, so the logarithm is defined.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(e)</a:t>
            </a:r>
            <a:r>
              <a:rPr lang="en-US" sz="1500" dirty="0">
                <a:solidFill>
                  <a:srgbClr val="1A1F2B"/>
                </a:solidFill>
                <a:latin typeface="Calibri" pitchFamily="34" charset="0"/>
                <a:ea typeface="Calibri" pitchFamily="34" charset="-122"/>
                <a:cs typeface="Calibri" pitchFamily="34" charset="-120"/>
              </a:rPr>
              <a:t> Outside u³, inside cos x with derivative -sin x: 3cos² x ×(-sin x) = </a:t>
            </a:r>
            <a:r>
              <a:rPr lang="en-US" sz="1500" b="1" dirty="0">
                <a:solidFill>
                  <a:srgbClr val="1A1F2B"/>
                </a:solidFill>
                <a:latin typeface="Calibri" pitchFamily="34" charset="0"/>
                <a:ea typeface="Calibri" pitchFamily="34" charset="-122"/>
                <a:cs typeface="Calibri" pitchFamily="34" charset="-120"/>
              </a:rPr>
              <a:t>-3cos² xsin x</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differentiate a function of a function?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Worked example 2(d): y = ln(cos x) (solid) and its derivative −tan x (dashed). At x = π/4 the derivative is −1, and as x → π/2 the curve falls ever more steeply.">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2(d): y = ln(cos x) (solid) and its derivative −tan x (dashed). At x = π/4 the derivative is −1, and as x → π/2 the curve falls ever more steeply.</a:t>
            </a:r>
            <a:endParaRPr lang="en-US" sz="1100" dirty="0"/>
          </a:p>
        </p:txBody>
      </p:sp>
      <p:sp>
        <p:nvSpPr>
          <p:cNvPr id="6" name="Shape 3"/>
          <p:cNvSpPr/>
          <p:nvPr/>
        </p:nvSpPr>
        <p:spPr>
          <a:xfrm>
            <a:off x="457200" y="1371600"/>
            <a:ext cx="3621938" cy="1066190"/>
          </a:xfrm>
          <a:prstGeom prst="roundRect">
            <a:avLst>
              <a:gd name="adj" fmla="val 5146"/>
            </a:avLst>
          </a:prstGeom>
          <a:solidFill>
            <a:srgbClr val="FEF2F2"/>
          </a:solidFill>
          <a:ln w="9525">
            <a:solidFill>
              <a:srgbClr val="DDE2EA"/>
            </a:solidFill>
            <a:prstDash val="solid"/>
          </a:ln>
        </p:spPr>
      </p:sp>
      <p:sp>
        <p:nvSpPr>
          <p:cNvPr id="7" name="Text 4"/>
          <p:cNvSpPr txBox="1"/>
          <p:nvPr/>
        </p:nvSpPr>
        <p:spPr>
          <a:xfrm>
            <a:off x="603504" y="1463040"/>
            <a:ext cx="3329330"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forgetting the inside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d/dx(e^(x²)) is 2xe^(x²), not e^(x²), and certainly not x²e^(x²-1): the power rule does not apply to an exponential.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differentiate a product?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Why the product rule has two terms: when u and v both grow, the area uv gains a strip v δu and a strip u δv. The small corner δu δv becomes negligible, so δ(uv) ≈ v δu + u δv.">    </p:cNvPr>
          <p:cNvPicPr>
            <a:picLocks noChangeAspect="1"/>
          </p:cNvPicPr>
          <p:nvPr/>
        </p:nvPicPr>
        <p:blipFill>
          <a:blip r:embed="rId1"/>
          <a:stretch>
            <a:fillRect/>
          </a:stretch>
        </p:blipFill>
        <p:spPr>
          <a:xfrm>
            <a:off x="5731459" y="1371600"/>
            <a:ext cx="2955341" cy="2469794"/>
          </a:xfrm>
          <a:prstGeom prst="rect">
            <a:avLst/>
          </a:prstGeom>
        </p:spPr>
      </p:pic>
      <p:sp>
        <p:nvSpPr>
          <p:cNvPr id="5" name="Text 2"/>
          <p:cNvSpPr txBox="1"/>
          <p:nvPr/>
        </p:nvSpPr>
        <p:spPr>
          <a:xfrm>
            <a:off x="5731459" y="3887114"/>
            <a:ext cx="2955341" cy="730606"/>
          </a:xfrm>
          <a:prstGeom prst="rect">
            <a:avLst/>
          </a:prstGeom>
          <a:noFill/>
          <a:ln/>
        </p:spPr>
        <p:txBody>
          <a:bodyPr wrap="square" lIns="0" tIns="0" rIns="0" bIns="0" rtlCol="0" anchor="t"/>
          <a:lstStyle/>
          <a:p>
            <a:pPr algn="ctr" indent="0" marL="0">
              <a:buNone/>
            </a:pPr>
            <a:r>
              <a:rPr lang="en-US" sz="1100" i="1" dirty="0">
                <a:solidFill>
                  <a:srgbClr val="5A6577"/>
                </a:solidFill>
              </a:rPr>
              <a:t>Why the product rule has two terms: when u and v both grow, the area uv gains a strip v δu and a strip u δv. The small corner δu δv becomes negligible, so δ(uv) ≈ v δu + u δv.</a:t>
            </a:r>
            <a:endParaRPr lang="en-US" sz="1100" dirty="0"/>
          </a:p>
        </p:txBody>
      </p:sp>
      <p:sp>
        <p:nvSpPr>
          <p:cNvPr id="6" name="Text 3"/>
          <p:cNvSpPr txBox="1"/>
          <p:nvPr/>
        </p:nvSpPr>
        <p:spPr>
          <a:xfrm>
            <a:off x="457200" y="1371600"/>
            <a:ext cx="4954219"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When y is a product of two functions of x, y = uv, its derivative is </a:t>
            </a:r>
            <a:r>
              <a:rPr lang="en-US" sz="1500" b="1" dirty="0">
                <a:solidFill>
                  <a:srgbClr val="1A1F2B"/>
                </a:solidFill>
                <a:latin typeface="Calibri" pitchFamily="34" charset="0"/>
                <a:ea typeface="Calibri" pitchFamily="34" charset="-122"/>
                <a:cs typeface="Calibri" pitchFamily="34" charset="-120"/>
              </a:rPr>
              <a:t>not</a:t>
            </a:r>
            <a:r>
              <a:rPr lang="en-US" sz="1500" dirty="0">
                <a:solidFill>
                  <a:srgbClr val="1A1F2B"/>
                </a:solidFill>
                <a:latin typeface="Calibri" pitchFamily="34" charset="0"/>
                <a:ea typeface="Calibri" pitchFamily="34" charset="-122"/>
                <a:cs typeface="Calibri" pitchFamily="34" charset="-120"/>
              </a:rPr>
              <a:t> u′v′. Think of uv as the area of a rectangle with sides u and v. When x changes a little, both sides grow, and the area gains two strips, one of area v δu and one of area u δv (the tiny corner is negligible). Dividing by δx gives the product rule: each factor's change contributes while the other is held fixed.</a:t>
            </a:r>
            <a:endParaRPr lang="en-US" sz="1500" dirty="0"/>
          </a:p>
        </p:txBody>
      </p:sp>
      <p:sp>
        <p:nvSpPr>
          <p:cNvPr id="7" name="Shape 4"/>
          <p:cNvSpPr/>
          <p:nvPr/>
        </p:nvSpPr>
        <p:spPr>
          <a:xfrm>
            <a:off x="457200" y="2873959"/>
            <a:ext cx="4954219" cy="1494130"/>
          </a:xfrm>
          <a:prstGeom prst="roundRect">
            <a:avLst>
              <a:gd name="adj" fmla="val 3672"/>
            </a:avLst>
          </a:prstGeom>
          <a:solidFill>
            <a:srgbClr val="EEF2FF"/>
          </a:solidFill>
          <a:ln w="9525">
            <a:solidFill>
              <a:srgbClr val="DDE2EA"/>
            </a:solidFill>
            <a:prstDash val="solid"/>
          </a:ln>
        </p:spPr>
      </p:sp>
      <p:sp>
        <p:nvSpPr>
          <p:cNvPr id="8" name="Text 5"/>
          <p:cNvSpPr txBox="1"/>
          <p:nvPr/>
        </p:nvSpPr>
        <p:spPr>
          <a:xfrm>
            <a:off x="603504" y="2965399"/>
            <a:ext cx="4661611"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The product rule.</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y = uv  ⇒ dy/dx = vdu/dx + udv/dx It can also be written f(x)g(x) →f′(x)g(x) + f(x)g′(x); the order of the two terms does not matter. In the formulae booklet, but know it well enough not to look it up.</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differentiate a product?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Set the work out by writing u, v, u′ and v′ on one line, then assemble. It keeps the chain-rule parts (for example in v = e³ˣ) separate from the product rule. Products of an exponential with anything have a common factor e^(…): take it out, because you will need the factorised form to find stationary points, and e^(…) is never zero.</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differentiate a product?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3 · Medium · Show that, find, determine</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C has equation y = (x² - 3)eˣ. (a) Show that dy/dx = (x + 3)(x - 1)eˣ. (b) Find the exact coordinates of the stationary points of C. (c) Use d²y/dx² to determine the nature of each stationary point.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u = x² - 3, v = eˣ, u′ = 2x, v′ = eˣ. dy/dx = 2xeˣ + (x² - 3)eˣ = eˣ(x² + 2x - 3) = </a:t>
            </a:r>
            <a:r>
              <a:rPr lang="en-US" sz="1500" b="1" dirty="0">
                <a:solidFill>
                  <a:srgbClr val="1A1F2B"/>
                </a:solidFill>
                <a:latin typeface="Calibri" pitchFamily="34" charset="0"/>
                <a:ea typeface="Calibri" pitchFamily="34" charset="-122"/>
                <a:cs typeface="Calibri" pitchFamily="34" charset="-120"/>
              </a:rPr>
              <a:t>(x + 3)(x - 1)eˣ</a:t>
            </a:r>
            <a:r>
              <a:rPr lang="en-US" sz="1500" dirty="0">
                <a:solidFill>
                  <a:srgbClr val="1A1F2B"/>
                </a:solidFill>
                <a:latin typeface="Calibri" pitchFamily="34" charset="0"/>
                <a:ea typeface="Calibri" pitchFamily="34" charset="-122"/>
                <a:cs typeface="Calibri" pitchFamily="34" charset="-120"/>
              </a:rPr>
              <a:t>, as required.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eˣ &gt; 0 for all x, so dy/dx = 0 only when x = -3 or x = 1. At x = 1: y = (1 - 3)e = -2e. At x = -3: y = (9 - 3)e⁻³ = 6e⁻³. </a:t>
            </a:r>
            <a:r>
              <a:rPr lang="en-US" sz="1500" b="1" dirty="0">
                <a:solidFill>
                  <a:srgbClr val="1A1F2B"/>
                </a:solidFill>
                <a:latin typeface="Calibri" pitchFamily="34" charset="0"/>
                <a:ea typeface="Calibri" pitchFamily="34" charset="-122"/>
                <a:cs typeface="Calibri" pitchFamily="34" charset="-120"/>
              </a:rPr>
              <a:t>(1, -2e) and (-3, 6e⁻³)</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Differentiate eˣ(x² + 2x - 3) with the product rule again: d²y/dx² = eˣ(x² + 2x - 3) + eˣ(2x + 2) = eˣ(x² + 4x - 1). At x = 1: 4e &gt; 0, so </a:t>
            </a:r>
            <a:r>
              <a:rPr lang="en-US" sz="1500" b="1" dirty="0">
                <a:solidFill>
                  <a:srgbClr val="1A1F2B"/>
                </a:solidFill>
                <a:latin typeface="Calibri" pitchFamily="34" charset="0"/>
                <a:ea typeface="Calibri" pitchFamily="34" charset="-122"/>
                <a:cs typeface="Calibri" pitchFamily="34" charset="-120"/>
              </a:rPr>
              <a:t>minimum</a:t>
            </a:r>
            <a:r>
              <a:rPr lang="en-US" sz="1500" dirty="0">
                <a:solidFill>
                  <a:srgbClr val="1A1F2B"/>
                </a:solidFill>
                <a:latin typeface="Calibri" pitchFamily="34" charset="0"/>
                <a:ea typeface="Calibri" pitchFamily="34" charset="-122"/>
                <a:cs typeface="Calibri" pitchFamily="34" charset="-120"/>
              </a:rPr>
              <a:t>. At x = -3: e⁻³(9 - 12 - 1) = -4e⁻³ &lt; 0, so </a:t>
            </a:r>
            <a:r>
              <a:rPr lang="en-US" sz="1500" b="1" dirty="0">
                <a:solidFill>
                  <a:srgbClr val="1A1F2B"/>
                </a:solidFill>
                <a:latin typeface="Calibri" pitchFamily="34" charset="0"/>
                <a:ea typeface="Calibri" pitchFamily="34" charset="-122"/>
                <a:cs typeface="Calibri" pitchFamily="34" charset="-120"/>
              </a:rPr>
              <a:t>maximum</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differentiate a product?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y = (x² − 3)eˣ (Worked example 3). The maximum at (−3, 6e⁻³) is only 0.299 above the x-axis, and to its left the curve approaches the axis because eˣ → 0 faster than x² grows.">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y = (x² − 3)eˣ (Worked example 3). The maximum at (−3, 6e⁻³) is only 0.299 above the x-axis, and to its left the curve approaches the axis because eˣ → 0 faster than x² grows.</a:t>
            </a:r>
            <a:endParaRPr lang="en-US" sz="1100" dirty="0"/>
          </a:p>
        </p:txBody>
      </p:sp>
      <p:sp>
        <p:nvSpPr>
          <p:cNvPr id="6" name="Shape 3"/>
          <p:cNvSpPr/>
          <p:nvPr/>
        </p:nvSpPr>
        <p:spPr>
          <a:xfrm>
            <a:off x="457200" y="1371600"/>
            <a:ext cx="3621938" cy="1281074"/>
          </a:xfrm>
          <a:prstGeom prst="roundRect">
            <a:avLst>
              <a:gd name="adj" fmla="val 4283"/>
            </a:avLst>
          </a:prstGeom>
          <a:solidFill>
            <a:srgbClr val="FFFBEB"/>
          </a:solidFill>
          <a:ln w="9525">
            <a:solidFill>
              <a:srgbClr val="DDE2EA"/>
            </a:solidFill>
            <a:prstDash val="solid"/>
          </a:ln>
        </p:spPr>
      </p:sp>
      <p:sp>
        <p:nvSpPr>
          <p:cNvPr id="7" name="Text 4"/>
          <p:cNvSpPr txBox="1"/>
          <p:nvPr/>
        </p:nvSpPr>
        <p:spPr>
          <a:xfrm>
            <a:off x="603504" y="1463040"/>
            <a:ext cx="3329330" cy="1134770"/>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say why you cancel</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"eˣ &gt; 0, so …" (or "eˣ ≠0") before you cancel it is part of a complete solution. Without it, a reader cannot tell whether you have lost a solution by dividing.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differentiate a quotient?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y = u/v, use the quotient rule. The numerator is a </a:t>
            </a:r>
            <a:r>
              <a:rPr lang="en-US" sz="1500" b="1" dirty="0">
                <a:solidFill>
                  <a:srgbClr val="1A1F2B"/>
                </a:solidFill>
                <a:latin typeface="Calibri" pitchFamily="34" charset="0"/>
                <a:ea typeface="Calibri" pitchFamily="34" charset="-122"/>
                <a:cs typeface="Calibri" pitchFamily="34" charset="-120"/>
              </a:rPr>
              <a:t>difference</a:t>
            </a:r>
            <a:r>
              <a:rPr lang="en-US" sz="1500" dirty="0">
                <a:solidFill>
                  <a:srgbClr val="1A1F2B"/>
                </a:solidFill>
                <a:latin typeface="Calibri" pitchFamily="34" charset="0"/>
                <a:ea typeface="Calibri" pitchFamily="34" charset="-122"/>
                <a:cs typeface="Calibri" pitchFamily="34" charset="-120"/>
              </a:rPr>
              <a:t>, so the order matters: v times u′ comes first. You can always rewrite u/v as uv⁻¹ and use the product and chain rules instead; the result is the same, though usually less tidy. Simplify the numerator fully, and leave the denominator as v²: a fraction is zero only when its </a:t>
            </a:r>
            <a:r>
              <a:rPr lang="en-US" sz="1500" b="1" dirty="0">
                <a:solidFill>
                  <a:srgbClr val="1A1F2B"/>
                </a:solidFill>
                <a:latin typeface="Calibri" pitchFamily="34" charset="0"/>
                <a:ea typeface="Calibri" pitchFamily="34" charset="-122"/>
                <a:cs typeface="Calibri" pitchFamily="34" charset="-120"/>
              </a:rPr>
              <a:t>numerator</a:t>
            </a:r>
            <a:r>
              <a:rPr lang="en-US" sz="1500" dirty="0">
                <a:solidFill>
                  <a:srgbClr val="1A1F2B"/>
                </a:solidFill>
                <a:latin typeface="Calibri" pitchFamily="34" charset="0"/>
                <a:ea typeface="Calibri" pitchFamily="34" charset="-122"/>
                <a:cs typeface="Calibri" pitchFamily="34" charset="-120"/>
              </a:rPr>
              <a:t> is zero.</a:t>
            </a:r>
            <a:endParaRPr lang="en-US" sz="1500" dirty="0"/>
          </a:p>
        </p:txBody>
      </p:sp>
      <p:sp>
        <p:nvSpPr>
          <p:cNvPr id="5" name="Shape 3"/>
          <p:cNvSpPr/>
          <p:nvPr/>
        </p:nvSpPr>
        <p:spPr>
          <a:xfrm>
            <a:off x="457200" y="2412187"/>
            <a:ext cx="8229600" cy="1494130"/>
          </a:xfrm>
          <a:prstGeom prst="roundRect">
            <a:avLst>
              <a:gd name="adj" fmla="val 3672"/>
            </a:avLst>
          </a:prstGeom>
          <a:solidFill>
            <a:srgbClr val="EEF2FF"/>
          </a:solidFill>
          <a:ln w="9525">
            <a:solidFill>
              <a:srgbClr val="DDE2EA"/>
            </a:solidFill>
            <a:prstDash val="solid"/>
          </a:ln>
        </p:spPr>
      </p:sp>
      <p:sp>
        <p:nvSpPr>
          <p:cNvPr id="6" name="Text 4"/>
          <p:cNvSpPr txBox="1"/>
          <p:nvPr/>
        </p:nvSpPr>
        <p:spPr>
          <a:xfrm>
            <a:off x="603504" y="2503627"/>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The quotient rule.</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y = u/v  ⇒ dy/dx = (vdu/dx - udv/dx)/v² Booklet form: f(x)/g(x) →(f′(x)g(x) - f(x)g′(x))/(g(x))². It is in the formulae booklet; watch the minus sign and the order. Example: tan x = sin x/cos x gives (cos xcos x - sin x(-sin x))/(cos² x) = 1/(cos² x) = sec² x.</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differentiate a quotient?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pic>
        <p:nvPicPr>
          <p:cNvPr id="4" name="Image 0" descr="y = tan x (solid) and its derivative sec² x (dashed). Since sec² x ≥ 1, tan x is always increasing, and its gradient is least (exactly 1) at the origin.">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y = tan x (solid) and its derivative sec² x (dashed). Since sec² x ≥ 1, tan x is always increasing, and its gradient is least (exactly 1) at the origin.</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differentiate a quotient?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4 · Medium · Show that, find</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C has equation y = ln x/x, x &gt; 0. (a) Show that dy/dx = (1 - ln x)/x². (b) Find the exact coordinates of the stationary point of C. (c) Find an equation of the tangent to C at the point where C crosses the x-axis.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u = ln x, v = x, u′ = 1/x, v′ = 1. dy/dx = (x ×1/x - ln x ×1)/x² = </a:t>
            </a:r>
            <a:r>
              <a:rPr lang="en-US" sz="1500" b="1" dirty="0">
                <a:solidFill>
                  <a:srgbClr val="1A1F2B"/>
                </a:solidFill>
                <a:latin typeface="Calibri" pitchFamily="34" charset="0"/>
                <a:ea typeface="Calibri" pitchFamily="34" charset="-122"/>
                <a:cs typeface="Calibri" pitchFamily="34" charset="-120"/>
              </a:rPr>
              <a:t>(1 - ln x)/x²</a:t>
            </a:r>
            <a:r>
              <a:rPr lang="en-US" sz="1500" dirty="0">
                <a:solidFill>
                  <a:srgbClr val="1A1F2B"/>
                </a:solidFill>
                <a:latin typeface="Calibri" pitchFamily="34" charset="0"/>
                <a:ea typeface="Calibri" pitchFamily="34" charset="-122"/>
                <a:cs typeface="Calibri" pitchFamily="34" charset="-120"/>
              </a:rPr>
              <a:t>, as required.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Numerator zero: ln x = 1 ⇒x = e, y = ln e/e = 1/e. </a:t>
            </a:r>
            <a:r>
              <a:rPr lang="en-US" sz="1500" b="1" dirty="0">
                <a:solidFill>
                  <a:srgbClr val="1A1F2B"/>
                </a:solidFill>
                <a:latin typeface="Calibri" pitchFamily="34" charset="0"/>
                <a:ea typeface="Calibri" pitchFamily="34" charset="-122"/>
                <a:cs typeface="Calibri" pitchFamily="34" charset="-120"/>
              </a:rPr>
              <a:t>(e, 1/e)</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C meets the x-axis where ln x = 0, at (1, 0); the gradient there is (1 - 0)/1 = 1. y - 0 = 1(x - 1) ⇒ </a:t>
            </a:r>
            <a:r>
              <a:rPr lang="en-US" sz="1500" b="1" dirty="0">
                <a:solidFill>
                  <a:srgbClr val="1A1F2B"/>
                </a:solidFill>
                <a:latin typeface="Calibri" pitchFamily="34" charset="0"/>
                <a:ea typeface="Calibri" pitchFamily="34" charset="-122"/>
                <a:cs typeface="Calibri" pitchFamily="34" charset="-120"/>
              </a:rPr>
              <a:t>y = x - 1</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differentiate a quotient?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pic>
        <p:nvPicPr>
          <p:cNvPr id="4" name="Image 0" descr="y = (ln x)/x (Worked example 4). The numerator of dy/dx, 1 − ln x, is positive for x &lt; e and negative for x &gt; e, so the curve rises to a maximum at x = e and then falls. The tangent at (1, 0) has gradient 1.">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y = (ln x)/x (Worked example 4). The numerator of dy/dx, 1 − ln x, is positive for x &lt; e and negative for x &gt; e, so the curve rises to a maximum at x = e and then falls. The tangent at (1, 0) has gradient 1.</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differentiate sec, cosec and cot?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Write each one as a reciprocal or a quotient of sin and cos, then use the chain or quotient rule. You may be asked to </a:t>
            </a:r>
            <a:r>
              <a:rPr lang="en-US" sz="1500" b="1" dirty="0">
                <a:solidFill>
                  <a:srgbClr val="1A1F2B"/>
                </a:solidFill>
                <a:latin typeface="Calibri" pitchFamily="34" charset="0"/>
                <a:ea typeface="Calibri" pitchFamily="34" charset="-122"/>
                <a:cs typeface="Calibri" pitchFamily="34" charset="-120"/>
              </a:rPr>
              <a:t>prove</a:t>
            </a:r>
            <a:r>
              <a:rPr lang="en-US" sz="1500" dirty="0">
                <a:solidFill>
                  <a:srgbClr val="1A1F2B"/>
                </a:solidFill>
                <a:latin typeface="Calibri" pitchFamily="34" charset="0"/>
                <a:ea typeface="Calibri" pitchFamily="34" charset="-122"/>
                <a:cs typeface="Calibri" pitchFamily="34" charset="-120"/>
              </a:rPr>
              <a:t> these results, so learn the method as well as the answers. The three results share a pattern: the "co-" functions (cosec and cot) carry a </a:t>
            </a:r>
            <a:r>
              <a:rPr lang="en-US" sz="1500" b="1" dirty="0">
                <a:solidFill>
                  <a:srgbClr val="1A1F2B"/>
                </a:solidFill>
                <a:latin typeface="Calibri" pitchFamily="34" charset="0"/>
                <a:ea typeface="Calibri" pitchFamily="34" charset="-122"/>
                <a:cs typeface="Calibri" pitchFamily="34" charset="-120"/>
              </a:rPr>
              <a:t>minus sign</a:t>
            </a:r>
            <a:r>
              <a:rPr lang="en-US" sz="1500" dirty="0">
                <a:solidFill>
                  <a:srgbClr val="1A1F2B"/>
                </a:solidFill>
                <a:latin typeface="Calibri" pitchFamily="34" charset="0"/>
                <a:ea typeface="Calibri" pitchFamily="34" charset="-122"/>
                <a:cs typeface="Calibri" pitchFamily="34" charset="-120"/>
              </a:rPr>
              <a:t>, just as cos does. For a multiple angle the chain rule adds the factor k: d/dx(sec kx) = ksec kxtan kx.</a:t>
            </a:r>
            <a:endParaRPr lang="en-US" sz="1500" dirty="0"/>
          </a:p>
        </p:txBody>
      </p:sp>
      <p:sp>
        <p:nvSpPr>
          <p:cNvPr id="5" name="Shape 3"/>
          <p:cNvSpPr/>
          <p:nvPr/>
        </p:nvSpPr>
        <p:spPr>
          <a:xfrm>
            <a:off x="457200" y="2412187"/>
            <a:ext cx="8229600" cy="971093"/>
          </a:xfrm>
          <a:prstGeom prst="roundRect">
            <a:avLst>
              <a:gd name="adj" fmla="val 5650"/>
            </a:avLst>
          </a:prstGeom>
          <a:solidFill>
            <a:srgbClr val="EEF2FF"/>
          </a:solidFill>
          <a:ln w="9525">
            <a:solidFill>
              <a:srgbClr val="DDE2EA"/>
            </a:solidFill>
            <a:prstDash val="solid"/>
          </a:ln>
        </p:spPr>
      </p:sp>
      <p:sp>
        <p:nvSpPr>
          <p:cNvPr id="6" name="Text 4"/>
          <p:cNvSpPr txBox="1"/>
          <p:nvPr/>
        </p:nvSpPr>
        <p:spPr>
          <a:xfrm>
            <a:off x="603504" y="2503627"/>
            <a:ext cx="7936992" cy="824789"/>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Derivatives of the reciprocal trigonometric functions</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(x in radians). sec x →sec xtan x   cosecx →-cosecxcot x   cot x →-cosec² x These results are in the formulae booklet; the proofs are not, so learn them.</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differentiate sec, cosec and cot?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Medium · Show that, differentiate</a:t>
            </a:r>
            <a:endParaRPr lang="en-US" sz="1200" dirty="0"/>
          </a:p>
        </p:txBody>
      </p:sp>
      <p:sp>
        <p:nvSpPr>
          <p:cNvPr id="4" name="Text 2"/>
          <p:cNvSpPr txBox="1"/>
          <p:nvPr/>
        </p:nvSpPr>
        <p:spPr>
          <a:xfrm>
            <a:off x="457200" y="1371600"/>
            <a:ext cx="8229600" cy="24542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Given that sec x = 1/cos x, show that d/dx(sec x) = sec xtan x. (b) Differentiate (i) cot 4x (ii) x²cosecx.</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Write sec x = (cos x)⁻¹ and use the chain rule: -1 ×(cos x)⁻² ×(-sin x) = sin x/(cos² x) = 1/cos x×sin x/cos x = </a:t>
            </a:r>
            <a:r>
              <a:rPr lang="en-US" sz="1500" b="1" dirty="0">
                <a:solidFill>
                  <a:srgbClr val="1A1F2B"/>
                </a:solidFill>
                <a:latin typeface="Calibri" pitchFamily="34" charset="0"/>
                <a:ea typeface="Calibri" pitchFamily="34" charset="-122"/>
                <a:cs typeface="Calibri" pitchFamily="34" charset="-120"/>
              </a:rPr>
              <a:t>sec xtan x</a:t>
            </a:r>
            <a:r>
              <a:rPr lang="en-US" sz="1500" dirty="0">
                <a:solidFill>
                  <a:srgbClr val="1A1F2B"/>
                </a:solidFill>
                <a:latin typeface="Calibri" pitchFamily="34" charset="0"/>
                <a:ea typeface="Calibri" pitchFamily="34" charset="-122"/>
                <a:cs typeface="Calibri" pitchFamily="34" charset="-120"/>
              </a:rPr>
              <a:t>, as required.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(b)(i)</a:t>
            </a:r>
            <a:r>
              <a:rPr lang="en-US" sz="1500" dirty="0">
                <a:solidFill>
                  <a:srgbClr val="1A1F2B"/>
                </a:solidFill>
                <a:latin typeface="Calibri" pitchFamily="34" charset="0"/>
                <a:ea typeface="Calibri" pitchFamily="34" charset="-122"/>
                <a:cs typeface="Calibri" pitchFamily="34" charset="-120"/>
              </a:rPr>
              <a:t> cot u →-cosec² u, times du/dx = 4: </a:t>
            </a:r>
            <a:r>
              <a:rPr lang="en-US" sz="1500" b="1" dirty="0">
                <a:solidFill>
                  <a:srgbClr val="1A1F2B"/>
                </a:solidFill>
                <a:latin typeface="Calibri" pitchFamily="34" charset="0"/>
                <a:ea typeface="Calibri" pitchFamily="34" charset="-122"/>
                <a:cs typeface="Calibri" pitchFamily="34" charset="-120"/>
              </a:rPr>
              <a:t>-4cosec² 4x</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(b)(ii)</a:t>
            </a:r>
            <a:r>
              <a:rPr lang="en-US" sz="1500" dirty="0">
                <a:solidFill>
                  <a:srgbClr val="1A1F2B"/>
                </a:solidFill>
                <a:latin typeface="Calibri" pitchFamily="34" charset="0"/>
                <a:ea typeface="Calibri" pitchFamily="34" charset="-122"/>
                <a:cs typeface="Calibri" pitchFamily="34" charset="-120"/>
              </a:rPr>
              <a:t> Product rule with u = x², v = cosecx: 2xcosecx + x²(-cosecxcot x) = </a:t>
            </a:r>
            <a:r>
              <a:rPr lang="en-US" sz="1500" b="1" dirty="0">
                <a:solidFill>
                  <a:srgbClr val="1A1F2B"/>
                </a:solidFill>
                <a:latin typeface="Calibri" pitchFamily="34" charset="0"/>
                <a:ea typeface="Calibri" pitchFamily="34" charset="-122"/>
                <a:cs typeface="Calibri" pitchFamily="34" charset="-120"/>
              </a:rPr>
              <a:t>xcosecx(2 - xcot x)</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same method proves the cot result: cot x = cos x/sin x, so the quotient rule gives (-sin² x - cos² x)/(sin² x) = -1/(sin² x) = -cosec² x.</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differentiate sec, cosec and cot?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quoting instead of proving</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 a "show that" proof, quoting the answer from the formulae booklet proves nothing. Rewrite in terms of sin and cos, differentiate with a stated rule, and simplify step by step to the given form.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dy/dx when x is given in terms of y?</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Text 2"/>
          <p:cNvSpPr txBox="1"/>
          <p:nvPr/>
        </p:nvSpPr>
        <p:spPr>
          <a:xfrm>
            <a:off x="457200" y="1371600"/>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Some curves are easier to write with x as the subject: x = tan 2y, x = yeʸ, x = cos² y. Differentiate x with respect to y, then turn the result upside down. This works because dy/dx×dx/dy = dy/dy = 1 by the chain rule, provided dx/dy ≠0. The answer first comes out in terms of y; if the question asks for it in terms of x, use an identity to replace the y expression (for example sec² 2y = 1 + tan² 2y = 1 + x²). Where dx/dy = 0, the tangent is vertical and dy/dx is undefined.</a:t>
            </a:r>
            <a:endParaRPr lang="en-US" sz="1500" dirty="0"/>
          </a:p>
        </p:txBody>
      </p:sp>
      <p:sp>
        <p:nvSpPr>
          <p:cNvPr id="5" name="Shape 3"/>
          <p:cNvSpPr/>
          <p:nvPr/>
        </p:nvSpPr>
        <p:spPr>
          <a:xfrm>
            <a:off x="457200" y="2642616"/>
            <a:ext cx="8229600" cy="710489"/>
          </a:xfrm>
          <a:prstGeom prst="roundRect">
            <a:avLst>
              <a:gd name="adj" fmla="val 7722"/>
            </a:avLst>
          </a:prstGeom>
          <a:solidFill>
            <a:srgbClr val="EEF2FF"/>
          </a:solidFill>
          <a:ln w="9525">
            <a:solidFill>
              <a:srgbClr val="DDE2EA"/>
            </a:solidFill>
            <a:prstDash val="solid"/>
          </a:ln>
        </p:spPr>
      </p:sp>
      <p:sp>
        <p:nvSpPr>
          <p:cNvPr id="6" name="Text 4"/>
          <p:cNvSpPr txBox="1"/>
          <p:nvPr/>
        </p:nvSpPr>
        <p:spPr>
          <a:xfrm>
            <a:off x="603504" y="2734056"/>
            <a:ext cx="7936992" cy="564185"/>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Derivative of an inverse relationship.</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dy/dx = 1/(dx/dy),   valid wherever dx/dy ≠0 Not in the formulae booklet: learn it.</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dy/dx when x is given in terms of 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6 · Medium · Show that, find</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curve has equation x = tan 2y, -π/4 &lt; y &lt; π/4. (a) Show that dy/dx = 1/(2(1 + x²)). (b) Find an equation of the tangent to the curve at the point where y = π/8.</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dx/dy = 2sec² 2y = 2(1 + tan² 2y) = 2(1 + x²), so dy/dx = </a:t>
            </a:r>
            <a:r>
              <a:rPr lang="en-US" sz="1500" b="1" dirty="0">
                <a:solidFill>
                  <a:srgbClr val="1A1F2B"/>
                </a:solidFill>
                <a:latin typeface="Calibri" pitchFamily="34" charset="0"/>
                <a:ea typeface="Calibri" pitchFamily="34" charset="-122"/>
                <a:cs typeface="Calibri" pitchFamily="34" charset="-120"/>
              </a:rPr>
              <a:t>1/(2(1 + x²))</a:t>
            </a:r>
            <a:r>
              <a:rPr lang="en-US" sz="1500" dirty="0">
                <a:solidFill>
                  <a:srgbClr val="1A1F2B"/>
                </a:solidFill>
                <a:latin typeface="Calibri" pitchFamily="34" charset="0"/>
                <a:ea typeface="Calibri" pitchFamily="34" charset="-122"/>
                <a:cs typeface="Calibri" pitchFamily="34" charset="-120"/>
              </a:rPr>
              <a:t>, as required.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x = tan π/4 = 1, so the point is (1, π/8) and the gradient is 1/(2 ×2) = ¼. y - π/8 = ¼(x - 1) ⇒ </a:t>
            </a:r>
            <a:r>
              <a:rPr lang="en-US" sz="1500" b="1" dirty="0">
                <a:solidFill>
                  <a:srgbClr val="1A1F2B"/>
                </a:solidFill>
                <a:latin typeface="Calibri" pitchFamily="34" charset="0"/>
                <a:ea typeface="Calibri" pitchFamily="34" charset="-122"/>
                <a:cs typeface="Calibri" pitchFamily="34" charset="-120"/>
              </a:rPr>
              <a:t>y = ¼x + π/8 - ¼</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Since 1 + x² &gt; 0, the gradient is never zero or undefined: the curve has no stationary points and no vertical tangents.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dy/dx when x is given in terms of 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The curve x = tan 2y, −π/4 &lt; y &lt; π/4, which is y = ½ arctan x. Its gradient 1/(2(1 + x²)) is ½ at the origin and falls towards 0 as the curve flattens towards y = ±π/4. The tangent at (1, π/8) has gradient 1/4.">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curve x = tan 2y, −π/4 &lt; y &lt; π/4, which is y = ½ arctan x. Its gradient 1/(2(1 + x²)) is ½ at the origin and falls towards 0 as the curve flattens towards y = ±π/4. The tangent at (1, π/8) has gradient 1/4.</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tangents and normals with these rules?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Text 2"/>
          <p:cNvSpPr txBox="1"/>
          <p:nvPr/>
        </p:nvSpPr>
        <p:spPr>
          <a:xfrm>
            <a:off x="457200" y="1371600"/>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method is the P1 method; only the differentiation is harder. Find the point by substituting into the </a:t>
            </a:r>
            <a:r>
              <a:rPr lang="en-US" sz="1500" b="1" dirty="0">
                <a:solidFill>
                  <a:srgbClr val="1A1F2B"/>
                </a:solidFill>
                <a:latin typeface="Calibri" pitchFamily="34" charset="0"/>
                <a:ea typeface="Calibri" pitchFamily="34" charset="-122"/>
                <a:cs typeface="Calibri" pitchFamily="34" charset="-120"/>
              </a:rPr>
              <a:t>curve</a:t>
            </a:r>
            <a:r>
              <a:rPr lang="en-US" sz="1500" dirty="0">
                <a:solidFill>
                  <a:srgbClr val="1A1F2B"/>
                </a:solidFill>
                <a:latin typeface="Calibri" pitchFamily="34" charset="0"/>
                <a:ea typeface="Calibri" pitchFamily="34" charset="-122"/>
                <a:cs typeface="Calibri" pitchFamily="34" charset="-120"/>
              </a:rPr>
              <a:t>, the gradient m by substituting into dy/dx, and use y - y₁ = m(x - x₁). For a normal, use -1/m. Questions are designed so that ln 1 = 0, e⁰ = 1, sin 0 = 0 and the exact trigonometric values appear, so evaluate them without a calculator. If an answer is asked for "in exact form", keep e, ln and π; do not round.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tangents and normals with these rules?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Hard · Show that, find</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C has equation y = (x + 1)ln(x - 1), x &gt; 1. (a) Show that C passes through P(2, 0) and find dy/dx. (b) Find an equation of the tangent to C at P, and an equation of the normal to C at P in the form ax + by + c = 0, where a, b and c are integers. (c) The tangent and the normal meet the y-axis at A and B. Find the exact area of triangle APB.</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x = 2: y = 3ln 1 = 0, so P lies on C. Product rule with u = x + 1, v = ln(x - 1); ln(x - 1) needs the chain rule, giving v′ = 1/(x - 1). </a:t>
            </a:r>
            <a:r>
              <a:rPr lang="en-US" sz="1500" b="1" dirty="0">
                <a:solidFill>
                  <a:srgbClr val="1A1F2B"/>
                </a:solidFill>
                <a:latin typeface="Calibri" pitchFamily="34" charset="0"/>
                <a:ea typeface="Calibri" pitchFamily="34" charset="-122"/>
                <a:cs typeface="Calibri" pitchFamily="34" charset="-120"/>
              </a:rPr>
              <a:t>dy/dx = ln(x - 1) + (x + 1)/(x - 1)</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Gradient at P = 0 + (3/1) = 3. Tangent: y - 0 = 3(x - 2) ⇒ </a:t>
            </a:r>
            <a:r>
              <a:rPr lang="en-US" sz="1500" b="1" dirty="0">
                <a:solidFill>
                  <a:srgbClr val="1A1F2B"/>
                </a:solidFill>
                <a:latin typeface="Calibri" pitchFamily="34" charset="0"/>
                <a:ea typeface="Calibri" pitchFamily="34" charset="-122"/>
                <a:cs typeface="Calibri" pitchFamily="34" charset="-120"/>
              </a:rPr>
              <a:t>y = 3x - 6</a:t>
            </a:r>
            <a:r>
              <a:rPr lang="en-US" sz="1500" dirty="0">
                <a:solidFill>
                  <a:srgbClr val="1A1F2B"/>
                </a:solidFill>
                <a:latin typeface="Calibri" pitchFamily="34" charset="0"/>
                <a:ea typeface="Calibri" pitchFamily="34" charset="-122"/>
                <a:cs typeface="Calibri" pitchFamily="34" charset="-120"/>
              </a:rPr>
              <a:t>. Normal gradient -⅓: y = -⅓(x - 2) ⇒3y = -x + 2 ⇒ </a:t>
            </a:r>
            <a:r>
              <a:rPr lang="en-US" sz="1500" b="1" dirty="0">
                <a:solidFill>
                  <a:srgbClr val="1A1F2B"/>
                </a:solidFill>
                <a:latin typeface="Calibri" pitchFamily="34" charset="0"/>
                <a:ea typeface="Calibri" pitchFamily="34" charset="-122"/>
                <a:cs typeface="Calibri" pitchFamily="34" charset="-120"/>
              </a:rPr>
              <a:t>x + 3y - 2 = 0</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Put x = 0: A(0, -6) and B(0, ⅔), so AB = ⅔ + 6 = (20/3); the height from P to the y-axis is 2. Area = ½ ×(20/3) ×2 = </a:t>
            </a:r>
            <a:r>
              <a:rPr lang="en-US" sz="1500" b="1" dirty="0">
                <a:solidFill>
                  <a:srgbClr val="1A1F2B"/>
                </a:solidFill>
                <a:latin typeface="Calibri" pitchFamily="34" charset="0"/>
                <a:ea typeface="Calibri" pitchFamily="34" charset="-122"/>
                <a:cs typeface="Calibri" pitchFamily="34" charset="-120"/>
              </a:rPr>
              <a:t>(20/3)</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tangents and normals with these rules?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The curve y = (x + 1) ln(x − 1), x &gt; 1, with the tangent and normal at P(2, 0), drawn to equal scales so the right angle at P is true. They cut the y-axis at A(0, −6) and B(0, 2/3); triangle APB has area 20/3.">    </p:cNvPr>
          <p:cNvPicPr>
            <a:picLocks noChangeAspect="1"/>
          </p:cNvPicPr>
          <p:nvPr/>
        </p:nvPicPr>
        <p:blipFill>
          <a:blip r:embed="rId1"/>
          <a:stretch>
            <a:fillRect/>
          </a:stretch>
        </p:blipFill>
        <p:spPr>
          <a:xfrm>
            <a:off x="4012387" y="1371600"/>
            <a:ext cx="1119226" cy="2131466"/>
          </a:xfrm>
          <a:prstGeom prst="rect">
            <a:avLst/>
          </a:prstGeom>
        </p:spPr>
      </p:pic>
      <p:sp>
        <p:nvSpPr>
          <p:cNvPr id="5" name="Text 2"/>
          <p:cNvSpPr txBox="1"/>
          <p:nvPr/>
        </p:nvSpPr>
        <p:spPr>
          <a:xfrm>
            <a:off x="3383280" y="3548786"/>
            <a:ext cx="2377440" cy="1068934"/>
          </a:xfrm>
          <a:prstGeom prst="rect">
            <a:avLst/>
          </a:prstGeom>
          <a:noFill/>
          <a:ln/>
        </p:spPr>
        <p:txBody>
          <a:bodyPr wrap="square" lIns="0" tIns="0" rIns="0" bIns="0" rtlCol="0" anchor="t"/>
          <a:lstStyle/>
          <a:p>
            <a:pPr algn="ctr" indent="0" marL="0">
              <a:buNone/>
            </a:pPr>
            <a:r>
              <a:rPr lang="en-US" sz="1100" i="1" dirty="0">
                <a:solidFill>
                  <a:srgbClr val="5A6577"/>
                </a:solidFill>
              </a:rPr>
              <a:t>The curve y = (x + 1) ln(x − 1), x &gt; 1, with the tangent and normal at P(2, 0), drawn to equal scales so the right angle at P is true. They cut the y-axis at A(0, −6) and B(0, 2/3); triangle APB has area 20/3.</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and classify stationary points of these curves?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Text 2"/>
          <p:cNvSpPr txBox="1"/>
          <p:nvPr/>
        </p:nvSpPr>
        <p:spPr>
          <a:xfrm>
            <a:off x="457200" y="1371600"/>
            <a:ext cx="8229600" cy="177576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Solve dy/dx = 0. With exponentials, factor out e^(…), which is never zero. With quotients, set the numerator to zero. With trigonometric functions, use identities to get an equation in </a:t>
            </a:r>
            <a:r>
              <a:rPr lang="en-US" sz="1500" b="1" dirty="0">
                <a:solidFill>
                  <a:srgbClr val="1A1F2B"/>
                </a:solidFill>
                <a:latin typeface="Calibri" pitchFamily="34" charset="0"/>
                <a:ea typeface="Calibri" pitchFamily="34" charset="-122"/>
                <a:cs typeface="Calibri" pitchFamily="34" charset="-120"/>
              </a:rPr>
              <a:t>one</a:t>
            </a:r>
            <a:r>
              <a:rPr lang="en-US" sz="1500" dirty="0">
                <a:solidFill>
                  <a:srgbClr val="1A1F2B"/>
                </a:solidFill>
                <a:latin typeface="Calibri" pitchFamily="34" charset="0"/>
                <a:ea typeface="Calibri" pitchFamily="34" charset="-122"/>
                <a:cs typeface="Calibri" pitchFamily="34" charset="-120"/>
              </a:rPr>
              <a:t> trigonometric function, then solve in the given interval. Classify with the second derivative: d²y/dx² &lt; 0 means a maximum, &gt; 0 a minimum.</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If d²y/dx² = 0 the test </a:t>
            </a:r>
            <a:r>
              <a:rPr lang="en-US" sz="1500" b="1" dirty="0">
                <a:solidFill>
                  <a:srgbClr val="1A1F2B"/>
                </a:solidFill>
                <a:latin typeface="Calibri" pitchFamily="34" charset="0"/>
                <a:ea typeface="Calibri" pitchFamily="34" charset="-122"/>
                <a:cs typeface="Calibri" pitchFamily="34" charset="-120"/>
              </a:rPr>
              <a:t>fails</a:t>
            </a:r>
            <a:r>
              <a:rPr lang="en-US" sz="1500" dirty="0">
                <a:solidFill>
                  <a:srgbClr val="1A1F2B"/>
                </a:solidFill>
                <a:latin typeface="Calibri" pitchFamily="34" charset="0"/>
                <a:ea typeface="Calibri" pitchFamily="34" charset="-122"/>
                <a:cs typeface="Calibri" pitchFamily="34" charset="-120"/>
              </a:rPr>
              <a:t>: it gives no information. Look at the sign of dy/dx just either side instead: + then - is a maximum, - then + a minimum, and the same sign on both sides is a </a:t>
            </a:r>
            <a:r>
              <a:rPr lang="en-US" sz="1500" b="1" dirty="0">
                <a:solidFill>
                  <a:srgbClr val="1A1F2B"/>
                </a:solidFill>
                <a:latin typeface="Calibri" pitchFamily="34" charset="0"/>
                <a:ea typeface="Calibri" pitchFamily="34" charset="-122"/>
                <a:cs typeface="Calibri" pitchFamily="34" charset="-120"/>
              </a:rPr>
              <a:t>stationary point of inflexion</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and classify stationary points of these curves?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Show that, find, determine</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function f is defined by f(x) = 2sin x + sin 2x, 0 ≤x ≤2π. (a) Show that f′(x) = 2(2cos x - 1)(cos x + 1). (b) Find the exact coordinates of the stationary points of the curve y = f(x). (c) Determine the nature of each stationary point, justifying your answers. (d) Find an equation of the normal to the curve at the point where x = π/2.</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Chain rule on sin 2x, then cos 2x = 2cos² x - 1: f′(x) = 2cos x + 2cos 2x = 2cos x + 4cos² x - 2 = 2(2cos² x + cos x - 1) = </a:t>
            </a:r>
            <a:r>
              <a:rPr lang="en-US" sz="1500" b="1" dirty="0">
                <a:solidFill>
                  <a:srgbClr val="1A1F2B"/>
                </a:solidFill>
                <a:latin typeface="Calibri" pitchFamily="34" charset="0"/>
                <a:ea typeface="Calibri" pitchFamily="34" charset="-122"/>
                <a:cs typeface="Calibri" pitchFamily="34" charset="-120"/>
              </a:rPr>
              <a:t>2(2cos x - 1)(cos x + 1)</a:t>
            </a:r>
            <a:r>
              <a:rPr lang="en-US" sz="1500" dirty="0">
                <a:solidFill>
                  <a:srgbClr val="1A1F2B"/>
                </a:solidFill>
                <a:latin typeface="Calibri" pitchFamily="34" charset="0"/>
                <a:ea typeface="Calibri" pitchFamily="34" charset="-122"/>
                <a:cs typeface="Calibri" pitchFamily="34" charset="-120"/>
              </a:rPr>
              <a:t>, as required.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cos x = ½ gives x = π/3, 5π/3; cos x = -1 gives x = π. f(π/3) = 2·√3/2 + √3/2 = 3√3/2, f(π) = 0, f(5π/3) = -3√3/2. </a:t>
            </a:r>
            <a:r>
              <a:rPr lang="en-US" sz="1500" b="1" dirty="0">
                <a:solidFill>
                  <a:srgbClr val="1A1F2B"/>
                </a:solidFill>
                <a:latin typeface="Calibri" pitchFamily="34" charset="0"/>
                <a:ea typeface="Calibri" pitchFamily="34" charset="-122"/>
                <a:cs typeface="Calibri" pitchFamily="34" charset="-120"/>
              </a:rPr>
              <a:t>(π/3, 3√3/2), (π, 0), (5π/3, -3√3/2)</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f′′(x) = -2sin x - 4sin 2x. f′′(π/3) = -√3 - 2√3 = -3√3 &lt; 0: </a:t>
            </a:r>
            <a:r>
              <a:rPr lang="en-US" sz="1500" b="1" dirty="0">
                <a:solidFill>
                  <a:srgbClr val="1A1F2B"/>
                </a:solidFill>
                <a:latin typeface="Calibri" pitchFamily="34" charset="0"/>
                <a:ea typeface="Calibri" pitchFamily="34" charset="-122"/>
                <a:cs typeface="Calibri" pitchFamily="34" charset="-120"/>
              </a:rPr>
              <a:t>maximum</a:t>
            </a:r>
            <a:r>
              <a:rPr lang="en-US" sz="1500" dirty="0">
                <a:solidFill>
                  <a:srgbClr val="1A1F2B"/>
                </a:solidFill>
                <a:latin typeface="Calibri" pitchFamily="34" charset="0"/>
                <a:ea typeface="Calibri" pitchFamily="34" charset="-122"/>
                <a:cs typeface="Calibri" pitchFamily="34" charset="-120"/>
              </a:rPr>
              <a:t>. f′′(5π/3) = √3 + 2√3 = 3√3 &gt; 0:</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and classify stationary points of these curves?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Show that, find, determine (continued)</a:t>
            </a:r>
            <a:endParaRPr lang="en-US" sz="1200" dirty="0"/>
          </a:p>
        </p:txBody>
      </p:sp>
      <p:sp>
        <p:nvSpPr>
          <p:cNvPr id="4" name="Text 2"/>
          <p:cNvSpPr txBox="1"/>
          <p:nvPr/>
        </p:nvSpPr>
        <p:spPr>
          <a:xfrm>
            <a:off x="457200" y="1371600"/>
            <a:ext cx="8229600" cy="1289304"/>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minimum</a:t>
            </a:r>
            <a:r>
              <a:rPr lang="en-US" sz="1500" dirty="0">
                <a:solidFill>
                  <a:srgbClr val="1A1F2B"/>
                </a:solidFill>
                <a:latin typeface="Calibri" pitchFamily="34" charset="0"/>
                <a:ea typeface="Calibri" pitchFamily="34" charset="-122"/>
                <a:cs typeface="Calibri" pitchFamily="34" charset="-120"/>
              </a:rPr>
              <a:t>. f′′(π) = 0, so test the sign of f′: near x = π, 2cos x - 1 &lt; 0 and cos x + 1 &gt; 0 on both sides, so f′(x) &lt; 0 on both sides: </a:t>
            </a:r>
            <a:r>
              <a:rPr lang="en-US" sz="1500" b="1" dirty="0">
                <a:solidFill>
                  <a:srgbClr val="1A1F2B"/>
                </a:solidFill>
                <a:latin typeface="Calibri" pitchFamily="34" charset="0"/>
                <a:ea typeface="Calibri" pitchFamily="34" charset="-122"/>
                <a:cs typeface="Calibri" pitchFamily="34" charset="-120"/>
              </a:rPr>
              <a:t>stationary point of inflexion</a:t>
            </a:r>
            <a:r>
              <a:rPr lang="en-US" sz="1500" dirty="0">
                <a:solidFill>
                  <a:srgbClr val="1A1F2B"/>
                </a:solidFill>
                <a:latin typeface="Calibri" pitchFamily="34" charset="0"/>
                <a:ea typeface="Calibri" pitchFamily="34" charset="-122"/>
                <a:cs typeface="Calibri" pitchFamily="34" charset="-120"/>
              </a:rPr>
              <a:t>. The factor cos x + 1 is zero at π but never negative, so it cannot change the sign of f′.</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f(π/2) = 2 + 0 = 2 and f′(π/2) = 0 + 2cos π= -2, so the normal gradient is ½. y - 2 = ½(x - π/2) ⇒ </a:t>
            </a:r>
            <a:r>
              <a:rPr lang="en-US" sz="1500" b="1" dirty="0">
                <a:solidFill>
                  <a:srgbClr val="1A1F2B"/>
                </a:solidFill>
                <a:latin typeface="Calibri" pitchFamily="34" charset="0"/>
                <a:ea typeface="Calibri" pitchFamily="34" charset="-122"/>
                <a:cs typeface="Calibri" pitchFamily="34" charset="-120"/>
              </a:rPr>
              <a:t>y = ½x + 2 - π/4</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and classify stationary points of these curves?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y = 2 sin x + sin 2x, 0 ≤ x ≤ 2π (Worked example 8). At x = π the tangent is horizontal but the curve keeps falling on both sides, so this stationary point is neither a maximum nor a minimum. The dashed line is the normal at x = π/2.">    </p:cNvPr>
          <p:cNvPicPr>
            <a:picLocks noChangeAspect="1"/>
          </p:cNvPicPr>
          <p:nvPr/>
        </p:nvPicPr>
        <p:blipFill>
          <a:blip r:embed="rId1"/>
          <a:stretch>
            <a:fillRect/>
          </a:stretch>
        </p:blipFill>
        <p:spPr>
          <a:xfrm>
            <a:off x="2565806" y="1371600"/>
            <a:ext cx="4012387" cy="2469794"/>
          </a:xfrm>
          <a:prstGeom prst="rect">
            <a:avLst/>
          </a:prstGeom>
        </p:spPr>
      </p:pic>
      <p:sp>
        <p:nvSpPr>
          <p:cNvPr id="5" name="Text 2"/>
          <p:cNvSpPr txBox="1"/>
          <p:nvPr/>
        </p:nvSpPr>
        <p:spPr>
          <a:xfrm>
            <a:off x="2565806"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y = 2 sin x + sin 2x, 0 ≤ x ≤ 2π (Worked example 8). At x = π the tangent is horizontal but the curve keeps falling on both sides, so this stationary point is neither a maximum nor a minimum. The dashed line is the normal at x = π/2.</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and classify stationary points of these curves?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The derivative f′(x) for Worked example 8. It changes sign at π/3 (maximum) and 5π/3 (minimum), but only touches zero at π and stays negative on both sides, which is why (π, 0) is a stationary point of inflexion.">    </p:cNvPr>
          <p:cNvPicPr>
            <a:picLocks noChangeAspect="1"/>
          </p:cNvPicPr>
          <p:nvPr/>
        </p:nvPicPr>
        <p:blipFill>
          <a:blip r:embed="rId1"/>
          <a:stretch>
            <a:fillRect/>
          </a:stretch>
        </p:blipFill>
        <p:spPr>
          <a:xfrm>
            <a:off x="2565806" y="1371600"/>
            <a:ext cx="4012387" cy="2469794"/>
          </a:xfrm>
          <a:prstGeom prst="rect">
            <a:avLst/>
          </a:prstGeom>
        </p:spPr>
      </p:pic>
      <p:sp>
        <p:nvSpPr>
          <p:cNvPr id="5" name="Text 2"/>
          <p:cNvSpPr txBox="1"/>
          <p:nvPr/>
        </p:nvSpPr>
        <p:spPr>
          <a:xfrm>
            <a:off x="2565806"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The derivative f′(x) for Worked example 8. It changes sign at π/3 (maximum) and 5π/3 (minimum), but only touches zero at π and stays negative on both sides, which is why (π, 0) is a stationary point of inflexion.</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P3.6</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radians, always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Every derivative of a trigonometric function on this page assumes radians. If a question is set in degrees, convert to radians before differentiating, and set your calculator to radians when you evaluate a gradient.</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write u, v, u′, v′ first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a product or quotient, list the four pieces on one line before assembling them. A correct structure such as vu′ - uv′ over v² shows your method clearly even if one of the pieces has a slip.</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factorise before you solve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Take out common factors such as eˣ, e⁻²ˣ, x² or sec x straight away. Then state which factors cannot be zero, and solve only what remains.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P3.6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a "show that" must reach the printed answer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the result is given, every line between your first derivative and the target must be visible: the identity you used, the factor you took out, the sign you changed. Finish with the expression exactly as printed.</a:t>
            </a:r>
            <a:endParaRPr lang="en-US" sz="1300" dirty="0"/>
          </a:p>
        </p:txBody>
      </p:sp>
      <p:sp>
        <p:nvSpPr>
          <p:cNvPr id="6" name="Shape 4"/>
          <p:cNvSpPr/>
          <p:nvPr/>
        </p:nvSpPr>
        <p:spPr>
          <a:xfrm>
            <a:off x="457200" y="2556662"/>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64810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read "in terms of x"</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With dy/dx = 1 ÷dx/dy, your first answer is in terms of y. If the question asks for x, finish the job with an identity or the original equation.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620670"/>
                <a:gridCol w="2804465"/>
                <a:gridCol w="2804465"/>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d/dx(ln 5x) = 5/x.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ln 5x = ln 5 + ln x, and ln 5 is a constant.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d/dx(ln 5x) = 1/x. Only 5ln x has derivative 5/x.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derivative of uv is u′v′.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 x ×x = x² it would give 1 ×1 = 1 instead of 2x.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(uv)′ = u′v + uv′.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d/dx(cos x) = sin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cos x decreases on 0 &lt; x &lt; π, where sin x is positive.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d/dx(cos x) = -sin x; likewise cosec and cot have minus signs.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d/dx(sin² x) = 2sin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inside function sin x has its own derivative, which the chain rule multiplies 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2sin xcos x (= sin 2x).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quotient rule numerator can be written in either order.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is a subtraction: swapping the terms changes the sign of the answer.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(vu′ - uv′)/v², with the bottom function times the derivative of the top first.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620670"/>
                <a:gridCol w="2804465"/>
                <a:gridCol w="2804465"/>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If d²y/dx² = 0 at a stationary point, it is a point of inflexion.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test simply gives no information; y = x⁴ has d²y/dx² = 0 at its minimum.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Check the sign of dy/dx on each side.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304403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P3.3, P3.4 and P3.5</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trigonometry topics supply the identities used to simplify derivatives (sec² = 1 + tan², cos 2x = 2cos² x - 1), and P3.5 uses d/dx(eᵏˣ) = keᵏˣ for rates of change in growth and decay models.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P3.7 Integration and P4</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Integration reverses the results here, for example f′(x)/f(x) →ln|f(x)|. In P4, implicit and parametric differentiation are the chain rule applied in new settings, connected rates of change multiply derivatives exactly as the chain rule does, and integration by parts is the product rule in reverse.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Mechanics and Physics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Velocity and acceleration are derivatives with respect to time; with these rules a displacement such as s = 5e^(-0.2t)sin 3t can be differentiated as easily as a polynomial. In IAL Physics the same rules describe simple harmonic motion and exponential decay.</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659429"/>
                <a:gridCol w="2405786"/>
                <a:gridCol w="2164385"/>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d/dx(eᵏˣ) = keᵏˣ</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exponentials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d/dx(ln kx) = 1/x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logarithms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d/dx(sin kx) = kcos kx; d/dx(cos kx) = -ksin kx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sine and cosine (radians)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d/dx(tan kx) = ksec² kx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tangent (radians)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sec x →sec xtan x; cosecx →-cosecxcot x; cot x →-cosec²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reciprocal trigonometric functions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dy/dx = dy/du·du/dx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chain rule: composite functions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d/dx(uv) = u′v + uv′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product rule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d/dx(u/v) = (u′v - uv′)/v²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quotient rule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4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659429"/>
                <a:gridCol w="2405786"/>
                <a:gridCol w="2164385"/>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d/dx[ln f(x)] = f′(x)/f(x); d/dx[eᶠ⁽ˣ⁾] = f′(x)eᶠ⁽ˣ⁾</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logarithm or exponential of a function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the chain rule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dy/dx = 1 ÷dx/dy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when x is given as a function of 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02722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Why is d/dx(ln 4x) the same as d/dx(ln x)?</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Differentiate sin² 3x.</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Find the x-coordinate of the stationary point of y = xe⁻ˣ.</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curve has equation x = y² + 2y. Find the gradient at the point (3, 1).</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Why must x be in radians for d/dx(sin x) = cos x?</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Differentiate e²ˣ/(x² + 1) and find the x-coordinate of its stationary point.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92608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ln 4x = ln 4 + ln x. The constant ln 4 differentiates to 0, so both derivatives are 1/x. The graph of ln 4x is the graph of ln x shifted up by ln 4, which does not change gradients.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Outside (·)², inside sin 3x with derivative 3cos 3x: 2sin 3x ×3cos 3x = 6sin 3xcos 3x, which is 3sin 6x by the double-angle formula.</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Product rule: dy/dx = e⁻ˣ - xe⁻ˣ = (1 - x)e⁻ˣ. Since e⁻ˣ &gt; 0, the only stationary point is at x = 1.</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dx/dy = 2y + 2 = 4 at y = 1, so dy/dx = ¼. (Check: 1 + 2 = 3, so (3, 1) is on the curve.)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The result depends on sin h/h →1 as h →0, which is true only when h is measured in radians. In degrees the derivative of sin x° is π/180cos x°.</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Quotient rule: (2e²ˣ(x² + 1) - e²ˣ·2x)/((x² + 1)²) = (2e²ˣ(x² - x + 1))/((x² + 1)²). The discriminant of x² - x + 1 is 1 - 4 = -3 &lt; 0, so it is never zero, and e²ˣ &gt; 0: there is no stationary point. The curve is always increasing.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1 original exam-style questions. Answers at the end of the deck.</a:t>
            </a:r>
            <a:endParaRPr lang="en-US" sz="16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Figure 1 shows part of the curve with equation y = (x² − 4)³. The points A, B and C on the curve are its three stationary points.</a:t>
            </a:r>
            <a:endParaRPr lang="en-US" sz="1400" dirty="0"/>
          </a:p>
          <a:p>
            <a:pPr indent="0" marL="0">
              <a:spcAft>
                <a:spcPts val="600"/>
              </a:spcAft>
              <a:buNone/>
            </a:pPr>
            <a:r>
              <a:rPr lang="en-US" sz="1400" dirty="0">
                <a:solidFill>
                  <a:srgbClr val="1A1F2B"/>
                </a:solidFill>
              </a:rPr>
              <a:t>(a) Use the chain rule to find dy/dx.  [2]</a:t>
            </a:r>
            <a:endParaRPr lang="en-US" sz="1400" dirty="0"/>
          </a:p>
          <a:p>
            <a:pPr indent="0" marL="0">
              <a:spcAft>
                <a:spcPts val="600"/>
              </a:spcAft>
              <a:buNone/>
            </a:pPr>
            <a:r>
              <a:rPr lang="en-US" sz="1400" dirty="0">
                <a:solidFill>
                  <a:srgbClr val="1A1F2B"/>
                </a:solidFill>
              </a:rPr>
              <a:t>(b) Find the coordinates of A, B and C.  [3]</a:t>
            </a:r>
            <a:endParaRPr lang="en-US" sz="1400" dirty="0"/>
          </a:p>
          <a:p>
            <a:pPr indent="0" marL="0">
              <a:spcAft>
                <a:spcPts val="600"/>
              </a:spcAft>
              <a:buNone/>
            </a:pPr>
            <a:r>
              <a:rPr lang="en-US" sz="1400" dirty="0">
                <a:solidFill>
                  <a:srgbClr val="1A1F2B"/>
                </a:solidFill>
              </a:rPr>
              <a:t>(c) By considering the sign of dy/dx on each side of x = 2, show that C is not a turning point.  [2]</a:t>
            </a:r>
            <a:endParaRPr lang="en-US" sz="1400" dirty="0"/>
          </a:p>
        </p:txBody>
      </p:sp>
      <p:pic>
        <p:nvPicPr>
          <p:cNvPr id="5" name="Image 0" descr="Figure for question 1">    </p:cNvPr>
          <p:cNvPicPr>
            <a:picLocks noChangeAspect="1"/>
          </p:cNvPicPr>
          <p:nvPr/>
        </p:nvPicPr>
        <p:blipFill>
          <a:blip r:embed="rId1"/>
          <a:stretch>
            <a:fillRect/>
          </a:stretch>
        </p:blipFill>
        <p:spPr>
          <a:xfrm>
            <a:off x="5212080" y="1685109"/>
            <a:ext cx="3474720" cy="2481943"/>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3(x² − 4)² × 2x</a:t>
            </a:r>
            <a:endParaRPr lang="en-US" sz="1400" dirty="0"/>
          </a:p>
          <a:p>
            <a:pPr marL="342900" indent="-342900">
              <a:spcAft>
                <a:spcPts val="400"/>
              </a:spcAft>
              <a:buSzPct val="100000"/>
              <a:buChar char="•"/>
            </a:pPr>
            <a:r>
              <a:rPr lang="en-US" sz="1400" dirty="0">
                <a:solidFill>
                  <a:srgbClr val="1A1F2B"/>
                </a:solidFill>
              </a:rPr>
              <a:t>dy/dx = 6x(x² − 4)²</a:t>
            </a:r>
            <a:endParaRPr lang="en-US" sz="1400" dirty="0"/>
          </a:p>
          <a:p>
            <a:pPr marL="342900" indent="-342900">
              <a:spcAft>
                <a:spcPts val="400"/>
              </a:spcAft>
              <a:buSzPct val="100000"/>
              <a:buChar char="•"/>
            </a:pPr>
            <a:r>
              <a:rPr lang="en-US" sz="1400" dirty="0">
                <a:solidFill>
                  <a:srgbClr val="1A1F2B"/>
                </a:solidFill>
              </a:rPr>
              <a:t>6x(x² − 4)² = 0 ⇒ x = 0 or x = ±2</a:t>
            </a:r>
            <a:endParaRPr lang="en-US" sz="1400" dirty="0"/>
          </a:p>
          <a:p>
            <a:pPr marL="342900" indent="-342900">
              <a:spcAft>
                <a:spcPts val="400"/>
              </a:spcAft>
              <a:buSzPct val="100000"/>
              <a:buChar char="•"/>
            </a:pPr>
            <a:r>
              <a:rPr lang="en-US" sz="1400" dirty="0">
                <a:solidFill>
                  <a:srgbClr val="1A1F2B"/>
                </a:solidFill>
              </a:rPr>
              <a:t>B(0, −64)</a:t>
            </a:r>
            <a:endParaRPr lang="en-US" sz="1400" dirty="0"/>
          </a:p>
          <a:p>
            <a:pPr marL="342900" indent="-342900">
              <a:spcAft>
                <a:spcPts val="400"/>
              </a:spcAft>
              <a:buSzPct val="100000"/>
              <a:buChar char="•"/>
            </a:pPr>
            <a:r>
              <a:rPr lang="en-US" sz="1400" dirty="0">
                <a:solidFill>
                  <a:srgbClr val="1A1F2B"/>
                </a:solidFill>
              </a:rPr>
              <a:t>A(−2, 0) and C(2, 0)</a:t>
            </a:r>
            <a:endParaRPr lang="en-US" sz="1400" dirty="0"/>
          </a:p>
          <a:p>
            <a:pPr marL="342900" indent="-342900">
              <a:spcAft>
                <a:spcPts val="400"/>
              </a:spcAft>
              <a:buSzPct val="100000"/>
              <a:buChar char="•"/>
            </a:pPr>
            <a:r>
              <a:rPr lang="en-US" sz="1400" dirty="0">
                <a:solidFill>
                  <a:srgbClr val="1A1F2B"/>
                </a:solidFill>
              </a:rPr>
              <a:t>(x² − 4)² ≥ 0, so near x = 2 the sign of dy/dx is the sign of 6x</a:t>
            </a:r>
            <a:endParaRPr lang="en-US" sz="1400" dirty="0"/>
          </a:p>
          <a:p>
            <a:pPr marL="342900" indent="-342900">
              <a:spcAft>
                <a:spcPts val="400"/>
              </a:spcAft>
              <a:buSzPct val="100000"/>
              <a:buChar char="•"/>
            </a:pPr>
            <a:r>
              <a:rPr lang="en-US" sz="1400" dirty="0">
                <a:solidFill>
                  <a:srgbClr val="1A1F2B"/>
                </a:solidFill>
              </a:rPr>
              <a:t>dy/dx &gt; 0 just to the left and just to the right of x = 2, so the gradient does not change sign: C is a stationary point of inflection, not a turning point</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48</Slides>
  <Notes>48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P3.6 Differentiation: chain, product and quotient rules · Edexcel IAL Maths</dc:title>
  <dc:subject>PptxGenJS Presentation</dc:subject>
  <dc:creator>Evan Kotronis · ExaminerPrep</dc:creator>
  <cp:lastModifiedBy>Evan Kotronis · ExaminerPrep</cp:lastModifiedBy>
  <cp:revision>1</cp:revision>
  <dcterms:created xsi:type="dcterms:W3CDTF">2026-10-26T15:10:31Z</dcterms:created>
  <dcterms:modified xsi:type="dcterms:W3CDTF">2026-10-26T15:10:31Z</dcterms:modified>
</cp:coreProperties>
</file>