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2c8aaab2-517c-a902-58e6-d40cb436ab01}">
          <p14:sldIdLst>
            <p14:sldId id="256"/>
            <p14:sldId id="257"/>
            <p14:sldId id="258"/>
          </p14:sldIdLst>
        </p14:section>
        <p14:section name="Theory" id="{ab1505d9-af2e-4b90-c784-bab129810b05}">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99bbc5c0-2bd5-dfa7-2053-c2ddda96c064}">
          <p14:sldIdLst>
            <p14:sldId id="300"/>
            <p14:sldId id="301"/>
            <p14:sldId id="302"/>
          </p14:sldIdLst>
        </p14:section>
        <p14:section name="Answers" id="{31ca231b-f430-c579-bafa-098e481dbd0a}">
          <p14:sldIdLst>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P1.6 Differentiation. Notes for this topic: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derivative measure?.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derivative measure?.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derivative measure?.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from first principles?.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from first principles?.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from first principles?: Worked example 1.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from first principles?.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xⁿ when n is negative or a fraction?.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xⁿ when n is negative or a fraction?.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xⁿ when n is negative or a fraction?.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xⁿ when n is negative or a fraction?: Worked example 2.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differentiate xⁿ when n is negative or a fraction?.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must you do to products and fractions before differentiating?.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must you do to products and fractions before differentiating?: Worked example 3.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must you do to products and fractions before differentiating?.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second derivative?.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second derivative?.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second derivative?.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second derivative?: Worked example 4.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second derivative?: Worked example 4.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derivative a rate of change?.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derivative a rate of change?: Worked example 5.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derivative a rate of change?: Worked example 5.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derivative a rate of change?.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a normal?.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a normal?: Worked example 6.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a normal?: Worked example 6.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a normal?.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points where the gradient has a given value?.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points where the gradient has a given value?: Worked example 7.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points where the gradient has a given value?: Worked example 7.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points where the gradient has a given value?.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points where the gradient has a given value?: Worked example 8.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points where the gradient has a given value?: Worked example 8.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P1.6.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P1.6.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https://examinerprep.com/notes/edexcel-ial-maths/differentiation/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https://examinerprep.com/ial-maths-p1-6-differentiation-questions#IALM-P1-6-B-01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https://examinerprep.com/ial-maths-p1-6-differentiation-questions#IALM-P1-6-B-02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https://examinerprep.com/ial-maths-p1-6-differentiation-questions#IALM-P1-6-B-01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https://examinerprep.com/ial-maths-p1-6-differentiation-questions#IALM-P1-6-B-02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maths/differentiation/" TargetMode="External"/><Relationship Id="rId2" Type="http://schemas.openxmlformats.org/officeDocument/2006/relationships/hyperlink" Target="https://examinerprep.com/ial-maths-p1-6-differentia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P1.6 Differentiation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derivative as the gradient of the tangent, as the limit of chord gradients, and as a rate of change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Differentiation from first principles for simple polynomials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Differentiating xⁿ for any rational n, constant multiples and sums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Rewriting products, roots and simple fractions as sums of powers before differentiating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Second derivatives, d²y/dx² and f′′(x)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Equations of tangents and normals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Points where the gradient takes a given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derivative dy/dx (or f′(x)) is the gradient of the tangent to the curve at a point: the limit of the gradients of chords as the second point slides towards the first.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First principles: f′(x)=lim_(h→0)(f(x+h)-f(x))/h.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Power rule: if y=axⁿ then dy/dx=anxⁿ⁻¹, for any rational n. Constants differentiate to 0; sums are differentiated term by term.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Prepare first: write roots as fractional powers, 1/xᵏ as x⁻ᵏ, expand brackets and split fractions.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The second derivative d²y/dx² is the rate of change of the gradient.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Tangent at (x₁, y₁): gradient m=dy/dx there. Normal: gradient -1/m. Then use y-y₁=m(x-x₁).</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derivative measure?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straight line has one gradient everywhere. A curve does not: its steepness changes from point to point. So we need to say what "the gradient of a curve at a point" means.</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gradient of a curve</a:t>
            </a:r>
            <a:r>
              <a:rPr lang="en-US" sz="1400" dirty="0">
                <a:solidFill>
                  <a:srgbClr val="1A1F2B"/>
                </a:solidFill>
                <a:latin typeface="Calibri" pitchFamily="34" charset="0"/>
                <a:ea typeface="Calibri" pitchFamily="34" charset="-122"/>
                <a:cs typeface="Calibri" pitchFamily="34" charset="-120"/>
              </a:rPr>
              <a:t> at a point is the gradient of the </a:t>
            </a:r>
            <a:r>
              <a:rPr lang="en-US" sz="1400" b="1" dirty="0">
                <a:solidFill>
                  <a:srgbClr val="1A1F2B"/>
                </a:solidFill>
                <a:latin typeface="Calibri" pitchFamily="34" charset="0"/>
                <a:ea typeface="Calibri" pitchFamily="34" charset="-122"/>
                <a:cs typeface="Calibri" pitchFamily="34" charset="-120"/>
              </a:rPr>
              <a:t>tangent</a:t>
            </a:r>
            <a:r>
              <a:rPr lang="en-US" sz="1400" dirty="0">
                <a:solidFill>
                  <a:srgbClr val="1A1F2B"/>
                </a:solidFill>
                <a:latin typeface="Calibri" pitchFamily="34" charset="0"/>
                <a:ea typeface="Calibri" pitchFamily="34" charset="-122"/>
                <a:cs typeface="Calibri" pitchFamily="34" charset="-120"/>
              </a:rPr>
              <a:t> there: the straight line that just touches the curve at that point and has the same direction as the curve.</a:t>
            </a:r>
            <a:endParaRPr lang="en-US" sz="1400" dirty="0"/>
          </a:p>
        </p:txBody>
      </p:sp>
      <p:sp>
        <p:nvSpPr>
          <p:cNvPr id="7" name="Text 5"/>
          <p:cNvSpPr txBox="1"/>
          <p:nvPr/>
        </p:nvSpPr>
        <p:spPr>
          <a:xfrm>
            <a:off x="457200" y="2683764"/>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find it, take a second point Q on the curve and work out the gradient of the chord PQ. As Q moves towards P, the chord turns towards the tangent, and its gradient approaches a limit. That limit is the gradient of the curve at 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that gives the gradient at every x is the </a:t>
            </a:r>
            <a:r>
              <a:rPr lang="en-US" sz="1500" b="1" dirty="0">
                <a:solidFill>
                  <a:srgbClr val="1A1F2B"/>
                </a:solidFill>
                <a:latin typeface="Calibri" pitchFamily="34" charset="0"/>
                <a:ea typeface="Calibri" pitchFamily="34" charset="-122"/>
                <a:cs typeface="Calibri" pitchFamily="34" charset="-120"/>
              </a:rPr>
              <a:t>derivative</a:t>
            </a:r>
            <a:r>
              <a:rPr lang="en-US" sz="1500" dirty="0">
                <a:solidFill>
                  <a:srgbClr val="1A1F2B"/>
                </a:solidFill>
                <a:latin typeface="Calibri" pitchFamily="34" charset="0"/>
                <a:ea typeface="Calibri" pitchFamily="34" charset="-122"/>
                <a:cs typeface="Calibri" pitchFamily="34" charset="-120"/>
              </a:rPr>
              <a:t> (or gradient function). If y=f(x), the derivative is written dy/dx or f′(x).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derivative measure?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Chords from P(1, 1) on y=x² to Q₁, Q₂, Q₃ at x=3, 2 and 1.5. Their gradients, 4, 3 and 2.5, approach 2, the gradient of the tangent at P.">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Chords from P(1, 1) on y=x² to Q₁, Q₂, Q₃ at x=3, 2 and 1.5. Their gradients, 4, 3 and 2.5, approach 2, the gradient of the tangent at P.</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derivative measure?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166567"/>
                <a:gridCol w="1299362"/>
                <a:gridCol w="376367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 has x-coordinate 1+h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 of PQ=((1+h)²-1)/h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Q₃</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Algebraically, ((1+h)²-1)/h=(2h+h²)/h=2+h, which tends to 2 as h→0. The table is just this formula with numbers in. You cannot put h=0 straight into the chord gradient: it would be (0/0). You must simplify first, then let h tend to zero. That is the whole idea of the next section.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differentiate from first principles?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he chord from P to Q has run h and rise f(x+h)-f(x). As h→0, Q slides down the curve to P and the chord becomes the tangen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chord from P to Q has run h and rise f(x+h)-f(x). As h→0, Q slides down the curve to P and the chord becomes the tangent.</a:t>
            </a:r>
            <a:endParaRPr lang="en-US" sz="1100" dirty="0"/>
          </a:p>
        </p:txBody>
      </p:sp>
      <p:sp>
        <p:nvSpPr>
          <p:cNvPr id="6" name="Shape 3"/>
          <p:cNvSpPr/>
          <p:nvPr/>
        </p:nvSpPr>
        <p:spPr>
          <a:xfrm>
            <a:off x="457200" y="1371600"/>
            <a:ext cx="3611880" cy="444398"/>
          </a:xfrm>
          <a:prstGeom prst="roundRect">
            <a:avLst>
              <a:gd name="adj" fmla="val 12346"/>
            </a:avLst>
          </a:prstGeom>
          <a:solidFill>
            <a:srgbClr val="F3F5F9"/>
          </a:solidFill>
          <a:ln w="9525">
            <a:solidFill>
              <a:srgbClr val="DDE2EA"/>
            </a:solidFill>
            <a:prstDash val="solid"/>
          </a:ln>
        </p:spPr>
      </p:sp>
      <p:sp>
        <p:nvSpPr>
          <p:cNvPr id="7" name="Text 4"/>
          <p:cNvSpPr txBox="1"/>
          <p:nvPr/>
        </p:nvSpPr>
        <p:spPr>
          <a:xfrm>
            <a:off x="603504" y="1463040"/>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f′(x)=lim_(h→0)(f(x+h)-f(x))/h</a:t>
            </a:r>
            <a:endParaRPr lang="en-US" sz="1700" dirty="0"/>
          </a:p>
        </p:txBody>
      </p:sp>
      <p:sp>
        <p:nvSpPr>
          <p:cNvPr id="8" name="Text 5"/>
          <p:cNvSpPr txBox="1"/>
          <p:nvPr/>
        </p:nvSpPr>
        <p:spPr>
          <a:xfrm>
            <a:off x="457200" y="1934870"/>
            <a:ext cx="3611880"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f(x+h)-f(x) is the change in y between the two points, h is the change in x, and the fraction is the gradient of the chord. This definition is not in the formulae list: learn it, because you need to use it, not just quote it. Some books write δx for h, giving dy/dx=lim_(δx→0)δy/δx. Either notation is fine if you use it consistently.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method for a polynomial always has the same four steps: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from first principles?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14757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Substitute x+h into f and expand.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Subtract f(x): every term without an h cancels.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Divide by h: every remaining term had at least one factor of 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Let h→0: terms still containing h vanish, and what is left is f′(x).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from first principles?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Prove</a:t>
            </a:r>
            <a:endParaRPr lang="en-US" sz="1200" dirty="0"/>
          </a:p>
        </p:txBody>
      </p:sp>
      <p:sp>
        <p:nvSpPr>
          <p:cNvPr id="4" name="Text 2"/>
          <p:cNvSpPr txBox="1"/>
          <p:nvPr/>
        </p:nvSpPr>
        <p:spPr>
          <a:xfrm>
            <a:off x="457200" y="1371600"/>
            <a:ext cx="8229600" cy="251825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f(x)=3x²-4x, prove from first principles that f′(x)=6x-4.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Substitute and expand.</a:t>
            </a:r>
            <a:r>
              <a:rPr lang="en-US" sz="1500" dirty="0">
                <a:solidFill>
                  <a:srgbClr val="1A1F2B"/>
                </a:solidFill>
                <a:latin typeface="Calibri" pitchFamily="34" charset="0"/>
                <a:ea typeface="Calibri" pitchFamily="34" charset="-122"/>
                <a:cs typeface="Calibri" pitchFamily="34" charset="-120"/>
              </a:rPr>
              <a:t> f(x+h)=3(x+h)²-4(x+h)=3x²+6xh+3h²-4x-4h.</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Subtract f(x).</a:t>
            </a:r>
            <a:r>
              <a:rPr lang="en-US" sz="1500" dirty="0">
                <a:solidFill>
                  <a:srgbClr val="1A1F2B"/>
                </a:solidFill>
                <a:latin typeface="Calibri" pitchFamily="34" charset="0"/>
                <a:ea typeface="Calibri" pitchFamily="34" charset="-122"/>
                <a:cs typeface="Calibri" pitchFamily="34" charset="-120"/>
              </a:rPr>
              <a:t> f(x+h)-f(x)=6xh+3h²-4h.</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Divide by h</a:t>
            </a:r>
            <a:r>
              <a:rPr lang="en-US" sz="1500" dirty="0">
                <a:solidFill>
                  <a:srgbClr val="1A1F2B"/>
                </a:solidFill>
                <a:latin typeface="Calibri" pitchFamily="34" charset="0"/>
                <a:ea typeface="Calibri" pitchFamily="34" charset="-122"/>
                <a:cs typeface="Calibri" pitchFamily="34" charset="-120"/>
              </a:rPr>
              <a:t> (h≠0). (f(x+h)-f(x))/h=6x+3h-4.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Take the limit and conclude.</a:t>
            </a:r>
            <a:r>
              <a:rPr lang="en-US" sz="1500" dirty="0">
                <a:solidFill>
                  <a:srgbClr val="1A1F2B"/>
                </a:solidFill>
                <a:latin typeface="Calibri" pitchFamily="34" charset="0"/>
                <a:ea typeface="Calibri" pitchFamily="34" charset="-122"/>
                <a:cs typeface="Calibri" pitchFamily="34" charset="-120"/>
              </a:rPr>
              <a:t> f′(x)=lim_(h→0)(6x+3h-4)= </a:t>
            </a:r>
            <a:r>
              <a:rPr lang="en-US" sz="1500" b="1" dirty="0">
                <a:solidFill>
                  <a:srgbClr val="1A1F2B"/>
                </a:solidFill>
                <a:latin typeface="Calibri" pitchFamily="34" charset="0"/>
                <a:ea typeface="Calibri" pitchFamily="34" charset="-122"/>
                <a:cs typeface="Calibri" pitchFamily="34" charset="-120"/>
              </a:rPr>
              <a:t>6x-4, as required</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As a check, at x=2 the gradient is 6×2-4=8. The power rule in the next section gives the same answer in one line, but a "first principles" question asks for this method, not the rule.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from first principles?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"=6x+3h-4=6x-4" with no limit. The two expressions are not equal; the second is the limit of the first. Write lim_(h→0) (or "as h→0") on the line where h disappears.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xⁿ when n is negative or a fraction?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y=axⁿ ⟹ dy/dx=anxⁿ⁻¹</a:t>
            </a:r>
            <a:endParaRPr lang="en-US" sz="1700" dirty="0"/>
          </a:p>
        </p:txBody>
      </p:sp>
      <p:sp>
        <p:nvSpPr>
          <p:cNvPr id="6" name="Text 4"/>
          <p:cNvSpPr txBox="1"/>
          <p:nvPr/>
        </p:nvSpPr>
        <p:spPr>
          <a:xfrm>
            <a:off x="457200" y="193487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a is any constant and n is any rational number (positive, negative or a fraction): "multiply by the power, then reduce the power by one". The rule is not in the formulae list, so learn it. Also, the derivative of a constant is 0 (its graph is a horizontal line), and a sum or difference is differentiated term by term.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rule only works on terms written as axⁿ. Use the laws of indices from P1.1 to rewrite first:</a:t>
            </a:r>
            <a:endParaRPr lang="en-US" sz="15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3294583"/>
          <a:ext cx="8229600" cy="914400"/>
        </p:xfrm>
        <a:graphic>
          <a:graphicData uri="http://schemas.openxmlformats.org/drawingml/2006/table">
            <a:tbl>
              <a:tblPr/>
              <a:tblGrid>
                <a:gridCol w="2559406"/>
                <a:gridCol w="2971800"/>
                <a:gridCol w="26983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 as given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Rewritten as axⁿ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Derivative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½x^(-½)=1/2√x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5x⁻¹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-12x⁻⁵</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xⁿ when n is negative or a fraction?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59406"/>
                <a:gridCol w="2971800"/>
                <a:gridCol w="26983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 as given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Rewritten as axⁿ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Derivative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2x^(-½)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(3/2)x^½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x^⅔</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⅔x^(-⅓)</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¼x⁻²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-½x⁻³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xⁿ when n is negative or a fraction?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y=√x and its gradient function 1/2√x. At x=4 the curve has gradient ¼; near x=0 the curve is almost vertical, so the gradient function grows without limit.">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y=√x and its gradient function 1/2√x. At x=4 the curve has gradient ¼; near x=0 the curve is almost vertical, so the gradient function grows without limit.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xⁿ when n is negative or a fraction?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y=4x³-6√x+8/x²-7, x&gt;0, (a) find dy/dx; (b) find the gradient of the curve at the point where x=4.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Rewrite every term as a power of x: y=4x³-6x^½+8x⁻²-7.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Differentiate term by term (the constant -7 gives 0): </a:t>
            </a:r>
            <a:r>
              <a:rPr lang="en-US" sz="1500" b="1" dirty="0">
                <a:solidFill>
                  <a:srgbClr val="1A1F2B"/>
                </a:solidFill>
                <a:latin typeface="Calibri" pitchFamily="34" charset="0"/>
                <a:ea typeface="Calibri" pitchFamily="34" charset="-122"/>
                <a:cs typeface="Calibri" pitchFamily="34" charset="-120"/>
              </a:rPr>
              <a:t>dy/dx=12x²-3x^(-½)-16x⁻³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Substitute x=4, using 4^(-½)=½ and 4⁻³=(1/64): 12×16-3×½-16×(1/64)=192-1.5-0.25= </a:t>
            </a:r>
            <a:r>
              <a:rPr lang="en-US" sz="1500" b="1" dirty="0">
                <a:solidFill>
                  <a:srgbClr val="1A1F2B"/>
                </a:solidFill>
                <a:latin typeface="Calibri" pitchFamily="34" charset="0"/>
                <a:ea typeface="Calibri" pitchFamily="34" charset="-122"/>
                <a:cs typeface="Calibri" pitchFamily="34" charset="-120"/>
              </a:rPr>
              <a:t>190.25 (=(761/4))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differentiate xⁿ when n is negative or a fraction?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Reducing a negative power the wrong way. The power of 8x⁻² goes down by one, to -3, not up to -1. And -6x^½ becomes -6×½x^(-½)=-3x^(-½): the new power is ½-1=-½.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must you do to products and fractions before differentiating?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P1 there is no product rule and no quotient rule (those come in P3). So a product or quotient must be turned into a sum of separate powers of x first.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Products:</a:t>
            </a:r>
            <a:r>
              <a:rPr lang="en-US" sz="1500" dirty="0">
                <a:solidFill>
                  <a:srgbClr val="1A1F2B"/>
                </a:solidFill>
                <a:latin typeface="Calibri" pitchFamily="34" charset="0"/>
                <a:ea typeface="Calibri" pitchFamily="34" charset="-122"/>
                <a:cs typeface="Calibri" pitchFamily="34" charset="-120"/>
              </a:rPr>
              <a:t> multiply out the brackets completely.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Fractions with a single term underneath</a:t>
            </a:r>
            <a:r>
              <a:rPr lang="en-US" sz="1500" dirty="0">
                <a:solidFill>
                  <a:srgbClr val="1A1F2B"/>
                </a:solidFill>
                <a:latin typeface="Calibri" pitchFamily="34" charset="0"/>
                <a:ea typeface="Calibri" pitchFamily="34" charset="-122"/>
                <a:cs typeface="Calibri" pitchFamily="34" charset="-120"/>
              </a:rPr>
              <a:t> (such as x², √x or 3x): divide every term on top by the denominator, then simplify each power with the index laws.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Never differentiate the top and bottom separately, and never differentiate the two brackets separately and multiply: the derivative of a product is not the product of the derivatives.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must you do to products and fractions before differentiating?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dy/dx when (a) y=(2x-1)(x²+3); (b) y=(2x³+x-6)/√x, x&gt;0, and evaluate it when x=4.</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Expand, then differentiate: y=2x³-x²+6x-3, so </a:t>
            </a:r>
            <a:r>
              <a:rPr lang="en-US" sz="1500" b="1" dirty="0">
                <a:solidFill>
                  <a:srgbClr val="1A1F2B"/>
                </a:solidFill>
                <a:latin typeface="Calibri" pitchFamily="34" charset="0"/>
                <a:ea typeface="Calibri" pitchFamily="34" charset="-122"/>
                <a:cs typeface="Calibri" pitchFamily="34" charset="-120"/>
              </a:rPr>
              <a:t>dy/dx=6x²-2x+6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Divide each term by x^½ (subtract ½ from each power): y=2x^(5/2)+x^½-6x^(-½).</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Differentiate: dy/dx=5x^(3/2)+½x^(-½)+3x^(-(3/2)). Note that -6×(-½)=+3: the sign of the last term changes because the power is negative.</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x=4: 4^(3/2)=8, 4^(-½)=½, 4^(-(3/2))=⅛, so 5×8+½×½+3×⅛=40+0.25+0.375= </a:t>
            </a:r>
            <a:r>
              <a:rPr lang="en-US" sz="1500" b="1" dirty="0">
                <a:solidFill>
                  <a:srgbClr val="1A1F2B"/>
                </a:solidFill>
                <a:latin typeface="Calibri" pitchFamily="34" charset="0"/>
                <a:ea typeface="Calibri" pitchFamily="34" charset="-122"/>
                <a:cs typeface="Calibri" pitchFamily="34" charset="-120"/>
              </a:rPr>
              <a:t>40.625 (=(325/8))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must you do to products and fractions before differentiating?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Many questions split this into two parts: "Write y in the form axᵖ+bx^q, where a, b, p and q are constants" and then "Hence find dy/dx". State the values of a, b, p and q clearly in the first part; the rewritten form is a step in its own right.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second derivative?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derivative dy/dx is itself a function of x, so it can be differentiated again. The result is the </a:t>
            </a:r>
            <a:r>
              <a:rPr lang="en-US" sz="1500" b="1" dirty="0">
                <a:solidFill>
                  <a:srgbClr val="1A1F2B"/>
                </a:solidFill>
                <a:latin typeface="Calibri" pitchFamily="34" charset="0"/>
                <a:ea typeface="Calibri" pitchFamily="34" charset="-122"/>
                <a:cs typeface="Calibri" pitchFamily="34" charset="-120"/>
              </a:rPr>
              <a:t>second derivative</a:t>
            </a:r>
            <a:r>
              <a:rPr lang="en-US" sz="1500" dirty="0">
                <a:solidFill>
                  <a:srgbClr val="1A1F2B"/>
                </a:solidFill>
                <a:latin typeface="Calibri" pitchFamily="34" charset="0"/>
                <a:ea typeface="Calibri" pitchFamily="34" charset="-122"/>
                <a:cs typeface="Calibri" pitchFamily="34" charset="-120"/>
              </a:rPr>
              <a:t>, written d²y/dx² or f′′(x).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It measures the rate of change of the gradient: positive where the gradient is increasing, negative where it is decreasing.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Same rules, applied twice. Simplify the first derivative before you differentiate again.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figures below, the gradient function f′(x) of a cubic is a parabola. Its own gradient, f′′(x)=6x-12, is zero at x=2, where the gradient of the cubic is least.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second derivative?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y=f(x)=x³-6x²+9x+1. The tangent is horizontal at (1, 5) and (3, 1).">    </p:cNvPr>
          <p:cNvPicPr>
            <a:picLocks noChangeAspect="1"/>
          </p:cNvPicPr>
          <p:nvPr/>
        </p:nvPicPr>
        <p:blipFill>
          <a:blip r:embed="rId1"/>
          <a:stretch>
            <a:fillRect/>
          </a:stretch>
        </p:blipFill>
        <p:spPr>
          <a:xfrm>
            <a:off x="2153412" y="1371600"/>
            <a:ext cx="4836262" cy="2976372"/>
          </a:xfrm>
          <a:prstGeom prst="rect">
            <a:avLst/>
          </a:prstGeom>
        </p:spPr>
      </p:pic>
      <p:sp>
        <p:nvSpPr>
          <p:cNvPr id="5" name="Text 2"/>
          <p:cNvSpPr txBox="1"/>
          <p:nvPr/>
        </p:nvSpPr>
        <p:spPr>
          <a:xfrm>
            <a:off x="2153412" y="4393692"/>
            <a:ext cx="4836262" cy="224028"/>
          </a:xfrm>
          <a:prstGeom prst="rect">
            <a:avLst/>
          </a:prstGeom>
          <a:noFill/>
          <a:ln/>
        </p:spPr>
        <p:txBody>
          <a:bodyPr wrap="square" lIns="0" tIns="0" rIns="0" bIns="0" rtlCol="0" anchor="t"/>
          <a:lstStyle/>
          <a:p>
            <a:pPr algn="ctr" indent="0" marL="0">
              <a:buNone/>
            </a:pPr>
            <a:r>
              <a:rPr lang="en-US" sz="1100" i="1" dirty="0">
                <a:solidFill>
                  <a:srgbClr val="5A6577"/>
                </a:solidFill>
              </a:rPr>
              <a:t>y=f(x)=x³-6x²+9x+1. The tangent is horizontal at (1, 5) and (3,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second derivative?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On the same x scale, its gradient function f′(x)=3x²-12x+9=3(x-1)(x-3). Where the tangent to f is horizontal, f′(x)=0; the gradient of f is least at x=2, where f′′(x)=0.">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On the same x scale, its gradient function f′(x)=3x²-12x+9=3(x-1)(x-3). Where the tangent to f is horizontal, f′(x)=0; the gradient of f is least at x=2, where f′′(x)=0.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second derivative?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Find</a:t>
            </a:r>
            <a:endParaRPr lang="en-US" sz="1200" dirty="0"/>
          </a:p>
        </p:txBody>
      </p:sp>
      <p:pic>
        <p:nvPicPr>
          <p:cNvPr id="4" name="Image 0" descr="y=2x³+24/x has a horizontal tangent at exactly two points, (±√2, ±16√2), one on each branch.">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y=2x³+24/x has a horizontal tangent at exactly two points, (±√2, ±16√2), one on each branch.</a:t>
            </a:r>
            <a:endParaRPr lang="en-US" sz="1100" dirty="0"/>
          </a:p>
        </p:txBody>
      </p:sp>
      <p:sp>
        <p:nvSpPr>
          <p:cNvPr id="6" name="Text 3"/>
          <p:cNvSpPr txBox="1"/>
          <p:nvPr/>
        </p:nvSpPr>
        <p:spPr>
          <a:xfrm>
            <a:off x="457200" y="1371600"/>
            <a:ext cx="361188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f(x)=2x³+24/x, x≠0. (a) Find f′(x) and f′′(x). (b) Find f′(2) and f′′(2). (c) Find the exact coordinates of the points on the curve y=f(x) where the gradient is zero.</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24/x as 24x⁻¹ and differentiate twice: </a:t>
            </a:r>
            <a:r>
              <a:rPr lang="en-US" sz="1500" b="1" dirty="0">
                <a:solidFill>
                  <a:srgbClr val="1A1F2B"/>
                </a:solidFill>
                <a:latin typeface="Calibri" pitchFamily="34" charset="0"/>
                <a:ea typeface="Calibri" pitchFamily="34" charset="-122"/>
                <a:cs typeface="Calibri" pitchFamily="34" charset="-120"/>
              </a:rPr>
              <a:t>f′(x)=6x²-24x⁻², f′′(x)=12x+48x⁻³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Substitute x=2: f′(2)=24-6=18 and f′′(2)=24+6=30. </a:t>
            </a:r>
            <a:r>
              <a:rPr lang="en-US" sz="1500" b="1" dirty="0">
                <a:solidFill>
                  <a:srgbClr val="1A1F2B"/>
                </a:solidFill>
                <a:latin typeface="Calibri" pitchFamily="34" charset="0"/>
                <a:ea typeface="Calibri" pitchFamily="34" charset="-122"/>
                <a:cs typeface="Calibri" pitchFamily="34" charset="-120"/>
              </a:rPr>
              <a:t>f′(2)=18, f′′(2)=30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Solve f′(x)=0, multiplying through by x²: 6x²=24/x²⇒x⁴=4⇒x²=2⇒x=±√2.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second derivative?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Find y for each, using 1/√2=√2/2: f(√2)=2×2√2+24/√2=4√2+12√2=16√2. </a:t>
            </a:r>
            <a:r>
              <a:rPr lang="en-US" sz="1500" b="1" dirty="0">
                <a:solidFill>
                  <a:srgbClr val="1A1F2B"/>
                </a:solidFill>
                <a:latin typeface="Calibri" pitchFamily="34" charset="0"/>
                <a:ea typeface="Calibri" pitchFamily="34" charset="-122"/>
                <a:cs typeface="Calibri" pitchFamily="34" charset="-120"/>
              </a:rPr>
              <a:t>(√2, 16√2) and (-√2, -16√2)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x⁴=4 also gives x²=-2, which has no real solutions, so there are exactly two points. Deciding which is a maximum and which a minimum (using the sign of f′′) is a P2 skill.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a derivative a rate of change?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18900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dy/dx tells you how fast y changes as x changes. With other letters the meaning is the same: if A is an area and t is time, dA/dt is the rate of change of area with respect to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Units: (units of the top) per (unit of the bottom), for example m² per hour, cm³ s⁻¹, £ per item.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Sign: a positive derivative means the quantity is increasing; a negative one means it is decreasing.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second derivative tells you whether the rate itself is going up or down: a growing quantity can be growing more slowly.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mechanics the same idea gives velocity v=ds/dt and acceleration a=dv/dt.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a derivative a rate of change?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Find, Explain</a:t>
            </a:r>
            <a:endParaRPr lang="en-US" sz="1200" dirty="0"/>
          </a:p>
        </p:txBody>
      </p:sp>
      <p:pic>
        <p:nvPicPr>
          <p:cNvPr id="4" name="Image 0" descr="The area of the oil slick, A=40t^(3/2). The gradient of the tangent at t=9 is the rate at which the area is growing at that instant: 720 m² in 4 hours along the tangent, so 180 m² per hour.">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area of the oil slick, A=40t^(3/2). The gradient of the tangent at t=9 is the rate at which the area is growing at that instant: 720 m² in 4 hours along the tangent, so 180 m² per hour.</a:t>
            </a:r>
            <a:endParaRPr lang="en-US" sz="1100" dirty="0"/>
          </a:p>
        </p:txBody>
      </p:sp>
      <p:sp>
        <p:nvSpPr>
          <p:cNvPr id="6" name="Text 3"/>
          <p:cNvSpPr txBox="1"/>
          <p:nvPr/>
        </p:nvSpPr>
        <p:spPr>
          <a:xfrm>
            <a:off x="457200" y="1371600"/>
            <a:ext cx="3621938"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area, A m², of an oil slick t hours after a leak starts is modelled by A=40t^(3/2), 0≤t≤16. (a) Find the rate at which the area is increasing when t=9. (b) Find the time at which the area is increasing at 120 m² per hour. (c) Find d²A/dt² and explain what its sign tells you.</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Differentiate with respect to t: dA/dt=40×(3/2)t^½=60t^½. At t=9: 60×3= </a:t>
            </a:r>
            <a:r>
              <a:rPr lang="en-US" sz="1500" b="1" dirty="0">
                <a:solidFill>
                  <a:srgbClr val="1A1F2B"/>
                </a:solidFill>
                <a:latin typeface="Calibri" pitchFamily="34" charset="0"/>
                <a:ea typeface="Calibri" pitchFamily="34" charset="-122"/>
                <a:cs typeface="Calibri" pitchFamily="34" charset="-120"/>
              </a:rPr>
              <a:t>180 m² per hour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60t^½=120⇒t^½=2⇒ </a:t>
            </a:r>
            <a:r>
              <a:rPr lang="en-US" sz="1500" b="1" dirty="0">
                <a:solidFill>
                  <a:srgbClr val="1A1F2B"/>
                </a:solidFill>
                <a:latin typeface="Calibri" pitchFamily="34" charset="0"/>
                <a:ea typeface="Calibri" pitchFamily="34" charset="-122"/>
                <a:cs typeface="Calibri" pitchFamily="34" charset="-120"/>
              </a:rPr>
              <a:t>t=4 hours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a derivative a rate of change?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Find, Explain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Differentiate again: </a:t>
            </a:r>
            <a:r>
              <a:rPr lang="en-US" sz="1500" b="1" dirty="0">
                <a:solidFill>
                  <a:srgbClr val="1A1F2B"/>
                </a:solidFill>
                <a:latin typeface="Calibri" pitchFamily="34" charset="0"/>
                <a:ea typeface="Calibri" pitchFamily="34" charset="-122"/>
                <a:cs typeface="Calibri" pitchFamily="34" charset="-120"/>
              </a:rPr>
              <a:t>d²A/dt²=30t^(-½)=30/√t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For t&gt;0 this is positive, so the rate of increase of the area is itself increasing: the slick spreads faster and faster during the model's 16 hours (at t=9 the rate is rising by 10 m² per hour, every hour).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a derivative a rate of change?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question says "find the rate of change", give units, and when it asks you to interpret a sign, write a sentence in context: "the volume of water is decreasing at 120 m³ per day", not just "it is negative".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a normal?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tangent</a:t>
            </a:r>
            <a:r>
              <a:rPr lang="en-US" sz="1400" dirty="0">
                <a:solidFill>
                  <a:srgbClr val="1A1F2B"/>
                </a:solidFill>
                <a:latin typeface="Calibri" pitchFamily="34" charset="0"/>
                <a:ea typeface="Calibri" pitchFamily="34" charset="-122"/>
                <a:cs typeface="Calibri" pitchFamily="34" charset="-120"/>
              </a:rPr>
              <a:t> at a point P on a curve is the straight line through P with the same gradient as the curve at P. The </a:t>
            </a:r>
            <a:r>
              <a:rPr lang="en-US" sz="1400" b="1" dirty="0">
                <a:solidFill>
                  <a:srgbClr val="1A1F2B"/>
                </a:solidFill>
                <a:latin typeface="Calibri" pitchFamily="34" charset="0"/>
                <a:ea typeface="Calibri" pitchFamily="34" charset="-122"/>
                <a:cs typeface="Calibri" pitchFamily="34" charset="-120"/>
              </a:rPr>
              <a:t>normal</a:t>
            </a:r>
            <a:r>
              <a:rPr lang="en-US" sz="1400" dirty="0">
                <a:solidFill>
                  <a:srgbClr val="1A1F2B"/>
                </a:solidFill>
                <a:latin typeface="Calibri" pitchFamily="34" charset="0"/>
                <a:ea typeface="Calibri" pitchFamily="34" charset="-122"/>
                <a:cs typeface="Calibri" pitchFamily="34" charset="-120"/>
              </a:rPr>
              <a:t> at P is the straight line through P perpendicular to the tangent.</a:t>
            </a:r>
            <a:endParaRPr lang="en-US" sz="1400" dirty="0"/>
          </a:p>
        </p:txBody>
      </p:sp>
      <p:sp>
        <p:nvSpPr>
          <p:cNvPr id="6" name="Text 4"/>
          <p:cNvSpPr txBox="1"/>
          <p:nvPr/>
        </p:nvSpPr>
        <p:spPr>
          <a:xfrm>
            <a:off x="457200" y="2104034"/>
            <a:ext cx="8229600" cy="19787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Perpendicular gradients multiply to -1, so if the tangent has gradient m, the normal has gradient -1/m. The method: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Find the coordinates of P (if you are only given x, substitute into the equation of the curve to get 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Differentiate, and substitute the x-coordinate of P to get the gradient m of the tangent.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For a normal, take -1/m.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Use y-y₁=m(x-x₁), then rearrange into the form asked for.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Special case: if the tangent is horizontal (m=0), the normal is the vertical line x=x₁.</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a normal?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Find</a:t>
            </a:r>
            <a:endParaRPr lang="en-US" sz="1200" dirty="0"/>
          </a:p>
        </p:txBody>
      </p:sp>
      <p:pic>
        <p:nvPicPr>
          <p:cNvPr id="4" name="Image 0" descr="The tangent and normal to y=x+6/x at P(2, 5), drawn to equal scales so the right angle at P is true. They cut the y-axis at A and B; triangle APB is shaded.">    </p:cNvPr>
          <p:cNvPicPr>
            <a:picLocks noChangeAspect="1"/>
          </p:cNvPicPr>
          <p:nvPr/>
        </p:nvPicPr>
        <p:blipFill>
          <a:blip r:embed="rId1"/>
          <a:stretch>
            <a:fillRect/>
          </a:stretch>
        </p:blipFill>
        <p:spPr>
          <a:xfrm>
            <a:off x="6472123" y="1371600"/>
            <a:ext cx="2214677" cy="2469794"/>
          </a:xfrm>
          <a:prstGeom prst="rect">
            <a:avLst/>
          </a:prstGeom>
        </p:spPr>
      </p:pic>
      <p:sp>
        <p:nvSpPr>
          <p:cNvPr id="5" name="Text 2"/>
          <p:cNvSpPr txBox="1"/>
          <p:nvPr/>
        </p:nvSpPr>
        <p:spPr>
          <a:xfrm>
            <a:off x="6390742"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tangent and normal to y=x+6/x at P(2, 5), drawn to equal scales so the right angle at P is true. They cut the y-axis at A and B; triangle APB is shaded.</a:t>
            </a:r>
            <a:endParaRPr lang="en-US" sz="1100" dirty="0"/>
          </a:p>
        </p:txBody>
      </p:sp>
      <p:sp>
        <p:nvSpPr>
          <p:cNvPr id="6" name="Text 3"/>
          <p:cNvSpPr txBox="1"/>
          <p:nvPr/>
        </p:nvSpPr>
        <p:spPr>
          <a:xfrm>
            <a:off x="457200" y="1371600"/>
            <a:ext cx="5694883"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y=x+6/x, x&gt;0. The point P on C has x-coordinate 2. (a) Find an equation of the tangent to C at P, in the form ax+by+c=0 where a, b and c are integers. (b) Find an equation of the normal to C at P. (c) The tangent and the normal meet the y-axis at A and B respectively. Find the area of triangle APB.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y=2+3=5, so P(2, 5). dy/dx=1-6x⁻²=1-(6/4)=-½ at x=2.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Tangent: y-5=-½(x-2), so 2y-10=-x+2, giving </a:t>
            </a:r>
            <a:r>
              <a:rPr lang="en-US" sz="1500" b="1" dirty="0">
                <a:solidFill>
                  <a:srgbClr val="1A1F2B"/>
                </a:solidFill>
                <a:latin typeface="Calibri" pitchFamily="34" charset="0"/>
                <a:ea typeface="Calibri" pitchFamily="34" charset="-122"/>
                <a:cs typeface="Calibri" pitchFamily="34" charset="-120"/>
              </a:rPr>
              <a:t>x+2y-12=0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Normal gradient =-1÷(-½)=2: y-5=2(x-2), so </a:t>
            </a:r>
            <a:r>
              <a:rPr lang="en-US" sz="1500" b="1" dirty="0">
                <a:solidFill>
                  <a:srgbClr val="1A1F2B"/>
                </a:solidFill>
                <a:latin typeface="Calibri" pitchFamily="34" charset="0"/>
                <a:ea typeface="Calibri" pitchFamily="34" charset="-122"/>
                <a:cs typeface="Calibri" pitchFamily="34" charset="-120"/>
              </a:rPr>
              <a:t>y=2x+1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Put x=0 in each line: A(0, 6) and B(0, 1), so AB=5; the height of the triangle from P to the y-axis is 2. Area =½×5×2= </a:t>
            </a:r>
            <a:r>
              <a:rPr lang="en-US" sz="1500" b="1" dirty="0">
                <a:solidFill>
                  <a:srgbClr val="1A1F2B"/>
                </a:solidFill>
                <a:latin typeface="Calibri" pitchFamily="34" charset="0"/>
                <a:ea typeface="Calibri" pitchFamily="34" charset="-122"/>
                <a:cs typeface="Calibri" pitchFamily="34" charset="-120"/>
              </a:rPr>
              <a:t>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a normal?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Using AB, which lies along the y-axis, as the base makes the height simply the x-coordinate of 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a normal?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derivative itself as the gradient. dy/dx=1-6x⁻² is a function; the gradient of the tangent is the number you get after substituting x=2. An "equation of the tangent" containing x⁻² is not a straight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points where the gradient has a given value?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8900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the previous section in reverse: you know the gradient and want the point. Set dy/dx equal to the given value and solve for x; then substitute each x into the equation of the curve to get 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tangent is parallel to the line y=4x-1" means the gradient is 4. If the line is given as ax+by+c=0, rearrange it to read off its gradient -a/b.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normal is parallel to …" means -1÷dy/dx equals that gradient: find the tangent gradient first.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tangent is horizontal" or "parallel to the x-axis" means dy/dx=0.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equation in x is often a quadratic, so expect two points, or none if the discriminant is negative.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points where the gradient has a given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Find</a:t>
            </a:r>
            <a:endParaRPr lang="en-US" sz="1200" dirty="0"/>
          </a:p>
        </p:txBody>
      </p:sp>
      <p:pic>
        <p:nvPicPr>
          <p:cNvPr id="4" name="Image 0" descr="On y=x³-3x²-5x+4 there are exactly two points where the gradient is 4. The tangents there are parallel to each other and to y=4x-1 (dashe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On y=x³-3x²-5x+4 there are exactly two points where the gradient is 4. The tangents there are parallel to each other and to y=4x-1 (dashed).</a:t>
            </a:r>
            <a:endParaRPr lang="en-US" sz="1100" dirty="0"/>
          </a:p>
        </p:txBody>
      </p:sp>
      <p:sp>
        <p:nvSpPr>
          <p:cNvPr id="6" name="Text 3"/>
          <p:cNvSpPr txBox="1"/>
          <p:nvPr/>
        </p:nvSpPr>
        <p:spPr>
          <a:xfrm>
            <a:off x="457200" y="1371600"/>
            <a:ext cx="361188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y=x³-3x²-5x+4. Find the coordinates of the points on C at which the tangent is parallel to the line y=4x-1, and find the equation of each of these tangents.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gradient must equal 4: dy/dx=3x²-6x-5=4⇒3x²-6x-9=0⇒x²-2x-3=0.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Solve, then find y from the curve: (x-3)(x+1)=0, and y(3)=27-27-15+4=-11, y(-1)=-1-3+5+4=5. </a:t>
            </a:r>
            <a:r>
              <a:rPr lang="en-US" sz="1500" b="1" dirty="0">
                <a:solidFill>
                  <a:srgbClr val="1A1F2B"/>
                </a:solidFill>
                <a:latin typeface="Calibri" pitchFamily="34" charset="0"/>
                <a:ea typeface="Calibri" pitchFamily="34" charset="-122"/>
                <a:cs typeface="Calibri" pitchFamily="34" charset="-120"/>
              </a:rPr>
              <a:t>(3, -11) and (-1,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points where the gradient has a given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Tangents with gradient 4: y+11=4(x-3)⇒y=4x-23 and y-5=4(x+1)⇒y=4x+9. </a:t>
            </a:r>
            <a:r>
              <a:rPr lang="en-US" sz="1500" b="1" dirty="0">
                <a:solidFill>
                  <a:srgbClr val="1A1F2B"/>
                </a:solidFill>
                <a:latin typeface="Calibri" pitchFamily="34" charset="0"/>
                <a:ea typeface="Calibri" pitchFamily="34" charset="-122"/>
                <a:cs typeface="Calibri" pitchFamily="34" charset="-120"/>
              </a:rPr>
              <a:t>y=4x-23 and y=4x+9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points where the gradient has a given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last example puts the whole page together, at the length of a full P1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points where the gradient has a given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Write, Hence, Show that, Find</a:t>
            </a:r>
            <a:endParaRPr lang="en-US" sz="1200" dirty="0"/>
          </a:p>
        </p:txBody>
      </p:sp>
      <p:pic>
        <p:nvPicPr>
          <p:cNvPr id="4" name="Image 0" descr="The curve in Worked example 8, drawn to equal scales: the tangent at P(4, 8) has gradient 1, so the normal there has gradient -1 and meets the x-axis at Q(12, 0). The tangent is horizontal at x=4√3/3≈2.31.">    </p:cNvPr>
          <p:cNvPicPr>
            <a:picLocks noChangeAspect="1"/>
          </p:cNvPicPr>
          <p:nvPr/>
        </p:nvPicPr>
        <p:blipFill>
          <a:blip r:embed="rId1"/>
          <a:stretch>
            <a:fillRect/>
          </a:stretch>
        </p:blipFill>
        <p:spPr>
          <a:xfrm>
            <a:off x="6555334" y="1371600"/>
            <a:ext cx="2131466" cy="2131466"/>
          </a:xfrm>
          <a:prstGeom prst="rect">
            <a:avLst/>
          </a:prstGeom>
        </p:spPr>
      </p:pic>
      <p:sp>
        <p:nvSpPr>
          <p:cNvPr id="5" name="Text 2"/>
          <p:cNvSpPr txBox="1"/>
          <p:nvPr/>
        </p:nvSpPr>
        <p:spPr>
          <a:xfrm>
            <a:off x="6432347"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The curve in Worked example 8, drawn to equal scales: the tangent at P(4, 8) has gradient 1, so the normal there has gradient -1 and meets the x-axis at Q(12, 0). The tangent is horizontal at x=4√3/3≈2.31.</a:t>
            </a:r>
            <a:endParaRPr lang="en-US" sz="1100" dirty="0"/>
          </a:p>
        </p:txBody>
      </p:sp>
      <p:sp>
        <p:nvSpPr>
          <p:cNvPr id="6" name="Text 3"/>
          <p:cNvSpPr txBox="1"/>
          <p:nvPr/>
        </p:nvSpPr>
        <p:spPr>
          <a:xfrm>
            <a:off x="457200" y="1371600"/>
            <a:ext cx="5778094" cy="26499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y=(x²+16)/2√x, x&gt;0.</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Write y in the form axᵖ+bx^q, where a, b, p and q are constants.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Hence find dy/dx.</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Show that the point P(4, 8) lies on C, and find an equation of the normal to C at P.</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 The normal meets the x-axis at Q. Find the exact length of PQ.</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 Find the exact x-coordinate of the point on C at which the tangent is parallel to the x-axis.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points where the gradient has a given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Write, Hence, Show that, Find (continued)</a:t>
            </a:r>
            <a:endParaRPr lang="en-US" sz="1200" dirty="0"/>
          </a:p>
        </p:txBody>
      </p:sp>
      <p:sp>
        <p:nvSpPr>
          <p:cNvPr id="4" name="Text 2"/>
          <p:cNvSpPr txBox="1"/>
          <p:nvPr/>
        </p:nvSpPr>
        <p:spPr>
          <a:xfrm>
            <a:off x="457200" y="1371600"/>
            <a:ext cx="8229600" cy="24981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Divide each term by 2x^½: y=x²/2x^½+16/2x^½= </a:t>
            </a:r>
            <a:r>
              <a:rPr lang="en-US" sz="1500" b="1" dirty="0">
                <a:solidFill>
                  <a:srgbClr val="1A1F2B"/>
                </a:solidFill>
                <a:latin typeface="Calibri" pitchFamily="34" charset="0"/>
                <a:ea typeface="Calibri" pitchFamily="34" charset="-122"/>
                <a:cs typeface="Calibri" pitchFamily="34" charset="-120"/>
              </a:rPr>
              <a:t>½x^(3/2)+8x^(-½) (a=½, p=(3/2), b=8, q=-½)</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dy/dx=¾x^½-4x^(-(3/2))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y=(16+16)÷(2×2)=8 ✓, so P lies on C. Gradient at x=4: ¾×2-4×⅛=1.5-0.5=1. Normal gradient =-1: y-8=-(x-4), so </a:t>
            </a:r>
            <a:r>
              <a:rPr lang="en-US" sz="1500" b="1" dirty="0">
                <a:solidFill>
                  <a:srgbClr val="1A1F2B"/>
                </a:solidFill>
                <a:latin typeface="Calibri" pitchFamily="34" charset="0"/>
                <a:ea typeface="Calibri" pitchFamily="34" charset="-122"/>
                <a:cs typeface="Calibri" pitchFamily="34" charset="-120"/>
              </a:rPr>
              <a:t>x+y-12=0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Q has y=0, so Q(12, 0). PQ=√((12-4)²+(0-8)²)=√128= </a:t>
            </a:r>
            <a:r>
              <a:rPr lang="en-US" sz="1500" b="1" dirty="0">
                <a:solidFill>
                  <a:srgbClr val="1A1F2B"/>
                </a:solidFill>
                <a:latin typeface="Calibri" pitchFamily="34" charset="0"/>
                <a:ea typeface="Calibri" pitchFamily="34" charset="-122"/>
                <a:cs typeface="Calibri" pitchFamily="34" charset="-120"/>
              </a:rPr>
              <a:t>8√2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Tangent parallel to the x-axis means dy/dx=0; multiply by x^(3/2): ¾x^½=4x^(-(3/2))⇒¾x²=4⇒x²=(16/3)⇒x=4/√3= </a:t>
            </a:r>
            <a:r>
              <a:rPr lang="en-US" sz="1500" b="1" dirty="0">
                <a:solidFill>
                  <a:srgbClr val="1A1F2B"/>
                </a:solidFill>
                <a:latin typeface="Calibri" pitchFamily="34" charset="0"/>
                <a:ea typeface="Calibri" pitchFamily="34" charset="-122"/>
                <a:cs typeface="Calibri" pitchFamily="34" charset="-120"/>
              </a:rPr>
              <a:t>4√3/3</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x=-4√3/3 is rejected because x&gt;0 (and √x would not be defined).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rewrite before you differentiate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Your first line should show every term as axⁿ. It is a step worth showing on its own, and it is where the most costly slips (√x written as x² instead of x^½, or 1/x² as x² instead of x⁻²) become visible.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first principles means first principles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question says "from first principles", show f(x+h) expanded, the subtraction, the division by h and the limit, and finish with a concluding statement. Quoting the power rule does not answer the question.</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point comes from the curve, the gradient from the derivative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Substitute the x-coordinate into the equation of the curve for y₁, and into dy/dx for m. Mixing them up is the most common way to get a wrong tangent from correct calculus.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give the form that is asked for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"ax+by+c=0 where a, b and c are integers" needs all terms on one side and no fractions. Multiply through by the denominator of the gradient at the end, and check your line passes through the point.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use your calculator to check, not to replace working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Many scientific calculators can evaluate a derivative at a point. Use it to check a gradient you have found by hand; the algebra that produces dy/dx still has to be written out.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derivative of 1/x³ is 1/3x².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rule only applies to xⁿ; 1/x³ must first be written as x⁻³.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d/dx(x⁻³)=-3x⁻⁴=-3/x⁴.</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 differentiate (x+2)(x-5), differentiate each bracket and multiply: 1×1=1.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derivative of a product is not the product of the derivatives.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 to x²-3x-10, then differentiate: 2x-3.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derivative of a constant such as 7 is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graph of y=7 is horizontal, so its gradient is 0 everywhere.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Constants differentiate to 0. A constant multiple stays: d/dx(7x)=7.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gradient of the normal is 1/m (or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Perpendicular gradients must multiply to -1; neither 1/m nor -m does in general.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Normal gradient =-1/m: take the reciprocal and change the sign.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first principles you can put h=0 as soon as you have the fraction.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h=0 the fraction is (0/0), which is undefined.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Cancel the factor h first; only then let h→0.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negative derivative means the quantity is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derivative is a rate, not a value: a large positive quantity can be falling.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negative rate of change means the quantity is decreasing.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P1.1 Indices, P1.2 Simultaneous equations and P1.4 Straight-line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Rewriting roots and fractions uses the index laws from P1.1; tangents and normals use y-y₁=m(x-x₁) and m₁m₂=-1 from P1.4. A line that touches a curve can also be found with the discriminant method of P1.2.</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P1.7 Integration and stationary points (P2); P3 and 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Integration reverses the power rule. In P2, dy/dx=0 locates maxima and minima, the second derivative classifies them, and the sign of dy/dx tells you where a function is increasing. The chain, product and quotient rules in P3 remove the need to expand or divide first; P3 and P4 add exponentials, logarithms, trigonometric functions, and implicit and parametric differentiation.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(M1, M2)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Velocity is the rate of change of displacement and acceleration the rate of change of velocity; M2 differentiates expressions in t exactly as in the rates-of-change section. The gradient of any physics graph is the same idea as the tangent gradient here.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72207"/>
                <a:gridCol w="3535985"/>
                <a:gridCol w="212140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f′(x)=lim_(h→0)(f(x+h)-f(x))/h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differentiation from first principles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y=axⁿ⇒dy/dx=anxⁿ⁻¹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derivative in P1, for rational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d/dx(constant)=0; d/dx(f±g)=f′±g′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constants and sums of terms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d²y/dx²=d/dx(dy/dx)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second derivative; rate of change of the 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y-y₁=m(x-x₁)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 of a tangent or normal through (x₁, y₁)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mₙₒᵣₘₐₗ=-1/m_tangent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a normal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m₁m₂=-1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Differentiate y=5/2x³.</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f′′(x) when f(x)=x⁴-8√x.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gradient of the normal to y=x²-3x at the point where x=4.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using first principles, why the derivative of a constant function f(x)=c is zero.</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point on y=x²-6x+1 at which the gradient is 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equation of the tangent to y=√x at the point where x=9.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Write it as y=(5/2)x⁻³. Then dy/dx=(5/2)×(-3)x⁻⁴=-(15/2)x⁻⁴= </a:t>
            </a:r>
            <a:r>
              <a:rPr lang="en-US" sz="1500" b="1" dirty="0">
                <a:solidFill>
                  <a:srgbClr val="1A1F2B"/>
                </a:solidFill>
                <a:latin typeface="Calibri" pitchFamily="34" charset="0"/>
                <a:ea typeface="Calibri" pitchFamily="34" charset="-122"/>
                <a:cs typeface="Calibri" pitchFamily="34" charset="-120"/>
              </a:rPr>
              <a:t>-15/2x⁴</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f′(x)=4x³-4x^(-½), so </a:t>
            </a:r>
            <a:r>
              <a:rPr lang="en-US" sz="1500" b="1" dirty="0">
                <a:solidFill>
                  <a:srgbClr val="1A1F2B"/>
                </a:solidFill>
                <a:latin typeface="Calibri" pitchFamily="34" charset="0"/>
                <a:ea typeface="Calibri" pitchFamily="34" charset="-122"/>
                <a:cs typeface="Calibri" pitchFamily="34" charset="-120"/>
              </a:rPr>
              <a:t>f′′(x)=12x²+2x^(-(3/2))</a:t>
            </a:r>
            <a:r>
              <a:rPr lang="en-US" sz="1500" dirty="0">
                <a:solidFill>
                  <a:srgbClr val="1A1F2B"/>
                </a:solidFill>
                <a:latin typeface="Calibri" pitchFamily="34" charset="0"/>
                <a:ea typeface="Calibri" pitchFamily="34" charset="-122"/>
                <a:cs typeface="Calibri" pitchFamily="34" charset="-120"/>
              </a:rPr>
              <a:t> (since -4×-½=+2).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dy/dx=2x-3=5 at x=4, so the normal has gradient </a:t>
            </a:r>
            <a:r>
              <a:rPr lang="en-US" sz="1500" b="1" dirty="0">
                <a:solidFill>
                  <a:srgbClr val="1A1F2B"/>
                </a:solidFill>
                <a:latin typeface="Calibri" pitchFamily="34" charset="0"/>
                <a:ea typeface="Calibri" pitchFamily="34" charset="-122"/>
                <a:cs typeface="Calibri" pitchFamily="34" charset="-120"/>
              </a:rPr>
              <a:t>-⅕</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f(x+h)-f(x)=c-c=0 for every h, so the chord gradient is 0/h=0 and </a:t>
            </a:r>
            <a:r>
              <a:rPr lang="en-US" sz="1500" b="1" dirty="0">
                <a:solidFill>
                  <a:srgbClr val="1A1F2B"/>
                </a:solidFill>
                <a:latin typeface="Calibri" pitchFamily="34" charset="0"/>
                <a:ea typeface="Calibri" pitchFamily="34" charset="-122"/>
                <a:cs typeface="Calibri" pitchFamily="34" charset="-120"/>
              </a:rPr>
              <a:t>its limit is 0</a:t>
            </a:r>
            <a:r>
              <a:rPr lang="en-US" sz="1500" dirty="0">
                <a:solidFill>
                  <a:srgbClr val="1A1F2B"/>
                </a:solidFill>
                <a:latin typeface="Calibri" pitchFamily="34" charset="0"/>
                <a:ea typeface="Calibri" pitchFamily="34" charset="-122"/>
                <a:cs typeface="Calibri" pitchFamily="34" charset="-120"/>
              </a:rPr>
              <a:t>. Geometrically, y=c is a horizontal line.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dy/dx=2x-6=4 gives x=5; then y=25-30+1=-4. The point is </a:t>
            </a:r>
            <a:r>
              <a:rPr lang="en-US" sz="1500" b="1" dirty="0">
                <a:solidFill>
                  <a:srgbClr val="1A1F2B"/>
                </a:solidFill>
                <a:latin typeface="Calibri" pitchFamily="34" charset="0"/>
                <a:ea typeface="Calibri" pitchFamily="34" charset="-122"/>
                <a:cs typeface="Calibri" pitchFamily="34" charset="-120"/>
              </a:rPr>
              <a:t>(5, -4)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y=3, so the point is (9, 3). dy/dx=½x^(-½)=½×⅓=⅙. Tangent: y-3=⅙(x-9), so </a:t>
            </a:r>
            <a:r>
              <a:rPr lang="en-US" sz="1500" b="1" dirty="0">
                <a:solidFill>
                  <a:srgbClr val="1A1F2B"/>
                </a:solidFill>
                <a:latin typeface="Calibri" pitchFamily="34" charset="0"/>
                <a:ea typeface="Calibri" pitchFamily="34" charset="-122"/>
                <a:cs typeface="Calibri" pitchFamily="34" charset="-120"/>
              </a:rPr>
              <a:t>y=⅙x+(3/2)</a:t>
            </a:r>
            <a:r>
              <a:rPr lang="en-US" sz="1500" dirty="0">
                <a:solidFill>
                  <a:srgbClr val="1A1F2B"/>
                </a:solidFill>
                <a:latin typeface="Calibri" pitchFamily="34" charset="0"/>
                <a:ea typeface="Calibri" pitchFamily="34" charset="-122"/>
                <a:cs typeface="Calibri" pitchFamily="34" charset="-120"/>
              </a:rPr>
              <a:t> (or x-6y+9=0).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curve has equation y = 2x⁵ − 6x² + 4/x − 9, x ≠ 0.</a:t>
            </a:r>
            <a:endParaRPr lang="en-US" sz="1600" dirty="0"/>
          </a:p>
          <a:p>
            <a:pPr indent="0" marL="0">
              <a:spcAft>
                <a:spcPts val="600"/>
              </a:spcAft>
              <a:buNone/>
            </a:pPr>
            <a:r>
              <a:rPr lang="en-US" sz="1600" dirty="0">
                <a:solidFill>
                  <a:srgbClr val="1A1F2B"/>
                </a:solidFill>
              </a:rPr>
              <a:t>(a) Find dy/dx.  [3]</a:t>
            </a:r>
            <a:endParaRPr lang="en-US" sz="1600" dirty="0"/>
          </a:p>
          <a:p>
            <a:pPr indent="0" marL="0">
              <a:spcAft>
                <a:spcPts val="600"/>
              </a:spcAft>
              <a:buNone/>
            </a:pPr>
            <a:r>
              <a:rPr lang="en-US" sz="1600" dirty="0">
                <a:solidFill>
                  <a:srgbClr val="1A1F2B"/>
                </a:solidFill>
              </a:rPr>
              <a:t>(b) Find d²y/dx².  [2]</a:t>
            </a:r>
            <a:endParaRPr lang="en-US" sz="1600" dirty="0"/>
          </a:p>
          <a:p>
            <a:pPr indent="0" marL="0">
              <a:spcAft>
                <a:spcPts val="600"/>
              </a:spcAft>
              <a:buNone/>
            </a:pPr>
            <a:r>
              <a:rPr lang="en-US" sz="1600" dirty="0">
                <a:solidFill>
                  <a:srgbClr val="1A1F2B"/>
                </a:solidFill>
              </a:rPr>
              <a:t>(c) Find the gradient of the curve at the point where x = −1.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function f is defined by f(x) = 9x^(4/3) − 16x^(−1/2), x &gt; 0.</a:t>
            </a:r>
            <a:endParaRPr lang="en-US" sz="1600" dirty="0"/>
          </a:p>
          <a:p>
            <a:pPr indent="0" marL="0">
              <a:spcAft>
                <a:spcPts val="600"/>
              </a:spcAft>
              <a:buNone/>
            </a:pPr>
            <a:r>
              <a:rPr lang="en-US" sz="1600" dirty="0">
                <a:solidFill>
                  <a:srgbClr val="1A1F2B"/>
                </a:solidFill>
              </a:rPr>
              <a:t>(a) Find f′(x).  [3]</a:t>
            </a:r>
            <a:endParaRPr lang="en-US" sz="1600" dirty="0"/>
          </a:p>
          <a:p>
            <a:pPr indent="0" marL="0">
              <a:spcAft>
                <a:spcPts val="600"/>
              </a:spcAft>
              <a:buNone/>
            </a:pPr>
            <a:r>
              <a:rPr lang="en-US" sz="1600" dirty="0">
                <a:solidFill>
                  <a:srgbClr val="1A1F2B"/>
                </a:solidFill>
              </a:rPr>
              <a:t>(b) Find the exact value of f′(8), giving your answer in the form a + b√2, where a and b are rational numbers.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4/x written as 4x⁻¹</a:t>
            </a:r>
            <a:endParaRPr lang="en-US" sz="1600" dirty="0"/>
          </a:p>
          <a:p>
            <a:pPr marL="342900" indent="-342900">
              <a:spcAft>
                <a:spcPts val="400"/>
              </a:spcAft>
              <a:buSzPct val="100000"/>
              <a:buChar char="•"/>
            </a:pPr>
            <a:r>
              <a:rPr lang="en-US" sz="1600" dirty="0">
                <a:solidFill>
                  <a:srgbClr val="1A1F2B"/>
                </a:solidFill>
              </a:rPr>
              <a:t>at least one power reduced by one and multiplied correctly</a:t>
            </a:r>
            <a:endParaRPr lang="en-US" sz="1600" dirty="0"/>
          </a:p>
          <a:p>
            <a:pPr marL="342900" indent="-342900">
              <a:spcAft>
                <a:spcPts val="400"/>
              </a:spcAft>
              <a:buSzPct val="100000"/>
              <a:buChar char="•"/>
            </a:pPr>
            <a:r>
              <a:rPr lang="en-US" sz="1600" dirty="0">
                <a:solidFill>
                  <a:srgbClr val="1A1F2B"/>
                </a:solidFill>
              </a:rPr>
              <a:t>dy/dx = 10x⁴ − 12x − 4x⁻²</a:t>
            </a:r>
            <a:endParaRPr lang="en-US" sz="1600" dirty="0"/>
          </a:p>
          <a:p>
            <a:pPr marL="342900" indent="-342900">
              <a:spcAft>
                <a:spcPts val="400"/>
              </a:spcAft>
              <a:buSzPct val="100000"/>
              <a:buChar char="•"/>
            </a:pPr>
            <a:r>
              <a:rPr lang="en-US" sz="1600" dirty="0">
                <a:solidFill>
                  <a:srgbClr val="1A1F2B"/>
                </a:solidFill>
              </a:rPr>
              <a:t>differentiates their dy/dx, at least two terms correct ft</a:t>
            </a:r>
            <a:endParaRPr lang="en-US" sz="1600" dirty="0"/>
          </a:p>
          <a:p>
            <a:pPr marL="342900" indent="-342900">
              <a:spcAft>
                <a:spcPts val="400"/>
              </a:spcAft>
              <a:buSzPct val="100000"/>
              <a:buChar char="•"/>
            </a:pPr>
            <a:r>
              <a:rPr lang="en-US" sz="1600" dirty="0">
                <a:solidFill>
                  <a:srgbClr val="1A1F2B"/>
                </a:solidFill>
              </a:rPr>
              <a:t>d²y/dx² = 40x³ − 12 + 8x⁻³</a:t>
            </a:r>
            <a:endParaRPr lang="en-US" sz="1600" dirty="0"/>
          </a:p>
          <a:p>
            <a:pPr marL="342900" indent="-342900">
              <a:spcAft>
                <a:spcPts val="400"/>
              </a:spcAft>
              <a:buSzPct val="100000"/>
              <a:buChar char="•"/>
            </a:pPr>
            <a:r>
              <a:rPr lang="en-US" sz="1600" dirty="0">
                <a:solidFill>
                  <a:srgbClr val="1A1F2B"/>
                </a:solidFill>
              </a:rPr>
              <a:t>10(−1)⁴ − 12(−1) − 4(−1)⁻² = 10 + 12 − 4 = 18</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one term of the form kxⁿ⁻¹</a:t>
            </a:r>
            <a:endParaRPr lang="en-US" sz="1600" dirty="0"/>
          </a:p>
          <a:p>
            <a:pPr marL="342900" indent="-342900">
              <a:spcAft>
                <a:spcPts val="400"/>
              </a:spcAft>
              <a:buSzPct val="100000"/>
              <a:buChar char="•"/>
            </a:pPr>
            <a:r>
              <a:rPr lang="en-US" sz="1600" dirty="0">
                <a:solidFill>
                  <a:srgbClr val="1A1F2B"/>
                </a:solidFill>
              </a:rPr>
              <a:t>12x^(1/3)</a:t>
            </a:r>
            <a:endParaRPr lang="en-US" sz="1600" dirty="0"/>
          </a:p>
          <a:p>
            <a:pPr marL="342900" indent="-342900">
              <a:spcAft>
                <a:spcPts val="400"/>
              </a:spcAft>
              <a:buSzPct val="100000"/>
              <a:buChar char="•"/>
            </a:pPr>
            <a:r>
              <a:rPr lang="en-US" sz="1600" dirty="0">
                <a:solidFill>
                  <a:srgbClr val="1A1F2B"/>
                </a:solidFill>
              </a:rPr>
              <a:t>+ 8x^(−3/2)</a:t>
            </a:r>
            <a:endParaRPr lang="en-US" sz="1600" dirty="0"/>
          </a:p>
          <a:p>
            <a:pPr marL="342900" indent="-342900">
              <a:spcAft>
                <a:spcPts val="400"/>
              </a:spcAft>
              <a:buSzPct val="100000"/>
              <a:buChar char="•"/>
            </a:pPr>
            <a:r>
              <a:rPr lang="en-US" sz="1600" dirty="0">
                <a:solidFill>
                  <a:srgbClr val="1A1F2B"/>
                </a:solidFill>
              </a:rPr>
              <a:t>8^(1/3) = 2 and 8^(−3/2) = 1/(8√8) = 1/(16√2)</a:t>
            </a:r>
            <a:endParaRPr lang="en-US" sz="1600" dirty="0"/>
          </a:p>
          <a:p>
            <a:pPr marL="342900" indent="-342900">
              <a:spcAft>
                <a:spcPts val="400"/>
              </a:spcAft>
              <a:buSzPct val="100000"/>
              <a:buChar char="•"/>
            </a:pPr>
            <a:r>
              <a:rPr lang="en-US" sz="1600" dirty="0">
                <a:solidFill>
                  <a:srgbClr val="1A1F2B"/>
                </a:solidFill>
              </a:rPr>
              <a:t>8 × 1/(16√2) = 1/(2√2) = √2/4, rationalising the denominator</a:t>
            </a:r>
            <a:endParaRPr lang="en-US" sz="1600" dirty="0"/>
          </a:p>
          <a:p>
            <a:pPr marL="342900" indent="-342900">
              <a:spcAft>
                <a:spcPts val="400"/>
              </a:spcAft>
              <a:buSzPct val="100000"/>
              <a:buChar char="•"/>
            </a:pPr>
            <a:r>
              <a:rPr lang="en-US" sz="1600" dirty="0">
                <a:solidFill>
                  <a:srgbClr val="1A1F2B"/>
                </a:solidFill>
              </a:rPr>
              <a:t>f′(8) = 24 + ¼√2 (a = 24, b = ¼)</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P1.6 Differentiation · Edexcel IAL Maths</dc:title>
  <dc:subject>PptxGenJS Presentation</dc:subject>
  <dc:creator>Evan Kotronis · ExaminerPrep</dc:creator>
  <cp:lastModifiedBy>Evan Kotronis · ExaminerPrep</cp:lastModifiedBy>
  <cp:revision>1</cp:revision>
  <dcterms:created xsi:type="dcterms:W3CDTF">2026-10-26T15:10:33Z</dcterms:created>
  <dcterms:modified xsi:type="dcterms:W3CDTF">2026-10-26T15:10:33Z</dcterms:modified>
</cp:coreProperties>
</file>