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7cea999f-a72c-f42d-4778-6d85031096a2}">
          <p14:sldIdLst>
            <p14:sldId id="256"/>
            <p14:sldId id="257"/>
            <p14:sldId id="258"/>
          </p14:sldIdLst>
        </p14:section>
        <p14:section name="Theory" id="{ea4de182-6e09-9c70-f649-dc3170c7524f}">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Lst>
        </p14:section>
        <p14:section name="Practice" id="{d6449a1a-5e4f-1933-0a9c-c8023cb6a792}">
          <p14:sldIdLst>
            <p14:sldId id="296"/>
            <p14:sldId id="297"/>
            <p14:sldId id="298"/>
          </p14:sldIdLst>
        </p14:section>
        <p14:section name="Answers" id="{42ff2df0-0bf2-69ad-0cfb-6f83585ab307}">
          <p14:sldIdLst>
            <p14:sldId id="299"/>
            <p14:sldId id="300"/>
            <p14:sldId id="301"/>
            <p14:sldId id="3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S1.5 Discrete random variables. Notes for this topic: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discrete random variable?.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discrete random variable?: Worked example 1.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discrete random variable?: Worked example 1.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discrete random variable?: Worked example 1.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work with a probability function p(x)?.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work with a probability function p(x)?: Worked example 2.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work with a probability function p(x)?: Worked example 2.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the cumulative distribution function F(x) tell you?.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the cumulative distribution function F(x) tell you?: Worked example 3.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the cumulative distribution function F(x) tell you?: Worked example 3.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the cumulative distribution function F(x) tell you?.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E(X), E(X²) and E(g(X))?.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E(X), E(X²) and E(g(X))?: Worked example 4.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E(X), E(X²) and E(g(X))?: Worked example 4.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variance and standard deviation?.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variance and standard deviation?: Worked example 5.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the mean and variance of aX + b?.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the mean and variance of aX + b?.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the mean and variance of aX + b?: Worked example 6.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unknown probabilities from given conditions?.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unknown probabilities from given conditions?: Worked example 7.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unknown probabilities from given conditions?: Worked example 7.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unknown probabilities from given conditions?: Worked example 7.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unknown probabilities from given conditions?.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discrete uniform distribution?.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discrete uniform distribution?.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discrete uniform distribution?: Worked example 8.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discrete uniform distribution?: Worked example 8.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S1.5.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S1.5.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https://examinerprep.com/notes/edexcel-ial-maths/discrete-random-variables/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https://examinerprep.com/ial-maths-s1-5-discrete-random-variables-questions#IALM-S1-5-B-10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https://examinerprep.com/ial-maths-s1-5-discrete-random-variables-questions#IALM-S1-5-B-02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https://examinerprep.com/ial-maths-s1-5-discrete-random-variables-questions#IALM-S1-5-B-10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https://examinerprep.com/ial-maths-s1-5-discrete-random-variables-questions#IALM-S1-5-B-02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hyperlink" Target="https://examinerprep.com/notes/edexcel-ial-maths/discrete-random-variables/" TargetMode="External"/><Relationship Id="rId2" Type="http://schemas.openxmlformats.org/officeDocument/2006/relationships/hyperlink" Target="https://examinerprep.com/ial-maths-s1-5-discrete-random-variable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S1.5 Discrete random variables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452421"/>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Discrete random variables and their probability distributions, given as a table, a formula p(x) or built from an experiment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Using ΣP(X=x)=1 to find an unknown constant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cumulative distribution function F(x)=P(X≤x), and moving between F(x) and p(x)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 E(X²), E(g(X)) and Var(X), with the standard deviation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E(aX+b)=aE(X)+b and Var(aX+b)=a²Var(X)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Finding unknown probabilities from conditions such as a given mean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discrete uniform distribution: its mean and variance, and uniform distributions that do not start at 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1707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discrete random variable X takes separate values x with probabilities P(X=x); these probabilities are all between 0 and 1 and add to 1, and everything on this page is a sum built from that list.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The cumulative distribution function is F(x)=P(X≤x). For whole-number values, P(X=x)=F(x)-F(x-1).</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Mean: E(X)=Σx P(X=x). More generally E(g(X))=Σg(x) P(X=x).</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Variance: Var(X)=E(X²)-[E(X)]²; the standard deviation is its square root.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Linear change: E(aX+b)=aE(X)+b and Var(aX+b)=a²Var(X): adding a constant shifts the mean but not the spread.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Discrete uniform on 1,2,…,n: each value has probability 1/n, mean (n+1)/2, variance (n²-1)/12.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discrete random variable?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Shape 2"/>
          <p:cNvSpPr/>
          <p:nvPr/>
        </p:nvSpPr>
        <p:spPr>
          <a:xfrm>
            <a:off x="457200" y="1371600"/>
            <a:ext cx="8229600" cy="828446"/>
          </a:xfrm>
          <a:prstGeom prst="roundRect">
            <a:avLst>
              <a:gd name="adj" fmla="val 6623"/>
            </a:avLst>
          </a:prstGeom>
          <a:solidFill>
            <a:srgbClr val="EEF2FF"/>
          </a:solidFill>
          <a:ln w="9525">
            <a:solidFill>
              <a:srgbClr val="DDE2EA"/>
            </a:solidFill>
            <a:prstDash val="solid"/>
          </a:ln>
        </p:spPr>
      </p:sp>
      <p:sp>
        <p:nvSpPr>
          <p:cNvPr id="5" name="Text 3"/>
          <p:cNvSpPr txBox="1"/>
          <p:nvPr/>
        </p:nvSpPr>
        <p:spPr>
          <a:xfrm>
            <a:off x="603504" y="1463040"/>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Discrete random variable.</a:t>
            </a:r>
            <a:r>
              <a:rPr lang="en-US" sz="1400" dirty="0">
                <a:solidFill>
                  <a:srgbClr val="1A1F2B"/>
                </a:solidFill>
                <a:latin typeface="Calibri" pitchFamily="34" charset="0"/>
                <a:ea typeface="Calibri" pitchFamily="34" charset="-122"/>
                <a:cs typeface="Calibri" pitchFamily="34" charset="-120"/>
              </a:rPr>
              <a:t> A quantity whose value is decided by chance and which can take only separate (countable) values. Its </a:t>
            </a:r>
            <a:r>
              <a:rPr lang="en-US" sz="1400" b="1" dirty="0">
                <a:solidFill>
                  <a:srgbClr val="1A1F2B"/>
                </a:solidFill>
                <a:latin typeface="Calibri" pitchFamily="34" charset="0"/>
                <a:ea typeface="Calibri" pitchFamily="34" charset="-122"/>
                <a:cs typeface="Calibri" pitchFamily="34" charset="-120"/>
              </a:rPr>
              <a:t>probability distribution</a:t>
            </a:r>
            <a:r>
              <a:rPr lang="en-US" sz="1400" dirty="0">
                <a:solidFill>
                  <a:srgbClr val="1A1F2B"/>
                </a:solidFill>
                <a:latin typeface="Calibri" pitchFamily="34" charset="0"/>
                <a:ea typeface="Calibri" pitchFamily="34" charset="-122"/>
                <a:cs typeface="Calibri" pitchFamily="34" charset="-120"/>
              </a:rPr>
              <a:t> lists every possible value with its probability, and always satisfies 0≤P(X=x)≤1 for each x and ΣP(X=x)=1.</a:t>
            </a:r>
            <a:endParaRPr lang="en-US" sz="1400" dirty="0"/>
          </a:p>
        </p:txBody>
      </p:sp>
      <p:sp>
        <p:nvSpPr>
          <p:cNvPr id="6" name="Text 4"/>
          <p:cNvSpPr txBox="1"/>
          <p:nvPr/>
        </p:nvSpPr>
        <p:spPr>
          <a:xfrm>
            <a:off x="457200" y="2318918"/>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Capital letters name the variable (X, Y); lower-case letters name a value it can take (x, y). P(X=3) means "the probability that X takes the value 3". A distribution can be a table, a formula p(x)=P(X=x), or a vertical line diagram. Counts (heads, calls, a score on a dice) give discrete variables; measurements such as a time or a mass are continuous and are treated differently in S2.</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To build a distribution from an experiment, list the equally likely outcomes (a sample-space grid or a tree), work out the value of X for each, and collect the probabilities.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discrete random variable?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Show that, find</a:t>
            </a:r>
            <a:endParaRPr lang="en-US" sz="1200" dirty="0"/>
          </a:p>
        </p:txBody>
      </p:sp>
      <p:pic>
        <p:nvPicPr>
          <p:cNvPr id="4" name="Image 0" descr="Two fair four-sided spinners give 16 equally likely outcomes. Colouring each cell by the larger score shows 1, 3, 5 and 7 cells for X=1,2,3,4.">    </p:cNvPr>
          <p:cNvPicPr>
            <a:picLocks noChangeAspect="1"/>
          </p:cNvPicPr>
          <p:nvPr/>
        </p:nvPicPr>
        <p:blipFill>
          <a:blip r:embed="rId1"/>
          <a:stretch>
            <a:fillRect/>
          </a:stretch>
        </p:blipFill>
        <p:spPr>
          <a:xfrm>
            <a:off x="5063947" y="1371600"/>
            <a:ext cx="3622853" cy="2638044"/>
          </a:xfrm>
          <a:prstGeom prst="rect">
            <a:avLst/>
          </a:prstGeom>
        </p:spPr>
      </p:pic>
      <p:sp>
        <p:nvSpPr>
          <p:cNvPr id="5" name="Text 2"/>
          <p:cNvSpPr txBox="1"/>
          <p:nvPr/>
        </p:nvSpPr>
        <p:spPr>
          <a:xfrm>
            <a:off x="5063947" y="4055364"/>
            <a:ext cx="3622853" cy="562356"/>
          </a:xfrm>
          <a:prstGeom prst="rect">
            <a:avLst/>
          </a:prstGeom>
          <a:noFill/>
          <a:ln/>
        </p:spPr>
        <p:txBody>
          <a:bodyPr wrap="square" lIns="0" tIns="0" rIns="0" bIns="0" rtlCol="0" anchor="t"/>
          <a:lstStyle/>
          <a:p>
            <a:pPr algn="ctr" indent="0" marL="0">
              <a:buNone/>
            </a:pPr>
            <a:r>
              <a:rPr lang="en-US" sz="1100" i="1" dirty="0">
                <a:solidFill>
                  <a:srgbClr val="5A6577"/>
                </a:solidFill>
              </a:rPr>
              <a:t>Two fair four-sided spinners give 16 equally likely outcomes. Colouring each cell by the larger score shows 1, 3, 5 and 7 cells for X=1,2,3,4.</a:t>
            </a:r>
            <a:endParaRPr lang="en-US" sz="1100" dirty="0"/>
          </a:p>
        </p:txBody>
      </p:sp>
      <p:sp>
        <p:nvSpPr>
          <p:cNvPr id="6" name="Text 3"/>
          <p:cNvSpPr txBox="1"/>
          <p:nvPr/>
        </p:nvSpPr>
        <p:spPr>
          <a:xfrm>
            <a:off x="457200" y="1371600"/>
            <a:ext cx="4286707" cy="174467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fair spinners, each numbered 1, 2, 3, 4, are spun. The random variable X is the larger of the two scores (if the scores are equal, X is that score). (a) Show that P(X=3)=(5/16). (b) Find the probability distribution of X, and show that it can be written as P(X=x)=(2x-1)/16. (c) Find P(X≥3).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discrete random variable?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Show that, find (continued)</a:t>
            </a:r>
            <a:endParaRPr lang="en-US" sz="1200" dirty="0"/>
          </a:p>
        </p:txBody>
      </p:sp>
      <p:pic>
        <p:nvPicPr>
          <p:cNvPr id="4" name="Image 0" descr="The distribution of X as a vertical line diagram: the heights rise by (2/16) each time and add to 1.">    </p:cNvPr>
          <p:cNvPicPr>
            <a:picLocks noChangeAspect="1"/>
          </p:cNvPicPr>
          <p:nvPr/>
        </p:nvPicPr>
        <p:blipFill>
          <a:blip r:embed="rId1"/>
          <a:stretch>
            <a:fillRect/>
          </a:stretch>
        </p:blipFill>
        <p:spPr>
          <a:xfrm>
            <a:off x="4389120" y="1521562"/>
            <a:ext cx="4297680" cy="2507285"/>
          </a:xfrm>
          <a:prstGeom prst="rect">
            <a:avLst/>
          </a:prstGeom>
        </p:spPr>
      </p:pic>
      <p:sp>
        <p:nvSpPr>
          <p:cNvPr id="5" name="Text 2"/>
          <p:cNvSpPr txBox="1"/>
          <p:nvPr/>
        </p:nvSpPr>
        <p:spPr>
          <a:xfrm>
            <a:off x="4389120" y="407456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distribution of X as a vertical line diagram: the heights rise by (2/16) each time and add to 1.</a:t>
            </a:r>
            <a:endParaRPr lang="en-US" sz="1100" dirty="0"/>
          </a:p>
        </p:txBody>
      </p:sp>
      <p:sp>
        <p:nvSpPr>
          <p:cNvPr id="6" name="Text 3"/>
          <p:cNvSpPr txBox="1"/>
          <p:nvPr/>
        </p:nvSpPr>
        <p:spPr>
          <a:xfrm>
            <a:off x="457200" y="1371600"/>
            <a:ext cx="3611880" cy="132222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(1, 3), (2, 3), (3, 3), (3, 2), (3, 1): 5 of the 16 equally likely outcomes, so P(X=3)=(5/16)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Counting cells for each value: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discrete random variable?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Show that, find (continued)</a:t>
            </a:r>
            <a:endParaRPr lang="en-US" sz="12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645920"/>
                <a:gridCol w="1645920"/>
                <a:gridCol w="1645920"/>
                <a:gridCol w="1645920"/>
                <a:gridCol w="1645920"/>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060143"/>
            <a:ext cx="8229600" cy="59801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3, 5, 7 are 2x-1 for x=1,2,3,4, so </a:t>
            </a:r>
            <a:r>
              <a:rPr lang="en-US" sz="1500" b="1" dirty="0">
                <a:solidFill>
                  <a:srgbClr val="1A1F2B"/>
                </a:solidFill>
                <a:latin typeface="Calibri" pitchFamily="34" charset="0"/>
                <a:ea typeface="Calibri" pitchFamily="34" charset="-122"/>
                <a:cs typeface="Calibri" pitchFamily="34" charset="-120"/>
              </a:rPr>
              <a:t>P(X=x)=(2x-1)/16</a:t>
            </a:r>
            <a:r>
              <a:rPr lang="en-US" sz="1500" dirty="0">
                <a:solidFill>
                  <a:srgbClr val="1A1F2B"/>
                </a:solidFill>
                <a:latin typeface="Calibri" pitchFamily="34" charset="0"/>
                <a:ea typeface="Calibri" pitchFamily="34" charset="-122"/>
                <a:cs typeface="Calibri" pitchFamily="34" charset="-120"/>
              </a:rPr>
              <a:t>; check: (1+3+5+7)/16=1.</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P(X≥3)=(5/16)+(7/16)= </a:t>
            </a:r>
            <a:r>
              <a:rPr lang="en-US" sz="1500" b="1" dirty="0">
                <a:solidFill>
                  <a:srgbClr val="1A1F2B"/>
                </a:solidFill>
                <a:latin typeface="Calibri" pitchFamily="34" charset="0"/>
                <a:ea typeface="Calibri" pitchFamily="34" charset="-122"/>
                <a:cs typeface="Calibri" pitchFamily="34" charset="-120"/>
              </a:rPr>
              <a:t>¾</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work with a probability function p(x)?</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probability function gives P(X=x) as a formula, often with an unknown constant k and sometimes in pieces for different ranges of x. Outside the listed values, p(x)=0. The method is always the same: write out every probability in terms of k first, then use Σp(x)=1 to find k.</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mode</a:t>
            </a:r>
            <a:r>
              <a:rPr lang="en-US" sz="1500" dirty="0">
                <a:solidFill>
                  <a:srgbClr val="1A1F2B"/>
                </a:solidFill>
                <a:latin typeface="Calibri" pitchFamily="34" charset="0"/>
                <a:ea typeface="Calibri" pitchFamily="34" charset="-122"/>
                <a:cs typeface="Calibri" pitchFamily="34" charset="-120"/>
              </a:rPr>
              <a:t> is the value with the largest probability, visible at a glance on a line diagram. Probabilities of events are sums: P(X is odd) adds the probabilities of the odd values. Conditional probability works as in S1.3: P(A|B)=P(A∩B)/P(B).</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work with a probability function p(x)?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Find</a:t>
            </a:r>
            <a:endParaRPr lang="en-US" sz="1200" dirty="0"/>
          </a:p>
        </p:txBody>
      </p:sp>
      <p:pic>
        <p:nvPicPr>
          <p:cNvPr id="4" name="Image 0" descr="The distribution of Worked example 2. The heights rise in equal steps of (1/13) to the mode at x=4, then fall, and add to 1.">    </p:cNvPr>
          <p:cNvPicPr>
            <a:picLocks noChangeAspect="1"/>
          </p:cNvPicPr>
          <p:nvPr/>
        </p:nvPicPr>
        <p:blipFill>
          <a:blip r:embed="rId1"/>
          <a:stretch>
            <a:fillRect/>
          </a:stretch>
        </p:blipFill>
        <p:spPr>
          <a:xfrm>
            <a:off x="4389120" y="1521562"/>
            <a:ext cx="4297680" cy="2507285"/>
          </a:xfrm>
          <a:prstGeom prst="rect">
            <a:avLst/>
          </a:prstGeom>
        </p:spPr>
      </p:pic>
      <p:sp>
        <p:nvSpPr>
          <p:cNvPr id="5" name="Text 2"/>
          <p:cNvSpPr txBox="1"/>
          <p:nvPr/>
        </p:nvSpPr>
        <p:spPr>
          <a:xfrm>
            <a:off x="4389120" y="407456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distribution of Worked example 2. The heights rise in equal steps of (1/13) to the mode at x=4, then fall, and add to 1.</a:t>
            </a:r>
            <a:endParaRPr lang="en-US" sz="1100" dirty="0"/>
          </a:p>
        </p:txBody>
      </p:sp>
      <p:sp>
        <p:nvSpPr>
          <p:cNvPr id="6" name="Text 3"/>
          <p:cNvSpPr txBox="1"/>
          <p:nvPr/>
        </p:nvSpPr>
        <p:spPr>
          <a:xfrm>
            <a:off x="457200" y="1371600"/>
            <a:ext cx="361188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discrete random variable X has probability function p(x)=kx for x=1,2,3 and p(x)=k(8-x) for x=4,5, where k is a constant; p(x)=0 otherwise. (a) Find the value of k. (b) Find P(X is odd). (c) Find P(X=4|X≥3).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k+2k+3k+4k+3k=13k=1⇒ </a:t>
            </a:r>
            <a:r>
              <a:rPr lang="en-US" sz="1500" b="1" dirty="0">
                <a:solidFill>
                  <a:srgbClr val="1A1F2B"/>
                </a:solidFill>
                <a:latin typeface="Calibri" pitchFamily="34" charset="0"/>
                <a:ea typeface="Calibri" pitchFamily="34" charset="-122"/>
                <a:cs typeface="Calibri" pitchFamily="34" charset="-120"/>
              </a:rPr>
              <a:t>k=(1/13)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Odd values 1, 3, 5: (1+3+3)/13= </a:t>
            </a:r>
            <a:r>
              <a:rPr lang="en-US" sz="1500" b="1" dirty="0">
                <a:solidFill>
                  <a:srgbClr val="1A1F2B"/>
                </a:solidFill>
                <a:latin typeface="Calibri" pitchFamily="34" charset="0"/>
                <a:ea typeface="Calibri" pitchFamily="34" charset="-122"/>
                <a:cs typeface="Calibri" pitchFamily="34" charset="-120"/>
              </a:rPr>
              <a:t>(7/13)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X=4 is inside X≥3, so the intersection is just X=4: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work with a probability function p(x)?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(P(X=4))/(P(X≥3))=(4/13)/((3+4+3)/13)=(4/10)= </a:t>
            </a:r>
            <a:r>
              <a:rPr lang="en-US" sz="1500" b="1" dirty="0">
                <a:solidFill>
                  <a:srgbClr val="1A1F2B"/>
                </a:solidFill>
                <a:latin typeface="Calibri" pitchFamily="34" charset="0"/>
                <a:ea typeface="Calibri" pitchFamily="34" charset="-122"/>
                <a:cs typeface="Calibri" pitchFamily="34" charset="-120"/>
              </a:rPr>
              <a:t>(2/5)</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the cumulative distribution function F(x) tell you?</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710489"/>
          </a:xfrm>
          <a:prstGeom prst="roundRect">
            <a:avLst>
              <a:gd name="adj" fmla="val 7722"/>
            </a:avLst>
          </a:prstGeom>
          <a:solidFill>
            <a:srgbClr val="EEF2FF"/>
          </a:solidFill>
          <a:ln w="9525">
            <a:solidFill>
              <a:srgbClr val="DDE2EA"/>
            </a:solidFill>
            <a:prstDash val="solid"/>
          </a:ln>
        </p:spPr>
      </p:sp>
      <p:sp>
        <p:nvSpPr>
          <p:cNvPr id="5" name="Text 3"/>
          <p:cNvSpPr txBox="1"/>
          <p:nvPr/>
        </p:nvSpPr>
        <p:spPr>
          <a:xfrm>
            <a:off x="603504" y="1463040"/>
            <a:ext cx="7936992" cy="564185"/>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Cumulative distribution function.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F(x₀)=P(X≤x₀)=Σ_(x≤x₀)p(x)</a:t>
            </a:r>
            <a:endParaRPr lang="en-US" sz="1400" dirty="0"/>
          </a:p>
        </p:txBody>
      </p:sp>
      <p:sp>
        <p:nvSpPr>
          <p:cNvPr id="6" name="Text 4"/>
          <p:cNvSpPr txBox="1"/>
          <p:nvPr/>
        </p:nvSpPr>
        <p:spPr>
          <a:xfrm>
            <a:off x="457200" y="2200961"/>
            <a:ext cx="8229600" cy="18388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 is a running total of the probabilities. It never decreases and reaches 1 at the largest value of X. Plotted, it is a step graph: flat between values, jumping up at each value by exactly P(X=x). That picture gives every rule you need: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whole-number values, P(X=x)=F(x)-F(x-1); the first probability is just F at the smallest value.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Ranges come straight from F: P(a&lt;X≤b)=F(b)-F(a). Convert other inequalities first: P(X&lt;4)=P(X≤3)=F(3) and P(X≥2)=1-F(1).</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F is given as a formula with a constant, use F(largest value)=1 to find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the cumulative distribution function F(x) tell you?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Find</a:t>
            </a:r>
            <a:endParaRPr lang="en-US" sz="1200" dirty="0"/>
          </a:p>
        </p:txBody>
      </p:sp>
      <p:pic>
        <p:nvPicPr>
          <p:cNvPr id="4" name="Image 0" descr="The step graph of F(x) in Worked example 3. Each filled dot is the value of F at a jump; the size of each jump is the probability of that value.">    </p:cNvPr>
          <p:cNvPicPr>
            <a:picLocks noChangeAspect="1"/>
          </p:cNvPicPr>
          <p:nvPr/>
        </p:nvPicPr>
        <p:blipFill>
          <a:blip r:embed="rId1"/>
          <a:stretch>
            <a:fillRect/>
          </a:stretch>
        </p:blipFill>
        <p:spPr>
          <a:xfrm>
            <a:off x="4389120" y="1528877"/>
            <a:ext cx="4297680" cy="2492654"/>
          </a:xfrm>
          <a:prstGeom prst="rect">
            <a:avLst/>
          </a:prstGeom>
        </p:spPr>
      </p:pic>
      <p:sp>
        <p:nvSpPr>
          <p:cNvPr id="5" name="Text 2"/>
          <p:cNvSpPr txBox="1"/>
          <p:nvPr/>
        </p:nvSpPr>
        <p:spPr>
          <a:xfrm>
            <a:off x="4389120" y="4067251"/>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step graph of F(x) in Worked example 3. Each filled dot is the value of F at a jump; the size of each jump is the probability of that value.</a:t>
            </a:r>
            <a:endParaRPr lang="en-US" sz="1100" dirty="0"/>
          </a:p>
        </p:txBody>
      </p:sp>
      <p:sp>
        <p:nvSpPr>
          <p:cNvPr id="6" name="Text 3"/>
          <p:cNvSpPr txBox="1"/>
          <p:nvPr/>
        </p:nvSpPr>
        <p:spPr>
          <a:xfrm>
            <a:off x="457200" y="1371600"/>
            <a:ext cx="3611880" cy="278892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discrete random variable X takes the values 1, 2, 3, 4 and has cumulative distribution function F(x)=(2ˣ+k)/20 for x=1,2,3,4, where k is a constant. (a) Find k. (b) Find P(X=3). (c) Find the probability distribution of X. (d) Find P(1&lt;X≤3).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 at the largest value is 1: F(4)=(16+k)/20=1⇒ </a:t>
            </a:r>
            <a:r>
              <a:rPr lang="en-US" sz="1500" b="1" dirty="0">
                <a:solidFill>
                  <a:srgbClr val="1A1F2B"/>
                </a:solidFill>
                <a:latin typeface="Calibri" pitchFamily="34" charset="0"/>
                <a:ea typeface="Calibri" pitchFamily="34" charset="-122"/>
                <a:cs typeface="Calibri" pitchFamily="34" charset="-120"/>
              </a:rPr>
              <a:t>k=4</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P(X=3)=F(3)-F(2)=(12/20)-(8/20)= </a:t>
            </a:r>
            <a:r>
              <a:rPr lang="en-US" sz="1500" b="1" dirty="0">
                <a:solidFill>
                  <a:srgbClr val="1A1F2B"/>
                </a:solidFill>
                <a:latin typeface="Calibri" pitchFamily="34" charset="0"/>
                <a:ea typeface="Calibri" pitchFamily="34" charset="-122"/>
                <a:cs typeface="Calibri" pitchFamily="34" charset="-120"/>
              </a:rPr>
              <a:t>⅕</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the cumulative distribution function F(x) tell you?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F(1)=(6/20), F(2)=(8/20), F(3)=(12/20), F(4)=1; take differences:</a:t>
            </a:r>
            <a:endParaRPr lang="en-US" sz="15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457200" y="1720901"/>
          <a:ext cx="8229600" cy="914400"/>
        </p:xfrm>
        <a:graphic>
          <a:graphicData uri="http://schemas.openxmlformats.org/drawingml/2006/table">
            <a:tbl>
              <a:tblPr/>
              <a:tblGrid>
                <a:gridCol w="1645920"/>
                <a:gridCol w="1645920"/>
                <a:gridCol w="1645920"/>
                <a:gridCol w="1645920"/>
                <a:gridCol w="1645920"/>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2409444"/>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P(1&lt;X≤3)=F(3)-F(1)=(12/20)-(6/20)= </a:t>
            </a:r>
            <a:r>
              <a:rPr lang="en-US" sz="1500" b="1" dirty="0">
                <a:solidFill>
                  <a:srgbClr val="1A1F2B"/>
                </a:solidFill>
                <a:latin typeface="Calibri" pitchFamily="34" charset="0"/>
                <a:ea typeface="Calibri" pitchFamily="34" charset="-122"/>
                <a:cs typeface="Calibri" pitchFamily="34" charset="-120"/>
              </a:rPr>
              <a:t>0.3</a:t>
            </a:r>
            <a:r>
              <a:rPr lang="en-US" sz="1500" dirty="0">
                <a:solidFill>
                  <a:srgbClr val="1A1F2B"/>
                </a:solidFill>
                <a:latin typeface="Calibri" pitchFamily="34" charset="0"/>
                <a:ea typeface="Calibri" pitchFamily="34" charset="-122"/>
                <a:cs typeface="Calibri" pitchFamily="34" charset="-120"/>
              </a:rPr>
              <a:t> (check: 0.1+0.2).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the cumulative distribution function F(x) tell you?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Reading F(3) as P(X=3). F(3)=0.6 is the probability that X is at most 3; the probability that X is exactly 3 is the jump, F(3)-F(2)=0.2.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E(X), E(X²) and E(g(X))?</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Shape 2"/>
          <p:cNvSpPr/>
          <p:nvPr/>
        </p:nvSpPr>
        <p:spPr>
          <a:xfrm>
            <a:off x="457200" y="1371600"/>
            <a:ext cx="8229600" cy="971093"/>
          </a:xfrm>
          <a:prstGeom prst="roundRect">
            <a:avLst>
              <a:gd name="adj" fmla="val 5650"/>
            </a:avLst>
          </a:prstGeom>
          <a:solidFill>
            <a:srgbClr val="EEF2FF"/>
          </a:solidFill>
          <a:ln w="9525">
            <a:solidFill>
              <a:srgbClr val="DDE2EA"/>
            </a:solidFill>
            <a:prstDash val="solid"/>
          </a:ln>
        </p:spPr>
      </p:sp>
      <p:sp>
        <p:nvSpPr>
          <p:cNvPr id="5" name="Text 3"/>
          <p:cNvSpPr txBox="1"/>
          <p:nvPr/>
        </p:nvSpPr>
        <p:spPr>
          <a:xfrm>
            <a:off x="603504" y="1463040"/>
            <a:ext cx="7936992" cy="824789"/>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Expectation of a discrete random variable.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E(X)=μ=Σx P(X=x),  E(g(X))=Σg(x) P(X=x) summed over every value x that X can take; in particular E(X²)=Σx² P(X=x).</a:t>
            </a:r>
            <a:endParaRPr lang="en-US" sz="1400" dirty="0"/>
          </a:p>
        </p:txBody>
      </p:sp>
      <p:sp>
        <p:nvSpPr>
          <p:cNvPr id="6" name="Text 4"/>
          <p:cNvSpPr txBox="1"/>
          <p:nvPr/>
        </p:nvSpPr>
        <p:spPr>
          <a:xfrm>
            <a:off x="457200" y="2461565"/>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E(X) is a long-run average over many observations; it need not be a value X can actually take. Think of the probabilities as weights on a beam: E(X) is the balance point of the line diagram. Lay the work out in rows: x, P(X=x), xP(X=x), x²P(X=x), and add the last two rows. For any function g, apply g to each value, not to the mean: in general E(g(X))≠g(E(X)).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E(X), E(X²) and E(g(X))?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Find, compare</a:t>
            </a:r>
            <a:endParaRPr lang="en-US" sz="1200" dirty="0"/>
          </a:p>
        </p:txBody>
      </p:sp>
      <p:sp>
        <p:nvSpPr>
          <p:cNvPr id="4" name="Text 2"/>
          <p:cNvSpPr txBox="1"/>
          <p:nvPr/>
        </p:nvSpPr>
        <p:spPr>
          <a:xfrm>
            <a:off x="457200" y="1371600"/>
            <a:ext cx="8229600" cy="82296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random variable X has the probability distribution below. Find (a) E(X), (b) E(X²), (c) E(1/(X+2)), and compare (c) with 1/(E(X)+2).</a:t>
            </a:r>
            <a:endParaRPr lang="en-US" sz="13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457200" y="2240280"/>
          <a:ext cx="8229600" cy="914400"/>
        </p:xfrm>
        <a:graphic>
          <a:graphicData uri="http://schemas.openxmlformats.org/drawingml/2006/table">
            <a:tbl>
              <a:tblPr/>
              <a:tblGrid>
                <a:gridCol w="1371600"/>
                <a:gridCol w="1371600"/>
                <a:gridCol w="1371600"/>
                <a:gridCol w="1371600"/>
                <a:gridCol w="1371600"/>
                <a:gridCol w="1371600"/>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E(X), E(X²) and E(g(X))?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Find, compare (continued)</a:t>
            </a:r>
            <a:endParaRPr lang="en-US" sz="1200" dirty="0"/>
          </a:p>
        </p:txBody>
      </p:sp>
      <p:pic>
        <p:nvPicPr>
          <p:cNvPr id="4" name="Image 0" descr="The distribution of Worked examples 4 and 5. The mean 1.2 is the balance point; the arrow shows one standard deviation either side of it.">    </p:cNvPr>
          <p:cNvPicPr>
            <a:picLocks noChangeAspect="1"/>
          </p:cNvPicPr>
          <p:nvPr/>
        </p:nvPicPr>
        <p:blipFill>
          <a:blip r:embed="rId1"/>
          <a:stretch>
            <a:fillRect/>
          </a:stretch>
        </p:blipFill>
        <p:spPr>
          <a:xfrm>
            <a:off x="4389120" y="1485900"/>
            <a:ext cx="4297680" cy="2578608"/>
          </a:xfrm>
          <a:prstGeom prst="rect">
            <a:avLst/>
          </a:prstGeom>
        </p:spPr>
      </p:pic>
      <p:sp>
        <p:nvSpPr>
          <p:cNvPr id="5" name="Text 2"/>
          <p:cNvSpPr txBox="1"/>
          <p:nvPr/>
        </p:nvSpPr>
        <p:spPr>
          <a:xfrm>
            <a:off x="4389120" y="4110228"/>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distribution of Worked examples 4 and 5. The mean 1.2 is the balance point; the arrow shows one standard deviation either side of it.</a:t>
            </a:r>
            <a:endParaRPr lang="en-US" sz="1100" dirty="0"/>
          </a:p>
        </p:txBody>
      </p:sp>
      <p:sp>
        <p:nvSpPr>
          <p:cNvPr id="6" name="Text 3"/>
          <p:cNvSpPr txBox="1"/>
          <p:nvPr/>
        </p:nvSpPr>
        <p:spPr>
          <a:xfrm>
            <a:off x="457200" y="1371600"/>
            <a:ext cx="3611880" cy="299923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(-1)(0.2)+0(0.1)+1(0.3)+2(0.25)+4(0.15)=-0.2+0+0.3+0.5+0.6= </a:t>
            </a:r>
            <a:r>
              <a:rPr lang="en-US" sz="1500" b="1" dirty="0">
                <a:solidFill>
                  <a:srgbClr val="1A1F2B"/>
                </a:solidFill>
                <a:latin typeface="Calibri" pitchFamily="34" charset="0"/>
                <a:ea typeface="Calibri" pitchFamily="34" charset="-122"/>
                <a:cs typeface="Calibri" pitchFamily="34" charset="-120"/>
              </a:rPr>
              <a:t>1.2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1(0.2)+0+1(0.3)+4(0.25)+16(0.15)=0.2+0.3+1+2.4= </a:t>
            </a:r>
            <a:r>
              <a:rPr lang="en-US" sz="1500" b="1" dirty="0">
                <a:solidFill>
                  <a:srgbClr val="1A1F2B"/>
                </a:solidFill>
                <a:latin typeface="Calibri" pitchFamily="34" charset="0"/>
                <a:ea typeface="Calibri" pitchFamily="34" charset="-122"/>
                <a:cs typeface="Calibri" pitchFamily="34" charset="-120"/>
              </a:rPr>
              <a:t>3.9</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g(x)=1/(x+2) takes the values 1,½,⅓,¼,⅙: 0.2+0.05+0.1+0.0625+0.025= </a:t>
            </a:r>
            <a:r>
              <a:rPr lang="en-US" sz="1500" b="1" dirty="0">
                <a:solidFill>
                  <a:srgbClr val="1A1F2B"/>
                </a:solidFill>
                <a:latin typeface="Calibri" pitchFamily="34" charset="0"/>
                <a:ea typeface="Calibri" pitchFamily="34" charset="-122"/>
                <a:cs typeface="Calibri" pitchFamily="34" charset="-120"/>
              </a:rPr>
              <a:t>0.4375</a:t>
            </a:r>
            <a:r>
              <a:rPr lang="en-US" sz="1500" dirty="0">
                <a:solidFill>
                  <a:srgbClr val="1A1F2B"/>
                </a:solidFill>
                <a:latin typeface="Calibri" pitchFamily="34" charset="0"/>
                <a:ea typeface="Calibri" pitchFamily="34" charset="-122"/>
                <a:cs typeface="Calibri" pitchFamily="34" charset="-120"/>
              </a:rPr>
              <a:t>. But 1/(1.2+2)=0.3125, which is not 0.4375: the function must be applied to each value before averaging.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variance and standard deviation?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Shape 2"/>
          <p:cNvSpPr/>
          <p:nvPr/>
        </p:nvSpPr>
        <p:spPr>
          <a:xfrm>
            <a:off x="457200" y="1371600"/>
            <a:ext cx="8229600" cy="971093"/>
          </a:xfrm>
          <a:prstGeom prst="roundRect">
            <a:avLst>
              <a:gd name="adj" fmla="val 5650"/>
            </a:avLst>
          </a:prstGeom>
          <a:solidFill>
            <a:srgbClr val="EEF2FF"/>
          </a:solidFill>
          <a:ln w="9525">
            <a:solidFill>
              <a:srgbClr val="DDE2EA"/>
            </a:solidFill>
            <a:prstDash val="solid"/>
          </a:ln>
        </p:spPr>
      </p:sp>
      <p:sp>
        <p:nvSpPr>
          <p:cNvPr id="5" name="Text 3"/>
          <p:cNvSpPr txBox="1"/>
          <p:nvPr/>
        </p:nvSpPr>
        <p:spPr>
          <a:xfrm>
            <a:off x="603504" y="1463040"/>
            <a:ext cx="7936992" cy="824789"/>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Variance of a discrete random variable.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Var(X)=σ²=E(X²)-[E(X)]²=Σ(x-μ)² P(X=x),  σ=√(Var(X)) The first form is almost always quicker.</a:t>
            </a:r>
            <a:endParaRPr lang="en-US" sz="1400" dirty="0"/>
          </a:p>
        </p:txBody>
      </p:sp>
      <p:sp>
        <p:nvSpPr>
          <p:cNvPr id="6" name="Text 4"/>
          <p:cNvSpPr txBox="1"/>
          <p:nvPr/>
        </p:nvSpPr>
        <p:spPr>
          <a:xfrm>
            <a:off x="457200" y="2461565"/>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Variance measures spread about the mean, in squared units; the standard deviation is back in the units of X. Find E(X²) and E(X) first, then subtract, keeping exact values until the last line. A variance can never be negative: a negative answer usually means you forgot to square the mean. With the standard deviation you can describe a range such as "within one standard deviation of the mean" and find its probability from the table.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variance and standard deviation?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Find</a:t>
            </a:r>
            <a:endParaRPr lang="en-US" sz="1200" dirty="0"/>
          </a:p>
        </p:txBody>
      </p:sp>
      <p:sp>
        <p:nvSpPr>
          <p:cNvPr id="4" name="Text 2"/>
          <p:cNvSpPr txBox="1"/>
          <p:nvPr/>
        </p:nvSpPr>
        <p:spPr>
          <a:xfrm>
            <a:off x="457200" y="1371600"/>
            <a:ext cx="8229600" cy="222382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the random variable X in Worked example 4, (a) find Var(X), (b) find the standard deviation of X, (c) find P(μ-σ&lt;X&lt;μ+σ).</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Var(X)=3.9-1.2²=3.9-1.44= </a:t>
            </a:r>
            <a:r>
              <a:rPr lang="en-US" sz="1500" b="1" dirty="0">
                <a:solidFill>
                  <a:srgbClr val="1A1F2B"/>
                </a:solidFill>
                <a:latin typeface="Calibri" pitchFamily="34" charset="0"/>
                <a:ea typeface="Calibri" pitchFamily="34" charset="-122"/>
                <a:cs typeface="Calibri" pitchFamily="34" charset="-120"/>
              </a:rPr>
              <a:t>2.46</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σ=√2.46=1.5684…= </a:t>
            </a:r>
            <a:r>
              <a:rPr lang="en-US" sz="1500" b="1" dirty="0">
                <a:solidFill>
                  <a:srgbClr val="1A1F2B"/>
                </a:solidFill>
                <a:latin typeface="Calibri" pitchFamily="34" charset="0"/>
                <a:ea typeface="Calibri" pitchFamily="34" charset="-122"/>
                <a:cs typeface="Calibri" pitchFamily="34" charset="-120"/>
              </a:rPr>
              <a:t>1.57</a:t>
            </a:r>
            <a:r>
              <a:rPr lang="en-US" sz="1500" dirty="0">
                <a:solidFill>
                  <a:srgbClr val="1A1F2B"/>
                </a:solidFill>
                <a:latin typeface="Calibri" pitchFamily="34" charset="0"/>
                <a:ea typeface="Calibri" pitchFamily="34" charset="-122"/>
                <a:cs typeface="Calibri" pitchFamily="34" charset="-120"/>
              </a:rPr>
              <a:t> (3 s.f.)</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μ±σ=1.2±1.5684…, from −0.37 to 2.77. The values inside are 0, 1, 2: 0.1+0.3+0.25= </a:t>
            </a:r>
            <a:r>
              <a:rPr lang="en-US" sz="1500" b="1" dirty="0">
                <a:solidFill>
                  <a:srgbClr val="1A1F2B"/>
                </a:solidFill>
                <a:latin typeface="Calibri" pitchFamily="34" charset="0"/>
                <a:ea typeface="Calibri" pitchFamily="34" charset="-122"/>
                <a:cs typeface="Calibri" pitchFamily="34" charset="-120"/>
              </a:rPr>
              <a:t>0.65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by the second form: Σ(x-1.2)²P(X=x)=0.968+0.144+0.012+0.16+1.176=2.46.</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happens to the mean and variance of aX + b?</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971093"/>
          </a:xfrm>
          <a:prstGeom prst="roundRect">
            <a:avLst>
              <a:gd name="adj" fmla="val 5650"/>
            </a:avLst>
          </a:prstGeom>
          <a:solidFill>
            <a:srgbClr val="EEF2FF"/>
          </a:solidFill>
          <a:ln w="9525">
            <a:solidFill>
              <a:srgbClr val="DDE2EA"/>
            </a:solidFill>
            <a:prstDash val="solid"/>
          </a:ln>
        </p:spPr>
      </p:sp>
      <p:sp>
        <p:nvSpPr>
          <p:cNvPr id="5" name="Text 3"/>
          <p:cNvSpPr txBox="1"/>
          <p:nvPr/>
        </p:nvSpPr>
        <p:spPr>
          <a:xfrm>
            <a:off x="603504" y="1463040"/>
            <a:ext cx="7936992" cy="824789"/>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Linear functions of a random variable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 b constants): E(aX+b)=aE(X)+b,  Var(aX+b)=a²Var(X) The standard deviation of aX+b is |a|σ.</a:t>
            </a:r>
            <a:endParaRPr lang="en-US" sz="1400" dirty="0"/>
          </a:p>
        </p:txBody>
      </p:sp>
      <p:sp>
        <p:nvSpPr>
          <p:cNvPr id="6" name="Text 4"/>
          <p:cNvSpPr txBox="1"/>
          <p:nvPr/>
        </p:nvSpPr>
        <p:spPr>
          <a:xfrm>
            <a:off x="457200" y="2461565"/>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Adding b moves every value by the same amount, so it changes the mean but not the spread. Multiplying by a stretches every gap by a, so the variance gains a factor a². The sign of a does not matter for the variance: Var(4-2X)=(-2)²Var(X)=4Var(X). The same rules work backwards (given E(Y) and Var(Y) for Y=aX+b, solve for the unknowns), and they match the coding rules for data in S1.2. A rearrangement that is often needed: E(X²)=Var(X)+[E(X)]².</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to the mean and variance of aX + b?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Doubling and then adding 1. The values of Y=2X+1 have the same probabilities as those of X; the mean goes from 1.2 to 2×1.2+1=3.4, and the standard deviation doubles from 1.57 to 3.14.">    </p:cNvPr>
          <p:cNvPicPr>
            <a:picLocks noChangeAspect="1"/>
          </p:cNvPicPr>
          <p:nvPr/>
        </p:nvPicPr>
        <p:blipFill>
          <a:blip r:embed="rId1"/>
          <a:stretch>
            <a:fillRect/>
          </a:stretch>
        </p:blipFill>
        <p:spPr>
          <a:xfrm>
            <a:off x="2372868" y="1371600"/>
            <a:ext cx="4397350" cy="2638044"/>
          </a:xfrm>
          <a:prstGeom prst="rect">
            <a:avLst/>
          </a:prstGeom>
        </p:spPr>
      </p:pic>
      <p:sp>
        <p:nvSpPr>
          <p:cNvPr id="5" name="Text 2"/>
          <p:cNvSpPr txBox="1"/>
          <p:nvPr/>
        </p:nvSpPr>
        <p:spPr>
          <a:xfrm>
            <a:off x="2372868" y="4055364"/>
            <a:ext cx="4397350" cy="562356"/>
          </a:xfrm>
          <a:prstGeom prst="rect">
            <a:avLst/>
          </a:prstGeom>
          <a:noFill/>
          <a:ln/>
        </p:spPr>
        <p:txBody>
          <a:bodyPr wrap="square" lIns="0" tIns="0" rIns="0" bIns="0" rtlCol="0" anchor="t"/>
          <a:lstStyle/>
          <a:p>
            <a:pPr algn="ctr" indent="0" marL="0">
              <a:buNone/>
            </a:pPr>
            <a:r>
              <a:rPr lang="en-US" sz="1100" i="1" dirty="0">
                <a:solidFill>
                  <a:srgbClr val="5A6577"/>
                </a:solidFill>
              </a:rPr>
              <a:t>Doubling and then adding 1. The values of Y=2X+1 have the same probabilities as those of X; the mean goes from 1.2 to 2×1.2+1=3.4, and the standard deviation doubles from 1.57 to 3.14.</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to the mean and variance of aX + b?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Find</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a game, the number of points X that a player scores has E(X)=4 and Var(X)=2.25. The prize, in pence, is Y=20X-30. (a) Find E(Y) and the standard deviation of Y. (b) Find E(X²). (c) A second scoring rule uses T=aX+b, where a&gt;0 and b are constants, chosen so that E(T)=50 and Var(T)=9. Find a and b.</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E(Y)=20×4-30= </a:t>
            </a:r>
            <a:r>
              <a:rPr lang="en-US" sz="1500" b="1" dirty="0">
                <a:solidFill>
                  <a:srgbClr val="1A1F2B"/>
                </a:solidFill>
                <a:latin typeface="Calibri" pitchFamily="34" charset="0"/>
                <a:ea typeface="Calibri" pitchFamily="34" charset="-122"/>
                <a:cs typeface="Calibri" pitchFamily="34" charset="-120"/>
              </a:rPr>
              <a:t>50p</a:t>
            </a:r>
            <a:r>
              <a:rPr lang="en-US" sz="1500" dirty="0">
                <a:solidFill>
                  <a:srgbClr val="1A1F2B"/>
                </a:solidFill>
                <a:latin typeface="Calibri" pitchFamily="34" charset="0"/>
                <a:ea typeface="Calibri" pitchFamily="34" charset="-122"/>
                <a:cs typeface="Calibri" pitchFamily="34" charset="-120"/>
              </a:rPr>
              <a:t>; Var(Y)=20²×2.25=900, so </a:t>
            </a:r>
            <a:r>
              <a:rPr lang="en-US" sz="1500" b="1" dirty="0">
                <a:solidFill>
                  <a:srgbClr val="1A1F2B"/>
                </a:solidFill>
                <a:latin typeface="Calibri" pitchFamily="34" charset="0"/>
                <a:ea typeface="Calibri" pitchFamily="34" charset="-122"/>
                <a:cs typeface="Calibri" pitchFamily="34" charset="-120"/>
              </a:rPr>
              <a:t>s.d. = 30p</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E(X²)=Var(X)+[E(X)]²=2.25+16= </a:t>
            </a:r>
            <a:r>
              <a:rPr lang="en-US" sz="1500" b="1" dirty="0">
                <a:solidFill>
                  <a:srgbClr val="1A1F2B"/>
                </a:solidFill>
                <a:latin typeface="Calibri" pitchFamily="34" charset="0"/>
                <a:ea typeface="Calibri" pitchFamily="34" charset="-122"/>
                <a:cs typeface="Calibri" pitchFamily="34" charset="-120"/>
              </a:rPr>
              <a:t>18.25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Variance first (it involves a only): a²×2.25=9⇒a²=4⇒a=2 (since a&gt;0). Then 2×4+b=50⇒b=42. </a:t>
            </a:r>
            <a:r>
              <a:rPr lang="en-US" sz="1500" b="1" dirty="0">
                <a:solidFill>
                  <a:srgbClr val="1A1F2B"/>
                </a:solidFill>
                <a:latin typeface="Calibri" pitchFamily="34" charset="0"/>
                <a:ea typeface="Calibri" pitchFamily="34" charset="-122"/>
                <a:cs typeface="Calibri" pitchFamily="34" charset="-120"/>
              </a:rPr>
              <a:t>a=2, b=42</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unknown probabilities from given conditions?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Each piece of information gives an equation. "Probabilities add to 1" is always one; a given E(X), a given value of F or a stated relationship (such as P(X=2)=2P(X=1)) give others. Two unknowns need two equations: solve them simultaneously, then check that every probability lies between 0 and 1. Once the table is complete, carry on as usual.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unknown probabilities from given conditions?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Find</a:t>
            </a:r>
            <a:endParaRPr lang="en-US" sz="1200" dirty="0"/>
          </a:p>
        </p:txBody>
      </p:sp>
      <p:sp>
        <p:nvSpPr>
          <p:cNvPr id="4" name="Text 2"/>
          <p:cNvSpPr txBox="1"/>
          <p:nvPr/>
        </p:nvSpPr>
        <p:spPr>
          <a:xfrm>
            <a:off x="457200" y="1371600"/>
            <a:ext cx="8229600" cy="82296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random variable X has the probability distribution below, where p and q are constants. Given that E(X)=3.25, (a) find p and q, (b) find Var(X), (c) find Var(4-2X), (d) find P(X≤3).</a:t>
            </a:r>
            <a:endParaRPr lang="en-US" sz="13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457200" y="2240280"/>
          <a:ext cx="8229600" cy="914400"/>
        </p:xfrm>
        <a:graphic>
          <a:graphicData uri="http://schemas.openxmlformats.org/drawingml/2006/table">
            <a:tbl>
              <a:tblPr/>
              <a:tblGrid>
                <a:gridCol w="1371600"/>
                <a:gridCol w="1371600"/>
                <a:gridCol w="1371600"/>
                <a:gridCol w="1371600"/>
                <a:gridCol w="1371600"/>
                <a:gridCol w="1371600"/>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unknown probabilities from given conditions?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Find (continued)</a:t>
            </a:r>
            <a:endParaRPr lang="en-US" sz="1200" dirty="0"/>
          </a:p>
        </p:txBody>
      </p:sp>
      <p:pic>
        <p:nvPicPr>
          <p:cNvPr id="4" name="Image 0" descr="The completed distribution of Worked example 7, balancing at E(X)=3.25.">    </p:cNvPr>
          <p:cNvPicPr>
            <a:picLocks noChangeAspect="1"/>
          </p:cNvPicPr>
          <p:nvPr/>
        </p:nvPicPr>
        <p:blipFill>
          <a:blip r:embed="rId1"/>
          <a:stretch>
            <a:fillRect/>
          </a:stretch>
        </p:blipFill>
        <p:spPr>
          <a:xfrm>
            <a:off x="4389120" y="1606601"/>
            <a:ext cx="4297680" cy="2507285"/>
          </a:xfrm>
          <a:prstGeom prst="rect">
            <a:avLst/>
          </a:prstGeom>
        </p:spPr>
      </p:pic>
      <p:sp>
        <p:nvSpPr>
          <p:cNvPr id="5" name="Text 2"/>
          <p:cNvSpPr txBox="1"/>
          <p:nvPr/>
        </p:nvSpPr>
        <p:spPr>
          <a:xfrm>
            <a:off x="4389120" y="4159606"/>
            <a:ext cx="4297680" cy="224028"/>
          </a:xfrm>
          <a:prstGeom prst="rect">
            <a:avLst/>
          </a:prstGeom>
          <a:noFill/>
          <a:ln/>
        </p:spPr>
        <p:txBody>
          <a:bodyPr wrap="square" lIns="0" tIns="0" rIns="0" bIns="0" rtlCol="0" anchor="t"/>
          <a:lstStyle/>
          <a:p>
            <a:pPr algn="ctr" indent="0" marL="0">
              <a:buNone/>
            </a:pPr>
            <a:r>
              <a:rPr lang="en-US" sz="1100" i="1" dirty="0">
                <a:solidFill>
                  <a:srgbClr val="5A6577"/>
                </a:solidFill>
              </a:rPr>
              <a:t>The completed distribution of Worked example 7, balancing at E(X)=3.25.</a:t>
            </a:r>
            <a:endParaRPr lang="en-US" sz="1100" dirty="0"/>
          </a:p>
        </p:txBody>
      </p:sp>
      <p:sp>
        <p:nvSpPr>
          <p:cNvPr id="6" name="Text 3"/>
          <p:cNvSpPr txBox="1"/>
          <p:nvPr/>
        </p:nvSpPr>
        <p:spPr>
          <a:xfrm>
            <a:off x="457200" y="1371600"/>
            <a:ext cx="3611880" cy="299923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Sum = 1: 0.1+p+q+0.3+0.2=1⇒p+q=0.4. Mean: 0.1+2p+3q+1.2+1.0=3.25⇒2p+3q=0.95. Subtract 2 × the first: q=0.95-0.8=0.15, so </a:t>
            </a:r>
            <a:r>
              <a:rPr lang="en-US" sz="1500" b="1" dirty="0">
                <a:solidFill>
                  <a:srgbClr val="1A1F2B"/>
                </a:solidFill>
                <a:latin typeface="Calibri" pitchFamily="34" charset="0"/>
                <a:ea typeface="Calibri" pitchFamily="34" charset="-122"/>
                <a:cs typeface="Calibri" pitchFamily="34" charset="-120"/>
              </a:rPr>
              <a:t>p=0.25, q=0.15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E(X²)=0.1+4(0.25)+9(0.15)+16(0.3)+25(0.2)=12.25; Var(X)=12.25-3.25²=12.25-10.5625= </a:t>
            </a:r>
            <a:r>
              <a:rPr lang="en-US" sz="1500" b="1" dirty="0">
                <a:solidFill>
                  <a:srgbClr val="1A1F2B"/>
                </a:solidFill>
                <a:latin typeface="Calibri" pitchFamily="34" charset="0"/>
                <a:ea typeface="Calibri" pitchFamily="34" charset="-122"/>
                <a:cs typeface="Calibri" pitchFamily="34" charset="-120"/>
              </a:rPr>
              <a:t>1.6875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a=-2, so the factor is (-2)²=4: Var(4-2X)=4×1.6875= </a:t>
            </a:r>
            <a:r>
              <a:rPr lang="en-US" sz="1500" b="1" dirty="0">
                <a:solidFill>
                  <a:srgbClr val="1A1F2B"/>
                </a:solidFill>
                <a:latin typeface="Calibri" pitchFamily="34" charset="0"/>
                <a:ea typeface="Calibri" pitchFamily="34" charset="-122"/>
                <a:cs typeface="Calibri" pitchFamily="34" charset="-120"/>
              </a:rPr>
              <a:t>6.75</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unknown probabilities from given conditions?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P(X≤3)=0.1+0.25+0.15= </a:t>
            </a:r>
            <a:r>
              <a:rPr lang="en-US" sz="1500" b="1" dirty="0">
                <a:solidFill>
                  <a:srgbClr val="1A1F2B"/>
                </a:solidFill>
                <a:latin typeface="Calibri" pitchFamily="34" charset="0"/>
                <a:ea typeface="Calibri" pitchFamily="34" charset="-122"/>
                <a:cs typeface="Calibri" pitchFamily="34" charset="-120"/>
              </a:rPr>
              <a:t>0.5</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unknown probabilities from given conditions?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label your equations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two equations on separate lines with the conditions they come from ("sum = 1", "mean = 3.25"). If you get a negative probability or one bigger than 1, recheck the equations rather than carrying 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discrete uniform distribution?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Shape 2"/>
          <p:cNvSpPr/>
          <p:nvPr/>
        </p:nvSpPr>
        <p:spPr>
          <a:xfrm>
            <a:off x="457200" y="1371600"/>
            <a:ext cx="8229600" cy="1232611"/>
          </a:xfrm>
          <a:prstGeom prst="roundRect">
            <a:avLst>
              <a:gd name="adj" fmla="val 4451"/>
            </a:avLst>
          </a:prstGeom>
          <a:solidFill>
            <a:srgbClr val="EEF2FF"/>
          </a:solidFill>
          <a:ln w="9525">
            <a:solidFill>
              <a:srgbClr val="DDE2EA"/>
            </a:solidFill>
            <a:prstDash val="solid"/>
          </a:ln>
        </p:spPr>
      </p:sp>
      <p:sp>
        <p:nvSpPr>
          <p:cNvPr id="5" name="Text 3"/>
          <p:cNvSpPr txBox="1"/>
          <p:nvPr/>
        </p:nvSpPr>
        <p:spPr>
          <a:xfrm>
            <a:off x="603504" y="1463040"/>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Discrete uniform distribution on 1,2,…,n.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Every one of the n values is equally likely: P(X=x)=1/n, x=1,2,…,n;  E(X)=(n+1)/2;  Var(X)=((n+1)(n-1))/12=(n²-1)/12 Examples: a fair dice, a fair spinner, a random whole number from a list.</a:t>
            </a:r>
            <a:endParaRPr lang="en-US" sz="1400" dirty="0"/>
          </a:p>
        </p:txBody>
      </p:sp>
      <p:sp>
        <p:nvSpPr>
          <p:cNvPr id="6" name="Text 4"/>
          <p:cNvSpPr txBox="1"/>
          <p:nvPr/>
        </p:nvSpPr>
        <p:spPr>
          <a:xfrm>
            <a:off x="457200" y="2723083"/>
            <a:ext cx="8229600" cy="1775765"/>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Where the formulae come from.</a:t>
            </a:r>
            <a:r>
              <a:rPr lang="en-US" sz="1500" dirty="0">
                <a:solidFill>
                  <a:srgbClr val="1A1F2B"/>
                </a:solidFill>
                <a:latin typeface="Calibri" pitchFamily="34" charset="0"/>
                <a:ea typeface="Calibri" pitchFamily="34" charset="-122"/>
                <a:cs typeface="Calibri" pitchFamily="34" charset="-120"/>
              </a:rPr>
              <a:t> The mean uses the arithmetic series sum from P2: E(X)=1/n(1+2+⋯+n)=1/n×(n(n+1))/2=(n+1)/2. For the variance, Σr²=⅙n(n+1)(2n+1) gives E(X²)=((n+1)(2n+1))/6, so Var(X)=((n+1)(2n+1))/6-((n+1)²)/4=((n+1)(n-1))/12. For a fair six-sided dice (n=6): mean (7/2)=3.5 and variance (35/12).</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formulae are for values 1 to n. For other equally spaced values, write X as aU+b with U uniform on 1,…,n. A whole number chosen at random from 5, 6, …, 14 is X=U+4 with U uniform on 1,…,10, so E(X)=5.5+4=9.5 and Var(X)=(10²-1)/12=8.25, unchanged by the shift.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discrete uniform distribution?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A discrete uniform distribution has a flat line diagram. Shifting every value by 4 moves the mean from 5.5 to 9.5 but leaves the standard deviation at 2.87.">    </p:cNvPr>
          <p:cNvPicPr>
            <a:picLocks noChangeAspect="1"/>
          </p:cNvPicPr>
          <p:nvPr/>
        </p:nvPicPr>
        <p:blipFill>
          <a:blip r:embed="rId1"/>
          <a:stretch>
            <a:fillRect/>
          </a:stretch>
        </p:blipFill>
        <p:spPr>
          <a:xfrm>
            <a:off x="1539850" y="1371600"/>
            <a:ext cx="6063386" cy="2807208"/>
          </a:xfrm>
          <a:prstGeom prst="rect">
            <a:avLst/>
          </a:prstGeom>
        </p:spPr>
      </p:pic>
      <p:sp>
        <p:nvSpPr>
          <p:cNvPr id="5" name="Text 2"/>
          <p:cNvSpPr txBox="1"/>
          <p:nvPr/>
        </p:nvSpPr>
        <p:spPr>
          <a:xfrm>
            <a:off x="1539850" y="4224528"/>
            <a:ext cx="6063386" cy="393192"/>
          </a:xfrm>
          <a:prstGeom prst="rect">
            <a:avLst/>
          </a:prstGeom>
          <a:noFill/>
          <a:ln/>
        </p:spPr>
        <p:txBody>
          <a:bodyPr wrap="square" lIns="0" tIns="0" rIns="0" bIns="0" rtlCol="0" anchor="t"/>
          <a:lstStyle/>
          <a:p>
            <a:pPr algn="ctr" indent="0" marL="0">
              <a:buNone/>
            </a:pPr>
            <a:r>
              <a:rPr lang="en-US" sz="1100" i="1" dirty="0">
                <a:solidFill>
                  <a:srgbClr val="5A6577"/>
                </a:solidFill>
              </a:rPr>
              <a:t>A discrete uniform distribution has a flat line diagram. Shifting every value by 4 moves the mean from 5.5 to 9.5 but leaves the standard deviation at 2.87.</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discrete uniform distribution?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Find</a:t>
            </a:r>
            <a:endParaRPr lang="en-US" sz="1200" dirty="0"/>
          </a:p>
        </p:txBody>
      </p:sp>
      <p:pic>
        <p:nvPicPr>
          <p:cNvPr id="4" name="Image 0" descr="The uniform distribution on 1 to 11. The four red values are exactly the ones with Y=3X-2&gt;20.">    </p:cNvPr>
          <p:cNvPicPr>
            <a:picLocks noChangeAspect="1"/>
          </p:cNvPicPr>
          <p:nvPr/>
        </p:nvPicPr>
        <p:blipFill>
          <a:blip r:embed="rId1"/>
          <a:stretch>
            <a:fillRect/>
          </a:stretch>
        </p:blipFill>
        <p:spPr>
          <a:xfrm>
            <a:off x="4389120" y="1700784"/>
            <a:ext cx="4297680" cy="2148840"/>
          </a:xfrm>
          <a:prstGeom prst="rect">
            <a:avLst/>
          </a:prstGeom>
        </p:spPr>
      </p:pic>
      <p:sp>
        <p:nvSpPr>
          <p:cNvPr id="5" name="Text 2"/>
          <p:cNvSpPr txBox="1"/>
          <p:nvPr/>
        </p:nvSpPr>
        <p:spPr>
          <a:xfrm>
            <a:off x="4389120" y="3895344"/>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uniform distribution on 1 to 11. The four red values are exactly the ones with Y=3X-2&gt;20.</a:t>
            </a:r>
            <a:endParaRPr lang="en-US" sz="1100" dirty="0"/>
          </a:p>
        </p:txBody>
      </p:sp>
      <p:sp>
        <p:nvSpPr>
          <p:cNvPr id="6" name="Text 3"/>
          <p:cNvSpPr txBox="1"/>
          <p:nvPr/>
        </p:nvSpPr>
        <p:spPr>
          <a:xfrm>
            <a:off x="457200" y="1371600"/>
            <a:ext cx="361188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fair spinner has n equal sectors numbered 1,2,…,n. The score X on one spin has a discrete uniform distribution, and Var(X)=10. (a) Find the value of n. (b) Write down E(X) and find P(X&gt;E(X)). (c) A player's points are Y=3X-2. Find E(Y) and Var(Y). (d) Find P(Y&gt;20). (e) The spinner is spun twice. Find the probability that both scores are greater than E(X).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(n²-1)/12=10⇒n²=121⇒ </a:t>
            </a:r>
            <a:r>
              <a:rPr lang="en-US" sz="1500" b="1" dirty="0">
                <a:solidFill>
                  <a:srgbClr val="1A1F2B"/>
                </a:solidFill>
                <a:latin typeface="Calibri" pitchFamily="34" charset="0"/>
                <a:ea typeface="Calibri" pitchFamily="34" charset="-122"/>
                <a:cs typeface="Calibri" pitchFamily="34" charset="-120"/>
              </a:rPr>
              <a:t>n=11</a:t>
            </a:r>
            <a:r>
              <a:rPr lang="en-US" sz="1500" dirty="0">
                <a:solidFill>
                  <a:srgbClr val="1A1F2B"/>
                </a:solidFill>
                <a:latin typeface="Calibri" pitchFamily="34" charset="0"/>
                <a:ea typeface="Calibri" pitchFamily="34" charset="-122"/>
                <a:cs typeface="Calibri" pitchFamily="34" charset="-120"/>
              </a:rPr>
              <a:t> (n&gt;0).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E(X)=(11+1)/2=6;</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discrete uniform distribution?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Find (continued)</a:t>
            </a:r>
            <a:endParaRPr lang="en-US" sz="1200" dirty="0"/>
          </a:p>
        </p:txBody>
      </p:sp>
      <p:sp>
        <p:nvSpPr>
          <p:cNvPr id="4" name="Text 2"/>
          <p:cNvSpPr txBox="1"/>
          <p:nvPr/>
        </p:nvSpPr>
        <p:spPr>
          <a:xfrm>
            <a:off x="457200" y="1371600"/>
            <a:ext cx="8229600" cy="141640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X&gt;6 for 7, 8, 9, 10, 11, so </a:t>
            </a:r>
            <a:r>
              <a:rPr lang="en-US" sz="1500" b="1" dirty="0">
                <a:solidFill>
                  <a:srgbClr val="1A1F2B"/>
                </a:solidFill>
                <a:latin typeface="Calibri" pitchFamily="34" charset="0"/>
                <a:ea typeface="Calibri" pitchFamily="34" charset="-122"/>
                <a:cs typeface="Calibri" pitchFamily="34" charset="-120"/>
              </a:rPr>
              <a:t>P=(5/11)</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E(Y)=3×6-2= </a:t>
            </a:r>
            <a:r>
              <a:rPr lang="en-US" sz="1500" b="1" dirty="0">
                <a:solidFill>
                  <a:srgbClr val="1A1F2B"/>
                </a:solidFill>
                <a:latin typeface="Calibri" pitchFamily="34" charset="0"/>
                <a:ea typeface="Calibri" pitchFamily="34" charset="-122"/>
                <a:cs typeface="Calibri" pitchFamily="34" charset="-120"/>
              </a:rPr>
              <a:t>16</a:t>
            </a:r>
            <a:r>
              <a:rPr lang="en-US" sz="1500" dirty="0">
                <a:solidFill>
                  <a:srgbClr val="1A1F2B"/>
                </a:solidFill>
                <a:latin typeface="Calibri" pitchFamily="34" charset="0"/>
                <a:ea typeface="Calibri" pitchFamily="34" charset="-122"/>
                <a:cs typeface="Calibri" pitchFamily="34" charset="-120"/>
              </a:rPr>
              <a:t>; Var(Y)=3²×10= </a:t>
            </a:r>
            <a:r>
              <a:rPr lang="en-US" sz="1500" b="1" dirty="0">
                <a:solidFill>
                  <a:srgbClr val="1A1F2B"/>
                </a:solidFill>
                <a:latin typeface="Calibri" pitchFamily="34" charset="0"/>
                <a:ea typeface="Calibri" pitchFamily="34" charset="-122"/>
                <a:cs typeface="Calibri" pitchFamily="34" charset="-120"/>
              </a:rPr>
              <a:t>90</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3X-2&gt;20⇒X&gt;(22/3)=7.33…, so X≥8: values 8, 9, 10, 11, </a:t>
            </a:r>
            <a:r>
              <a:rPr lang="en-US" sz="1500" b="1" dirty="0">
                <a:solidFill>
                  <a:srgbClr val="1A1F2B"/>
                </a:solidFill>
                <a:latin typeface="Calibri" pitchFamily="34" charset="0"/>
                <a:ea typeface="Calibri" pitchFamily="34" charset="-122"/>
                <a:cs typeface="Calibri" pitchFamily="34" charset="-120"/>
              </a:rPr>
              <a:t>P=(4/11)</a:t>
            </a:r>
            <a:r>
              <a:rPr lang="en-US" sz="1500" dirty="0">
                <a:solidFill>
                  <a:srgbClr val="1A1F2B"/>
                </a:solidFill>
                <a:latin typeface="Calibri" pitchFamily="34" charset="0"/>
                <a:ea typeface="Calibri" pitchFamily="34" charset="-122"/>
                <a:cs typeface="Calibri" pitchFamily="34" charset="-120"/>
              </a:rPr>
              <a:t>. X must be a whole number, so X&gt;7.33… means X≥8, not X≥7.</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Independent spins: (5/11)²= </a:t>
            </a:r>
            <a:r>
              <a:rPr lang="en-US" sz="1500" b="1" dirty="0">
                <a:solidFill>
                  <a:srgbClr val="1A1F2B"/>
                </a:solidFill>
                <a:latin typeface="Calibri" pitchFamily="34" charset="0"/>
                <a:ea typeface="Calibri" pitchFamily="34" charset="-122"/>
                <a:cs typeface="Calibri" pitchFamily="34" charset="-120"/>
              </a:rPr>
              <a:t>(25/121)</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S1.5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check the total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After finding a constant or filling in a table, add the probabilities and confirm the total is exactly 1. It takes seconds and catches most slips before they spread into the mean and variance.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show the sums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E(X) and E(X²) as sums of products, such as (-1)(0.2)+0(0.1)+⋯, before giving the total. The method is then visible even if a product is mistyped on the calculator.</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translate inequalities into values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whole-number variable, write "X&lt;4" as "X≤3" and "X≥2" as "1-P(X≤1)" before using F. Listing the values included avoids the off-by-one slip.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S1.5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635508"/>
          </a:xfrm>
          <a:prstGeom prst="roundRect">
            <a:avLst>
              <a:gd name="adj" fmla="val 8633"/>
            </a:avLst>
          </a:prstGeom>
          <a:solidFill>
            <a:srgbClr val="FFFBEB"/>
          </a:solidFill>
          <a:ln w="9525">
            <a:solidFill>
              <a:srgbClr val="DDE2EA"/>
            </a:solidFill>
            <a:prstDash val="solid"/>
          </a:ln>
        </p:spPr>
      </p:sp>
      <p:sp>
        <p:nvSpPr>
          <p:cNvPr id="5" name="Text 3"/>
          <p:cNvSpPr txBox="1"/>
          <p:nvPr/>
        </p:nvSpPr>
        <p:spPr>
          <a:xfrm>
            <a:off x="603504" y="1463040"/>
            <a:ext cx="7936992" cy="489204"/>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for aX + b, square a and drop b</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Var(5-3X)=9Var(X), never -3Var(X)+5. A standard deviation scales by |a|.</a:t>
            </a:r>
            <a:endParaRPr lang="en-US" sz="1300" dirty="0"/>
          </a:p>
        </p:txBody>
      </p:sp>
      <p:sp>
        <p:nvSpPr>
          <p:cNvPr id="6" name="Shape 4"/>
          <p:cNvSpPr/>
          <p:nvPr/>
        </p:nvSpPr>
        <p:spPr>
          <a:xfrm>
            <a:off x="457200" y="2125980"/>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21742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uniform: check where the values start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results (n+1)/2 and (n²-1)/12 are for 1,2,…,n. For values such as 5 to 14 or 2, 4, …, 20, write the variable as aU+b first.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 must be one of the values X can take.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is a long-run average, a balance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Worked example 4, E(X)=1.2 although X only takes −1, 0, 1, 2, 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Var(X)=E(X²).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ignores where the distribution is centred.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Var(X)=E(X²)-[E(X)]².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E(g(X))=g(E(X)), e.g. E(X²)=[E(X)]².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Averaging then applying g is not the same as applying g then averaging.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Apply g to every value: Σg(x)P(X=x). For x² the two agree only when the variance is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Var(aX+b)=aVar(X)+b.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Adding a constant does not change the spread, and stretching by a multiplies squared distances by a².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Var(aX+b)=a²Var(X).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 is the probability that X equals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is cumulative: it includes all smaller values too.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P(X=x)=F(x)-F(x-1).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random whole number from 5 to 14 has mean (14+1)/2=7.5.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formula (n+1)/2 assumes the values start at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Write X=U+4 with U uniform on 1,…,10: mean 9.5, variance 8.25.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258318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S1.3 Probability and S1.2 Measures of location and dispersion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Building a distribution from an experiment uses sample spaces, trees, independence and conditional probability. E(X) and Var(X) are the mean and variance of a frequency distribution with probabilities in place of relative frequencies, and the rules for aX+b are the coding rules.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S2 The binomial and Poisson distributions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These are discrete distributions with formulae for p(x), for which E(X) and Var(X) reduce to np, np(1-p) and λ; continuous random variables replace sums with integrals.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P2 Series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mean of the discrete uniform distribution uses the sum 1+2+⋯+n of an arithmetic series.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779215"/>
                <a:gridCol w="3255264"/>
                <a:gridCol w="1195121"/>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ΣP(X=x)=1, 0≤P(X=x)≤1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checking a distribution; finding an unknown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F(x₀)=P(X≤x₀)=Σ_(x≤x₀)P(X=x)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cumulative probabilities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P(X=x)=F(x)-F(x-1)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distribution from F, whole-number values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E(X)=Σx P(X=x)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mean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E(g(X))=Σg(x) P(X=x)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E(X²) and other expectations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Var(X)=E(X²)-[E(X)]²=Σ(x-μ)²P(X=x)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variance; σ=√(Var(X))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E(aX+b)=aE(X)+b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mean of a linear function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Var(aX+b)=a²Var(X)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variance of a linear function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779215"/>
                <a:gridCol w="3255264"/>
                <a:gridCol w="1195121"/>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Uniform on 1,…,n: P(X=x)=1/n, E(X)=(n+1)/2, Var(X)=(n²-1)/12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discrete uniform distribution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16824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Can a discrete random variable have P(X=1)=0.6 and P(X=2)=0.6?</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E(X)=3 and Var(X)=2. Find E(X²).</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Var(X)=2. Find Var(5-3X).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For a whole-number random variable, F(3)=0.55 and F(4)=0.7. Find P(X=4).</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Find the mean and variance of the score on one roll of a fair six-sided dice.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147949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No. The probabilities of all the values must add to 1, and these two alone add to 1.2.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E(X²)=Var(X)+[E(X)]²=2+9=11.</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(-3)²×2=18. The 5 does not affect the spread, and the minus sign disappears when squared.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F(4)-F(3)=0.7-0.55=0.15.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Discrete uniform with n=6: mean (7/2)=3.5, variance (6²-1)/12=(35/12).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9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40 tickets in a raffle are numbered 21, 22, 23, …, 60. One ticket is drawn at random, and X is the number on it.</a:t>
            </a:r>
            <a:endParaRPr lang="en-US" sz="1400" dirty="0"/>
          </a:p>
          <a:p>
            <a:pPr indent="0" marL="0">
              <a:spcAft>
                <a:spcPts val="600"/>
              </a:spcAft>
              <a:buNone/>
            </a:pPr>
            <a:r>
              <a:rPr lang="en-US" sz="1400" dirty="0">
                <a:solidFill>
                  <a:srgbClr val="1A1F2B"/>
                </a:solidFill>
              </a:rPr>
              <a:t>(a) Write down P(X = x) for x = 21, 22, …, 60.  [1]</a:t>
            </a:r>
            <a:endParaRPr lang="en-US" sz="1400" dirty="0"/>
          </a:p>
          <a:p>
            <a:pPr indent="0" marL="0">
              <a:spcAft>
                <a:spcPts val="600"/>
              </a:spcAft>
              <a:buNone/>
            </a:pPr>
            <a:r>
              <a:rPr lang="en-US" sz="1400" dirty="0">
                <a:solidFill>
                  <a:srgbClr val="1A1F2B"/>
                </a:solidFill>
              </a:rPr>
              <a:t>(b) By writing X = U + 20, where U has a discrete uniform distribution on 1, 2, …, 40, find E(X).  [2]</a:t>
            </a:r>
            <a:endParaRPr lang="en-US" sz="1400" dirty="0"/>
          </a:p>
          <a:p>
            <a:pPr indent="0" marL="0">
              <a:spcAft>
                <a:spcPts val="600"/>
              </a:spcAft>
              <a:buNone/>
            </a:pPr>
            <a:r>
              <a:rPr lang="en-US" sz="1400" dirty="0">
                <a:solidFill>
                  <a:srgbClr val="1A1F2B"/>
                </a:solidFill>
              </a:rPr>
              <a:t>(c) Find Var(X) and the standard deviation of X.  [3]</a:t>
            </a:r>
            <a:endParaRPr lang="en-US" sz="1400" dirty="0"/>
          </a:p>
          <a:p>
            <a:pPr indent="0" marL="0">
              <a:spcAft>
                <a:spcPts val="600"/>
              </a:spcAft>
              <a:buNone/>
            </a:pPr>
            <a:r>
              <a:rPr lang="en-US" sz="1400" dirty="0">
                <a:solidFill>
                  <a:srgbClr val="1A1F2B"/>
                </a:solidFill>
              </a:rPr>
              <a:t>(d) Find the probability that the number drawn is a multiple of 7.  [1]</a:t>
            </a:r>
            <a:endParaRPr lang="en-US" sz="1400" dirty="0"/>
          </a:p>
          <a:p>
            <a:pPr indent="0" marL="0">
              <a:spcAft>
                <a:spcPts val="600"/>
              </a:spcAft>
              <a:buNone/>
            </a:pPr>
            <a:r>
              <a:rPr lang="en-US" sz="1400" dirty="0">
                <a:solidFill>
                  <a:srgbClr val="1A1F2B"/>
                </a:solidFill>
              </a:rPr>
              <a:t>(e) Find the probability that X lies within one standard deviation of its mean.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restaurant takes table bookings for groups of 1, 2, 3 or 6 people. The size of a randomly chosen booking is modelled by the random variable X with probability function P(X = x) = k/x for x = 1, 2, 3, 6, where k is a constant.</a:t>
            </a:r>
            <a:endParaRPr lang="en-US" sz="1400" dirty="0"/>
          </a:p>
          <a:p>
            <a:pPr indent="0" marL="0">
              <a:spcAft>
                <a:spcPts val="600"/>
              </a:spcAft>
              <a:buNone/>
            </a:pPr>
            <a:r>
              <a:rPr lang="en-US" sz="1400" dirty="0">
                <a:solidFill>
                  <a:srgbClr val="1A1F2B"/>
                </a:solidFill>
              </a:rPr>
              <a:t>(a) Show that k = 1/2.  [2]</a:t>
            </a:r>
            <a:endParaRPr lang="en-US" sz="1400" dirty="0"/>
          </a:p>
          <a:p>
            <a:pPr indent="0" marL="0">
              <a:spcAft>
                <a:spcPts val="600"/>
              </a:spcAft>
              <a:buNone/>
            </a:pPr>
            <a:r>
              <a:rPr lang="en-US" sz="1400" dirty="0">
                <a:solidFill>
                  <a:srgbClr val="1A1F2B"/>
                </a:solidFill>
              </a:rPr>
              <a:t>(b) Find P(X ≤ 3).  [1]</a:t>
            </a:r>
            <a:endParaRPr lang="en-US" sz="1400" dirty="0"/>
          </a:p>
          <a:p>
            <a:pPr indent="0" marL="0">
              <a:spcAft>
                <a:spcPts val="600"/>
              </a:spcAft>
              <a:buNone/>
            </a:pPr>
            <a:r>
              <a:rPr lang="en-US" sz="1400" dirty="0">
                <a:solidFill>
                  <a:srgbClr val="1A1F2B"/>
                </a:solidFill>
              </a:rPr>
              <a:t>(c) Find E(X).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1/40</a:t>
            </a:r>
            <a:endParaRPr lang="en-US" sz="1600" dirty="0"/>
          </a:p>
          <a:p>
            <a:pPr marL="342900" indent="-342900">
              <a:spcAft>
                <a:spcPts val="400"/>
              </a:spcAft>
              <a:buSzPct val="100000"/>
              <a:buChar char="•"/>
            </a:pPr>
            <a:r>
              <a:rPr lang="en-US" sz="1600" dirty="0">
                <a:solidFill>
                  <a:srgbClr val="1A1F2B"/>
                </a:solidFill>
              </a:rPr>
              <a:t>E(U) = (40 + 1)/2 = 20.5</a:t>
            </a:r>
            <a:endParaRPr lang="en-US" sz="1600" dirty="0"/>
          </a:p>
          <a:p>
            <a:pPr marL="342900" indent="-342900">
              <a:spcAft>
                <a:spcPts val="400"/>
              </a:spcAft>
              <a:buSzPct val="100000"/>
              <a:buChar char="•"/>
            </a:pPr>
            <a:r>
              <a:rPr lang="en-US" sz="1600" dirty="0">
                <a:solidFill>
                  <a:srgbClr val="1A1F2B"/>
                </a:solidFill>
              </a:rPr>
              <a:t>E(X) = 20.5 + 20 = 40.5</a:t>
            </a:r>
            <a:endParaRPr lang="en-US" sz="1600" dirty="0"/>
          </a:p>
          <a:p>
            <a:pPr marL="342900" indent="-342900">
              <a:spcAft>
                <a:spcPts val="400"/>
              </a:spcAft>
              <a:buSzPct val="100000"/>
              <a:buChar char="•"/>
            </a:pPr>
            <a:r>
              <a:rPr lang="en-US" sz="1600" dirty="0">
                <a:solidFill>
                  <a:srgbClr val="1A1F2B"/>
                </a:solidFill>
              </a:rPr>
              <a:t>Var(X) = Var(U) = (40² − 1)/12</a:t>
            </a:r>
            <a:endParaRPr lang="en-US" sz="1600" dirty="0"/>
          </a:p>
          <a:p>
            <a:pPr marL="342900" indent="-342900">
              <a:spcAft>
                <a:spcPts val="400"/>
              </a:spcAft>
              <a:buSzPct val="100000"/>
              <a:buChar char="•"/>
            </a:pPr>
            <a:r>
              <a:rPr lang="en-US" sz="1600" dirty="0">
                <a:solidFill>
                  <a:srgbClr val="1A1F2B"/>
                </a:solidFill>
              </a:rPr>
              <a:t>= 133.25</a:t>
            </a:r>
            <a:endParaRPr lang="en-US" sz="1600" dirty="0"/>
          </a:p>
          <a:p>
            <a:pPr marL="342900" indent="-342900">
              <a:spcAft>
                <a:spcPts val="400"/>
              </a:spcAft>
              <a:buSzPct val="100000"/>
              <a:buChar char="•"/>
            </a:pPr>
            <a:r>
              <a:rPr lang="en-US" sz="1600" dirty="0">
                <a:solidFill>
                  <a:srgbClr val="1A1F2B"/>
                </a:solidFill>
              </a:rPr>
              <a:t>standard deviation = 11.5 (3 s.f.)</a:t>
            </a:r>
            <a:endParaRPr lang="en-US" sz="1600" dirty="0"/>
          </a:p>
          <a:p>
            <a:pPr marL="342900" indent="-342900">
              <a:spcAft>
                <a:spcPts val="400"/>
              </a:spcAft>
              <a:buSzPct val="100000"/>
              <a:buChar char="•"/>
            </a:pPr>
            <a:r>
              <a:rPr lang="en-US" sz="1600" dirty="0">
                <a:solidFill>
                  <a:srgbClr val="1A1F2B"/>
                </a:solidFill>
              </a:rPr>
              <a:t>21, 28, 35, 42, 49, 56: 6/40 = 3/20</a:t>
            </a:r>
            <a:endParaRPr lang="en-US" sz="1600" dirty="0"/>
          </a:p>
          <a:p>
            <a:pPr marL="342900" indent="-342900">
              <a:spcAft>
                <a:spcPts val="400"/>
              </a:spcAft>
              <a:buSzPct val="100000"/>
              <a:buChar char="•"/>
            </a:pPr>
            <a:r>
              <a:rPr lang="en-US" sz="1600" dirty="0">
                <a:solidFill>
                  <a:srgbClr val="1A1F2B"/>
                </a:solidFill>
              </a:rPr>
              <a:t>40.5 ± 11.54…, from 28.96… to 52.04…, so X = 29, …, 52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827606"/>
          </a:xfrm>
          <a:prstGeom prst="roundRect">
            <a:avLst>
              <a:gd name="adj" fmla="val 1940"/>
            </a:avLst>
          </a:prstGeom>
          <a:solidFill>
            <a:srgbClr val="F3F5F9"/>
          </a:solidFill>
          <a:ln w="12700">
            <a:solidFill>
              <a:srgbClr val="DDE2EA"/>
            </a:solidFill>
            <a:prstDash val="solid"/>
          </a:ln>
        </p:spPr>
      </p:sp>
      <p:sp>
        <p:nvSpPr>
          <p:cNvPr id="5" name="Text 3"/>
          <p:cNvSpPr txBox="1"/>
          <p:nvPr/>
        </p:nvSpPr>
        <p:spPr>
          <a:xfrm>
            <a:off x="685800" y="1463040"/>
            <a:ext cx="7772400" cy="2599006"/>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k + k/2 + k/3 + k/6 = 1</a:t>
            </a:r>
            <a:endParaRPr lang="en-US" sz="1600" dirty="0"/>
          </a:p>
          <a:p>
            <a:pPr marL="342900" indent="-342900">
              <a:spcAft>
                <a:spcPts val="400"/>
              </a:spcAft>
              <a:buSzPct val="100000"/>
              <a:buChar char="•"/>
            </a:pPr>
            <a:r>
              <a:rPr lang="en-US" sz="1600" dirty="0">
                <a:solidFill>
                  <a:srgbClr val="1A1F2B"/>
                </a:solidFill>
              </a:rPr>
              <a:t>2k = 1, so k = 1/2, as required</a:t>
            </a:r>
            <a:endParaRPr lang="en-US" sz="1600" dirty="0"/>
          </a:p>
          <a:p>
            <a:pPr marL="342900" indent="-342900">
              <a:spcAft>
                <a:spcPts val="400"/>
              </a:spcAft>
              <a:buSzPct val="100000"/>
              <a:buChar char="•"/>
            </a:pPr>
            <a:r>
              <a:rPr lang="en-US" sz="1600" dirty="0">
                <a:solidFill>
                  <a:srgbClr val="1A1F2B"/>
                </a:solidFill>
              </a:rPr>
              <a:t>1 − P(X = 6) = 1 − 1/12 = 11/12</a:t>
            </a:r>
            <a:endParaRPr lang="en-US" sz="1600" dirty="0"/>
          </a:p>
          <a:p>
            <a:pPr marL="342900" indent="-342900">
              <a:spcAft>
                <a:spcPts val="400"/>
              </a:spcAft>
              <a:buSzPct val="100000"/>
              <a:buChar char="•"/>
            </a:pPr>
            <a:r>
              <a:rPr lang="en-US" sz="1600" dirty="0">
                <a:solidFill>
                  <a:srgbClr val="1A1F2B"/>
                </a:solidFill>
              </a:rPr>
              <a:t>Σ x × (k/x) = 4k, or 1(1/2) + 2(1/4) + 3(1/6) + 6(1/12)</a:t>
            </a:r>
            <a:endParaRPr lang="en-US" sz="1600" dirty="0"/>
          </a:p>
          <a:p>
            <a:pPr marL="342900" indent="-342900">
              <a:spcAft>
                <a:spcPts val="400"/>
              </a:spcAft>
              <a:buSzPct val="100000"/>
              <a:buChar char="•"/>
            </a:pPr>
            <a:r>
              <a:rPr lang="en-US" sz="1600" dirty="0">
                <a:solidFill>
                  <a:srgbClr val="1A1F2B"/>
                </a:solidFill>
              </a:rPr>
              <a:t>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S1.5 Discrete random variables · Edexcel IAL Maths</dc:title>
  <dc:subject>PptxGenJS Presentation</dc:subject>
  <dc:creator>Evan Kotronis · ExaminerPrep</dc:creator>
  <cp:lastModifiedBy>Evan Kotronis · ExaminerPrep</cp:lastModifiedBy>
  <cp:revision>1</cp:revision>
  <dcterms:created xsi:type="dcterms:W3CDTF">2026-10-26T15:10:34Z</dcterms:created>
  <dcterms:modified xsi:type="dcterms:W3CDTF">2026-10-26T15:10:34Z</dcterms:modified>
</cp:coreProperties>
</file>