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20854400-d405-baf6-be60-3e1f5022f852}">
          <p14:sldIdLst>
            <p14:sldId id="256"/>
            <p14:sldId id="257"/>
            <p14:sldId id="258"/>
          </p14:sldIdLst>
        </p14:section>
        <p14:section name="Theory" id="{11c7972c-cbdf-6443-fe90-c79e4d1a6bb1}">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Lst>
        </p14:section>
        <p14:section name="Practice" id="{f77563ad-e6fb-dfe9-a9f0-563e2139d4c2}">
          <p14:sldIdLst>
            <p14:sldId id="300"/>
            <p14:sldId id="301"/>
            <p14:sldId id="302"/>
          </p14:sldIdLst>
        </p14:section>
        <p14:section name="Answers" id="{12e6ef73-7375-c210-edf7-7cffb66f2ce9}">
          <p14:sldIdLst>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M1.3 Dynamics: Newton's laws, connected particles and friction. Notes for this topic: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turn forces into motion?.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turn forces into motion?.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turn forces into motion?: Worked example 1.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turn forces into motion?: Worked example 1.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turn forces into motion?.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 = ma when the forces are vectors?.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 = ma when the forces are vectors?: Worked example 2.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F = ma when the forces are vectors?.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friction act on a moving particle?.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friction act on a moving particle?: Worked example 3.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friction act on a moving particle?: Worked example 3.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friction act on a moving particle?.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motion on an inclined plane?.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motion on an inclined plane?: Worked example 4.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motion on an inclined plane?: Worked example 4.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motion on an inclined plane?.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lifts and towed vehicles?.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lifts and towed vehicles?: Worked example 5.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lifts and towed vehicles?: Worked example 5.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lifts and towed vehicles?.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lifts and towed vehicles?: Worked example 6.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lifts and towed vehicles?: Worked example 6.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lifts and towed vehicles?.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connected particles over a pulley?.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connected particles over a pulley?: Worked example 7.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connected particles over a pulley?: Worked example 7.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connected particles over a pulley?.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force changes during the motion?.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force changes during the motion?: Worked example 8.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force changes during the motion?: Worked example 8.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force changes during the motion?: Worked example 8.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force changes during the motion?: Worked example 8.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force changes during the motion?.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M1.3.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M1.3.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https://examinerprep.com/notes/edexcel-ial-maths/dynamics-newtons-laws-connected-particles-and-friction/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https://examinerprep.com/ial-maths-m1-3-dynamics-newtons-laws-connected-particles-and-friction-questions#IALM-M1-3-FB-09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https://examinerprep.com/ial-maths-m1-3-dynamics-newtons-laws-connected-particles-and-friction-questions#IALM-M1-3-B-04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https://examinerprep.com/ial-maths-m1-3-dynamics-newtons-laws-connected-particles-and-friction-questions#IALM-M1-3-FB-09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https://examinerprep.com/ial-maths-m1-3-dynamics-newtons-laws-connected-particles-and-friction-questions#IALM-M1-3-B-04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maths/dynamics-newtons-laws-connected-particles-and-friction/" TargetMode="External"/><Relationship Id="rId2" Type="http://schemas.openxmlformats.org/officeDocument/2006/relationships/hyperlink" Target="https://examinerprep.com/ial-maths-m1-3-dynamics-newtons-laws-connected-particles-and-fric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M1.3 Dynamics: Newton's laws, connected particles and friction</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Newton's three laws for a particle, with forces given as magnitudes or in the form ai + bj</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Friction on a moving particle, F = μR, including when a pulling force acts at an angle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Motion up and down smooth and rough inclined planes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Lifts, and vehicles towing trailers or caravans (tension and thrust in a tow bar)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Two particles joined by a light inextensible string over a smooth pulley or peg, and the force the string exerts on the pulley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Forces that change from one constant value to another: a string breaking, a particle hitting the ground, a pulling force removed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One method solves every dynamics question in M1: draw the forces on each particle, resolve along the direction of motion and write resultant force = mass × acceleration, F = ma (in vector form F = ma).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Weight = mg, with g = 9.8 m s⁻². Give final answers to 2 or 3 significant figures.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Friction on a moving particle is F = μR and acts against the motion. Find R first by resolving perpendicular to the motion.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On a slope at angle α: weight component mgsin α along the slope, and R = mgcos α if nothing else pushes into the slope.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Connected particles: a light inextensible string has the same tension throughout (over a smooth pulley too) and both particles have the same size of acceleration. Write one equation per particle.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When a force changes (string breaks, particle lands) start a new stage: new forces, new acceleration, and the speed at the change links the stages.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Newton's laws turn forces into motion?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685800"/>
                <a:gridCol w="3771900"/>
                <a:gridCol w="37719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words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How you use it in M1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particle stays at rest or moves with constant velocity unless a resultant force acts on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constant velocity ⇒ forces balance in every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Second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resultant force on a particle equals its mass × its acceleration, in the direction of the resultant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ma along the direction of motion; 0 = m ×0 perpendicular to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Third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A exerts a force on B, then B exerts an equal and opposite force on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floor of a lift and the passenger push on each other equally; a tow bar pulls the car back as hard as it pulls the trailer forward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367735"/>
            <a:ext cx="8229600" cy="994867"/>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The forces you will meet.</a:t>
            </a:r>
            <a:r>
              <a:rPr lang="en-US" sz="1500" dirty="0">
                <a:solidFill>
                  <a:srgbClr val="1A1F2B"/>
                </a:solidFill>
                <a:latin typeface="Calibri" pitchFamily="34" charset="0"/>
                <a:ea typeface="Calibri" pitchFamily="34" charset="-122"/>
                <a:cs typeface="Calibri" pitchFamily="34" charset="-120"/>
              </a:rPr>
              <a:t> Weight mg, vertically down (mass in kg, weight in N). Normal reaction R, perpendicular to a surface, pushing away from it. Friction F, along a rough surface, opposing the motion. Tension T in a string, pulling away from the particle; a rod or tow bar can also push, a thrust. Resistance and driving force for vehicles, usually given as constants.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turn forces into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334670"/>
          </a:xfrm>
          <a:prstGeom prst="rect">
            <a:avLst/>
          </a:prstGeom>
          <a:noFill/>
          <a:ln/>
        </p:spPr>
        <p:txBody>
          <a:bodyPr wrap="square" lIns="0" tIns="0" rIns="0" bIns="0" rtlCol="0" anchor="t"/>
          <a:lstStyle/>
          <a:p>
            <a:pPr indent="0" marL="0">
              <a:buNone/>
            </a:pPr>
            <a:r>
              <a:rPr lang="en-US" sz="1700" b="1" dirty="0">
                <a:solidFill>
                  <a:srgbClr val="0F766E"/>
                </a:solidFill>
                <a:latin typeface="Cambria" pitchFamily="34" charset="0"/>
                <a:ea typeface="Cambria" pitchFamily="34" charset="-122"/>
                <a:cs typeface="Cambria" pitchFamily="34" charset="-120"/>
              </a:rPr>
              <a:t>Newton's second law and weight</a:t>
            </a:r>
            <a:endParaRPr lang="en-US" sz="1700" dirty="0"/>
          </a:p>
        </p:txBody>
      </p:sp>
      <p:sp>
        <p:nvSpPr>
          <p:cNvPr id="5" name="Shape 3"/>
          <p:cNvSpPr/>
          <p:nvPr/>
        </p:nvSpPr>
        <p:spPr>
          <a:xfrm>
            <a:off x="457200" y="175199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4343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 = ma     W = mg</a:t>
            </a:r>
            <a:endParaRPr lang="en-US" sz="1700" dirty="0"/>
          </a:p>
        </p:txBody>
      </p:sp>
      <p:sp>
        <p:nvSpPr>
          <p:cNvPr id="7" name="Text 5"/>
          <p:cNvSpPr txBox="1"/>
          <p:nvPr/>
        </p:nvSpPr>
        <p:spPr>
          <a:xfrm>
            <a:off x="457200" y="2314346"/>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 = resultant force (N); m = mass (kg); a = acceleration (m s⁻²); g = 9.8 m s⁻². Not in the formulae list: learn both. “Resultant” means you add the forces along your chosen direction, with forces the other way counted negative, before you multiply out ma.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turn forces into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Find</a:t>
            </a:r>
            <a:endParaRPr lang="en-US" sz="1200" dirty="0"/>
          </a:p>
        </p:txBody>
      </p:sp>
      <p:pic>
        <p:nvPicPr>
          <p:cNvPr id="4" name="Image 0" descr="Forces on the crate. Vertically R = 40g; horizontally the resultant is 150 - 62 = 88 N.">    </p:cNvPr>
          <p:cNvPicPr>
            <a:picLocks noChangeAspect="1"/>
          </p:cNvPicPr>
          <p:nvPr/>
        </p:nvPicPr>
        <p:blipFill>
          <a:blip r:embed="rId1"/>
          <a:stretch>
            <a:fillRect/>
          </a:stretch>
        </p:blipFill>
        <p:spPr>
          <a:xfrm>
            <a:off x="4525366" y="1371600"/>
            <a:ext cx="4161434" cy="2807208"/>
          </a:xfrm>
          <a:prstGeom prst="rect">
            <a:avLst/>
          </a:prstGeom>
        </p:spPr>
      </p:pic>
      <p:sp>
        <p:nvSpPr>
          <p:cNvPr id="5" name="Text 2"/>
          <p:cNvSpPr txBox="1"/>
          <p:nvPr/>
        </p:nvSpPr>
        <p:spPr>
          <a:xfrm>
            <a:off x="4525366" y="4224528"/>
            <a:ext cx="4161434" cy="393192"/>
          </a:xfrm>
          <a:prstGeom prst="rect">
            <a:avLst/>
          </a:prstGeom>
          <a:noFill/>
          <a:ln/>
        </p:spPr>
        <p:txBody>
          <a:bodyPr wrap="square" lIns="0" tIns="0" rIns="0" bIns="0" rtlCol="0" anchor="t"/>
          <a:lstStyle/>
          <a:p>
            <a:pPr algn="ctr" indent="0" marL="0">
              <a:buNone/>
            </a:pPr>
            <a:r>
              <a:rPr lang="en-US" sz="1100" i="1" dirty="0">
                <a:solidFill>
                  <a:srgbClr val="5A6577"/>
                </a:solidFill>
              </a:rPr>
              <a:t>Forces on the crate. Vertically R = 40g; horizontally the resultant is 150 - 62 = 88 N.</a:t>
            </a:r>
            <a:endParaRPr lang="en-US" sz="1100" dirty="0"/>
          </a:p>
        </p:txBody>
      </p:sp>
      <p:sp>
        <p:nvSpPr>
          <p:cNvPr id="6" name="Text 3"/>
          <p:cNvSpPr txBox="1"/>
          <p:nvPr/>
        </p:nvSpPr>
        <p:spPr>
          <a:xfrm>
            <a:off x="457200" y="1371600"/>
            <a:ext cx="3748126"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crate of mass 40 kg is pushed from rest across a horizontal floor by a horizontal force of 150 N. The total resistance to motion is constant and equal to 62 N. The crate is modelled as a particle. Find (a) the acceleration of the crate, (b) the time it takes to reach a speed of 5.5 m s⁻¹, (c) the distance it has moved by then.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Resultant force in the direction of motion, then F = ma: 150 - 62 = 40a ⇒a = 88 ÷40 = </a:t>
            </a:r>
            <a:r>
              <a:rPr lang="en-US" sz="1500" b="1" dirty="0">
                <a:solidFill>
                  <a:srgbClr val="1A1F2B"/>
                </a:solidFill>
                <a:latin typeface="Calibri" pitchFamily="34" charset="0"/>
                <a:ea typeface="Calibri" pitchFamily="34" charset="-122"/>
                <a:cs typeface="Calibri" pitchFamily="34" charset="-120"/>
              </a:rPr>
              <a:t>2.2 m s⁻²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turn forces into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Constant force, so constant acceleration: 5.5 = 0 + 2.2t ⇒ </a:t>
            </a:r>
            <a:r>
              <a:rPr lang="en-US" sz="1500" b="1" dirty="0">
                <a:solidFill>
                  <a:srgbClr val="1A1F2B"/>
                </a:solidFill>
                <a:latin typeface="Calibri" pitchFamily="34" charset="0"/>
                <a:ea typeface="Calibri" pitchFamily="34" charset="-122"/>
                <a:cs typeface="Calibri" pitchFamily="34" charset="-120"/>
              </a:rPr>
              <a:t>t = 2.5 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 = ½(u + v)t = ½ ×5.5 ×2.5 = </a:t>
            </a:r>
            <a:r>
              <a:rPr lang="en-US" sz="1500" b="1" dirty="0">
                <a:solidFill>
                  <a:srgbClr val="1A1F2B"/>
                </a:solidFill>
                <a:latin typeface="Calibri" pitchFamily="34" charset="0"/>
                <a:ea typeface="Calibri" pitchFamily="34" charset="-122"/>
                <a:cs typeface="Calibri" pitchFamily="34" charset="-120"/>
              </a:rPr>
              <a:t>6.88 m (6.875 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turn forces into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150 = 40a. The 150 N is only one of the forces; F in F = ma is the resultant. Writing the subtraction out in full shows every force you have used.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 = ma when the forces are vectors?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Add the forces component by component, (ai + bj) + (ci + dj) = (a + c)i + (b + d)j; then F = ma gives the acceleration vector by dividing each component by the mass. Magnitude: |pi + qj| = √(p² + q²). Direction: tan θ= q/p, then check the quadrant on a sketch. “Parallel to ui + vj” means the components are in the ratio u: v. With constant a, v = u + at and r = ut + ½at² work just like the scalar forms.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 = ma when the forces are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a:t>
            </a:r>
            <a:endParaRPr lang="en-US" sz="1200" dirty="0"/>
          </a:p>
        </p:txBody>
      </p:sp>
      <p:pic>
        <p:nvPicPr>
          <p:cNvPr id="4" name="Image 0" descr="The two forces and their resultant, to scale. The resultant is the diagonal of the parallelogram: 6i + 3j, at 26.6° to i, parallel to 2i + j.">    </p:cNvPr>
          <p:cNvPicPr>
            <a:picLocks noChangeAspect="1"/>
          </p:cNvPicPr>
          <p:nvPr/>
        </p:nvPicPr>
        <p:blipFill>
          <a:blip r:embed="rId1"/>
          <a:stretch>
            <a:fillRect/>
          </a:stretch>
        </p:blipFill>
        <p:spPr>
          <a:xfrm>
            <a:off x="6317590" y="1371600"/>
            <a:ext cx="2369210" cy="2469794"/>
          </a:xfrm>
          <a:prstGeom prst="rect">
            <a:avLst/>
          </a:prstGeom>
        </p:spPr>
      </p:pic>
      <p:sp>
        <p:nvSpPr>
          <p:cNvPr id="5" name="Text 2"/>
          <p:cNvSpPr txBox="1"/>
          <p:nvPr/>
        </p:nvSpPr>
        <p:spPr>
          <a:xfrm>
            <a:off x="6313475"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The two forces and their resultant, to scale. The resultant is the diagonal of the parallelogram: 6i + 3j, at 26.6° to i, parallel to 2i + j.</a:t>
            </a:r>
            <a:endParaRPr lang="en-US" sz="1100" dirty="0"/>
          </a:p>
        </p:txBody>
      </p:sp>
      <p:sp>
        <p:nvSpPr>
          <p:cNvPr id="6" name="Text 3"/>
          <p:cNvSpPr txBox="1"/>
          <p:nvPr/>
        </p:nvSpPr>
        <p:spPr>
          <a:xfrm>
            <a:off x="457200" y="1371600"/>
            <a:ext cx="554035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forces F₁ = (4i - 2j) N and F₂ = (pi + 5j) N act on a particle of mass 2 kg. No other forces act. The acceleration of the particle is parallel to (2i + j). (a) Find the value of p. (b) Find the magnitude of the acceleration and the angle it makes with i. (c) The particle starts from rest. Find its velocity after 4 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 = (4 + p)i + 3j and (4 + p): 3 = 2: 1 ⇒4 + p = 6 ⇒ </a:t>
            </a:r>
            <a:r>
              <a:rPr lang="en-US" sz="1500" b="1" dirty="0">
                <a:solidFill>
                  <a:srgbClr val="1A1F2B"/>
                </a:solidFill>
                <a:latin typeface="Calibri" pitchFamily="34" charset="0"/>
                <a:ea typeface="Calibri" pitchFamily="34" charset="-122"/>
                <a:cs typeface="Calibri" pitchFamily="34" charset="-120"/>
              </a:rPr>
              <a:t>p = 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 = (6i + 3j) ÷2 = (3i + 1.5j) m s⁻². |a| = √(3² + 1.5²) = </a:t>
            </a:r>
            <a:r>
              <a:rPr lang="en-US" sz="1500" b="1" dirty="0">
                <a:solidFill>
                  <a:srgbClr val="1A1F2B"/>
                </a:solidFill>
                <a:latin typeface="Calibri" pitchFamily="34" charset="0"/>
                <a:ea typeface="Calibri" pitchFamily="34" charset="-122"/>
                <a:cs typeface="Calibri" pitchFamily="34" charset="-120"/>
              </a:rPr>
              <a:t>3.35 m s⁻²</a:t>
            </a:r>
            <a:r>
              <a:rPr lang="en-US" sz="1500" dirty="0">
                <a:solidFill>
                  <a:srgbClr val="1A1F2B"/>
                </a:solidFill>
                <a:latin typeface="Calibri" pitchFamily="34" charset="0"/>
                <a:ea typeface="Calibri" pitchFamily="34" charset="-122"/>
                <a:cs typeface="Calibri" pitchFamily="34" charset="-120"/>
              </a:rPr>
              <a:t> (3.3541…); tan θ= 1.5 ÷3 ⇒ </a:t>
            </a:r>
            <a:r>
              <a:rPr lang="en-US" sz="1500" b="1" dirty="0">
                <a:solidFill>
                  <a:srgbClr val="1A1F2B"/>
                </a:solidFill>
                <a:latin typeface="Calibri" pitchFamily="34" charset="0"/>
                <a:ea typeface="Calibri" pitchFamily="34" charset="-122"/>
                <a:cs typeface="Calibri" pitchFamily="34" charset="-120"/>
              </a:rPr>
              <a:t>θ= 26.6° above i</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 = u + at = 4(3i + 1.5j) = </a:t>
            </a:r>
            <a:r>
              <a:rPr lang="en-US" sz="1500" b="1" dirty="0">
                <a:solidFill>
                  <a:srgbClr val="1A1F2B"/>
                </a:solidFill>
                <a:latin typeface="Calibri" pitchFamily="34" charset="0"/>
                <a:ea typeface="Calibri" pitchFamily="34" charset="-122"/>
                <a:cs typeface="Calibri" pitchFamily="34" charset="-120"/>
              </a:rPr>
              <a:t>(12i + 6j)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F = ma when the forces are vectors?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sketch every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tan⁻¹ of a ratio of components only gives an angle between −90° and 90°; a force such as -3i + 6j points up and to the left, at 116.6° to i, not −63.4°.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friction act on a moving particle?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Friction on a sliding particle.</a:t>
            </a:r>
            <a:r>
              <a:rPr lang="en-US" sz="1400" dirty="0">
                <a:solidFill>
                  <a:srgbClr val="1A1F2B"/>
                </a:solidFill>
                <a:latin typeface="Calibri" pitchFamily="34" charset="0"/>
                <a:ea typeface="Calibri" pitchFamily="34" charset="-122"/>
                <a:cs typeface="Calibri" pitchFamily="34" charset="-120"/>
              </a:rPr>
              <a:t> F = μR, acting along the surface, opposite to the direction of motion. μ is the coefficient of friction between the two surfaces; it has no units. A smooth surface means μ= 0.</a:t>
            </a:r>
            <a:endParaRPr lang="en-US" sz="1400" dirty="0"/>
          </a:p>
        </p:txBody>
      </p:sp>
      <p:sp>
        <p:nvSpPr>
          <p:cNvPr id="6" name="Text 4"/>
          <p:cNvSpPr txBox="1"/>
          <p:nvPr/>
        </p:nvSpPr>
        <p:spPr>
          <a:xfrm>
            <a:off x="457200" y="2104034"/>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moving particle the friction always takes its full value μR (the inequality F ≤μR matters only for a particle at rest, on the statics page). The key point is that R is not always mg: find it by resolving perpendicular to the motion, where the acceleration is zero. A pull P at angle θ above the horizontal lifts the particle a little, so R = mg - Psin θ; a push at θ below the horizontal presses it down, so R = mg + Psin θ.</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friction act on a moving particle?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a:t>
            </a:r>
            <a:endParaRPr lang="en-US" sz="1200" dirty="0"/>
          </a:p>
        </p:txBody>
      </p:sp>
      <p:pic>
        <p:nvPicPr>
          <p:cNvPr id="4" name="Image 0" descr="Forces on the sledge. The upward component of the pull, 40 N, reduces the normal reaction from 245 N to 205 N, and so reduces the friction.">    </p:cNvPr>
          <p:cNvPicPr>
            <a:picLocks noChangeAspect="1"/>
          </p:cNvPicPr>
          <p:nvPr/>
        </p:nvPicPr>
        <p:blipFill>
          <a:blip r:embed="rId1"/>
          <a:stretch>
            <a:fillRect/>
          </a:stretch>
        </p:blipFill>
        <p:spPr>
          <a:xfrm>
            <a:off x="4869180" y="1371600"/>
            <a:ext cx="3817620" cy="2638044"/>
          </a:xfrm>
          <a:prstGeom prst="rect">
            <a:avLst/>
          </a:prstGeom>
        </p:spPr>
      </p:pic>
      <p:sp>
        <p:nvSpPr>
          <p:cNvPr id="5" name="Text 2"/>
          <p:cNvSpPr txBox="1"/>
          <p:nvPr/>
        </p:nvSpPr>
        <p:spPr>
          <a:xfrm>
            <a:off x="4869180" y="4055364"/>
            <a:ext cx="3817620" cy="562356"/>
          </a:xfrm>
          <a:prstGeom prst="rect">
            <a:avLst/>
          </a:prstGeom>
          <a:noFill/>
          <a:ln/>
        </p:spPr>
        <p:txBody>
          <a:bodyPr wrap="square" lIns="0" tIns="0" rIns="0" bIns="0" rtlCol="0" anchor="t"/>
          <a:lstStyle/>
          <a:p>
            <a:pPr algn="ctr" indent="0" marL="0">
              <a:buNone/>
            </a:pPr>
            <a:r>
              <a:rPr lang="en-US" sz="1100" i="1" dirty="0">
                <a:solidFill>
                  <a:srgbClr val="5A6577"/>
                </a:solidFill>
              </a:rPr>
              <a:t>Forces on the sledge. The upward component of the pull, 40 N, reduces the normal reaction from 245 N to 205 N, and so reduces the friction.</a:t>
            </a:r>
            <a:endParaRPr lang="en-US" sz="1100" dirty="0"/>
          </a:p>
        </p:txBody>
      </p:sp>
      <p:sp>
        <p:nvSpPr>
          <p:cNvPr id="6" name="Text 3"/>
          <p:cNvSpPr txBox="1"/>
          <p:nvPr/>
        </p:nvSpPr>
        <p:spPr>
          <a:xfrm>
            <a:off x="457200" y="1371600"/>
            <a:ext cx="409194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sledge of mass 25 kg is pulled along rough horizontal snow by a rope inclined at 30° above the horizontal. The tension in the rope is 80 N and the coefficient of friction between the sledge and the snow is 0.15. The sledge is modelled as a particle. Find the acceleration of the sledge.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Resolve vertically</a:t>
            </a:r>
            <a:r>
              <a:rPr lang="en-US" sz="1500" dirty="0">
                <a:solidFill>
                  <a:srgbClr val="1A1F2B"/>
                </a:solidFill>
                <a:latin typeface="Calibri" pitchFamily="34" charset="0"/>
                <a:ea typeface="Calibri" pitchFamily="34" charset="-122"/>
                <a:cs typeface="Calibri" pitchFamily="34" charset="-120"/>
              </a:rPr>
              <a:t> (no vertical acceleration): R + 80sin 30° = 25g ⇒R = 245 - 40 = 205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Friction:</a:t>
            </a:r>
            <a:r>
              <a:rPr lang="en-US" sz="1500" dirty="0">
                <a:solidFill>
                  <a:srgbClr val="1A1F2B"/>
                </a:solidFill>
                <a:latin typeface="Calibri" pitchFamily="34" charset="0"/>
                <a:ea typeface="Calibri" pitchFamily="34" charset="-122"/>
                <a:cs typeface="Calibri" pitchFamily="34" charset="-120"/>
              </a:rPr>
              <a:t> F = μR = 0.15 ×205 = 30.75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friction act on a moving particle?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Resolve horizontally:</a:t>
            </a:r>
            <a:r>
              <a:rPr lang="en-US" sz="1500" dirty="0">
                <a:solidFill>
                  <a:srgbClr val="1A1F2B"/>
                </a:solidFill>
                <a:latin typeface="Calibri" pitchFamily="34" charset="0"/>
                <a:ea typeface="Calibri" pitchFamily="34" charset="-122"/>
                <a:cs typeface="Calibri" pitchFamily="34" charset="-120"/>
              </a:rPr>
              <a:t> 80cos 30° - 30.75 = 25a ⇒a = 38.53 ÷25 = </a:t>
            </a:r>
            <a:r>
              <a:rPr lang="en-US" sz="1500" b="1" dirty="0">
                <a:solidFill>
                  <a:srgbClr val="1A1F2B"/>
                </a:solidFill>
                <a:latin typeface="Calibri" pitchFamily="34" charset="0"/>
                <a:ea typeface="Calibri" pitchFamily="34" charset="-122"/>
                <a:cs typeface="Calibri" pitchFamily="34" charset="-120"/>
              </a:rPr>
              <a:t>1.54 m s⁻²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friction act on a moving particle?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R = 25g = 245 N when the rope is at an angle. That gives F = 36.75 N and the wrong acceleration. Resolve perpendicular to the motion every time.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handle motion on an inclined plane?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Resolve along the line of greatest slope and perpendicular to it. For a plane at angle α the weight has components mgsin α down the slope and mgcos α into the slope. Perpendicular: R = mgcos α (add or subtract the perpendicular component of any other applied force). Along the slope: F = ma, with friction μR opposing the motion: down the slope while the particle moves up, up the slope while it moves down. If tan α= ¾ you can use sin α= 0.6 and cos α= 0.8 exactly.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motion on an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Find</a:t>
            </a:r>
            <a:endParaRPr lang="en-US" sz="1200" dirty="0"/>
          </a:p>
        </p:txBody>
      </p:sp>
      <p:pic>
        <p:nvPicPr>
          <p:cNvPr id="4" name="Image 0" descr="Moving up the plane: the weight component (11.76 N) and the friction (3.92 N) both act down the slope.">    </p:cNvPr>
          <p:cNvPicPr>
            <a:picLocks noChangeAspect="1"/>
          </p:cNvPicPr>
          <p:nvPr/>
        </p:nvPicPr>
        <p:blipFill>
          <a:blip r:embed="rId1"/>
          <a:stretch>
            <a:fillRect/>
          </a:stretch>
        </p:blipFill>
        <p:spPr>
          <a:xfrm>
            <a:off x="5369357" y="1371600"/>
            <a:ext cx="3317443" cy="2807208"/>
          </a:xfrm>
          <a:prstGeom prst="rect">
            <a:avLst/>
          </a:prstGeom>
        </p:spPr>
      </p:pic>
      <p:sp>
        <p:nvSpPr>
          <p:cNvPr id="5" name="Text 2"/>
          <p:cNvSpPr txBox="1"/>
          <p:nvPr/>
        </p:nvSpPr>
        <p:spPr>
          <a:xfrm>
            <a:off x="5369357" y="4224528"/>
            <a:ext cx="3317443" cy="393192"/>
          </a:xfrm>
          <a:prstGeom prst="rect">
            <a:avLst/>
          </a:prstGeom>
          <a:noFill/>
          <a:ln/>
        </p:spPr>
        <p:txBody>
          <a:bodyPr wrap="square" lIns="0" tIns="0" rIns="0" bIns="0" rtlCol="0" anchor="t"/>
          <a:lstStyle/>
          <a:p>
            <a:pPr algn="ctr" indent="0" marL="0">
              <a:buNone/>
            </a:pPr>
            <a:r>
              <a:rPr lang="en-US" sz="1100" i="1" dirty="0">
                <a:solidFill>
                  <a:srgbClr val="5A6577"/>
                </a:solidFill>
              </a:rPr>
              <a:t>Moving up the plane: the weight component (11.76 N) and the friction (3.92 N) both act down the slope.</a:t>
            </a:r>
            <a:endParaRPr lang="en-US" sz="1100" dirty="0"/>
          </a:p>
        </p:txBody>
      </p:sp>
      <p:sp>
        <p:nvSpPr>
          <p:cNvPr id="6" name="Text 3"/>
          <p:cNvSpPr txBox="1"/>
          <p:nvPr/>
        </p:nvSpPr>
        <p:spPr>
          <a:xfrm>
            <a:off x="457200" y="1371600"/>
            <a:ext cx="4592117" cy="197510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of mass 2 kg is projected with speed 8 m s⁻¹ up a line of greatest slope of a rough plane inclined at α to the horizontal, where tan α= ¾. The coefficient of friction is 0.25. (a) Find the distance the particle moves up the plane before coming to rest. (b) The particle then slides back down. Find its speed when it returns to its starting point.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motion on an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Find (continued)</a:t>
            </a:r>
            <a:endParaRPr lang="en-US" sz="1200" dirty="0"/>
          </a:p>
        </p:txBody>
      </p:sp>
      <p:pic>
        <p:nvPicPr>
          <p:cNvPr id="4" name="Image 0" descr="Moving down: the weight and normal reaction are unchanged, only the friction swaps direction, so the deceleration going up (7.84 m s⁻²) is bigger than the acceleration coming down (3.92 m s⁻²).">    </p:cNvPr>
          <p:cNvPicPr>
            <a:picLocks noChangeAspect="1"/>
          </p:cNvPicPr>
          <p:nvPr/>
        </p:nvPicPr>
        <p:blipFill>
          <a:blip r:embed="rId1"/>
          <a:stretch>
            <a:fillRect/>
          </a:stretch>
        </p:blipFill>
        <p:spPr>
          <a:xfrm>
            <a:off x="5768950" y="1371600"/>
            <a:ext cx="2917850" cy="2469794"/>
          </a:xfrm>
          <a:prstGeom prst="rect">
            <a:avLst/>
          </a:prstGeom>
        </p:spPr>
      </p:pic>
      <p:sp>
        <p:nvSpPr>
          <p:cNvPr id="5" name="Text 2"/>
          <p:cNvSpPr txBox="1"/>
          <p:nvPr/>
        </p:nvSpPr>
        <p:spPr>
          <a:xfrm>
            <a:off x="5768950" y="3887114"/>
            <a:ext cx="2917850" cy="730606"/>
          </a:xfrm>
          <a:prstGeom prst="rect">
            <a:avLst/>
          </a:prstGeom>
          <a:noFill/>
          <a:ln/>
        </p:spPr>
        <p:txBody>
          <a:bodyPr wrap="square" lIns="0" tIns="0" rIns="0" bIns="0" rtlCol="0" anchor="t"/>
          <a:lstStyle/>
          <a:p>
            <a:pPr algn="ctr" indent="0" marL="0">
              <a:buNone/>
            </a:pPr>
            <a:r>
              <a:rPr lang="en-US" sz="1100" i="1" dirty="0">
                <a:solidFill>
                  <a:srgbClr val="5A6577"/>
                </a:solidFill>
              </a:rPr>
              <a:t>Moving down: the weight and normal reaction are unchanged, only the friction swaps direction, so the deceleration going up (7.84 m s⁻²) is bigger than the acceleration coming down (3.92 m s⁻²).</a:t>
            </a:r>
            <a:endParaRPr lang="en-US" sz="1100" dirty="0"/>
          </a:p>
        </p:txBody>
      </p:sp>
      <p:sp>
        <p:nvSpPr>
          <p:cNvPr id="6" name="Text 3"/>
          <p:cNvSpPr txBox="1"/>
          <p:nvPr/>
        </p:nvSpPr>
        <p:spPr>
          <a:xfrm>
            <a:off x="457200" y="1371600"/>
            <a:ext cx="4991710" cy="306232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Perpendicular to the plane:</a:t>
            </a:r>
            <a:r>
              <a:rPr lang="en-US" sz="1500" dirty="0">
                <a:solidFill>
                  <a:srgbClr val="1A1F2B"/>
                </a:solidFill>
                <a:latin typeface="Calibri" pitchFamily="34" charset="0"/>
                <a:ea typeface="Calibri" pitchFamily="34" charset="-122"/>
                <a:cs typeface="Calibri" pitchFamily="34" charset="-120"/>
              </a:rPr>
              <a:t> R = 2gcos α= 2 ×9.8 ×0.8 = 15.68 N, so F = 0.25 ×15.68 = 3.92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Moving up, weight component and friction both act down the plane: -(2gsin α+ 3.92) = 2a ⇒a = -(11.76 + 3.92) ÷2 = -7.84 m s⁻². Then 0 = 8² - 2 ×7.84 ×s ⇒ </a:t>
            </a:r>
            <a:r>
              <a:rPr lang="en-US" sz="1500" b="1" dirty="0">
                <a:solidFill>
                  <a:srgbClr val="1A1F2B"/>
                </a:solidFill>
                <a:latin typeface="Calibri" pitchFamily="34" charset="0"/>
                <a:ea typeface="Calibri" pitchFamily="34" charset="-122"/>
                <a:cs typeface="Calibri" pitchFamily="34" charset="-120"/>
              </a:rPr>
              <a:t>s = 4.08 m (4.0816…)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Moving down, friction now acts up the plane: 2gsin α- 3.92 = 2a ⇒a = (11.76 - 3.92) ÷2 = 3.92 m s⁻² down the plane. v² = 0 + 2 ×3.92 ×4.0816…= 32 ⇒ </a:t>
            </a:r>
            <a:r>
              <a:rPr lang="en-US" sz="1500" b="1" dirty="0">
                <a:solidFill>
                  <a:srgbClr val="1A1F2B"/>
                </a:solidFill>
                <a:latin typeface="Calibri" pitchFamily="34" charset="0"/>
                <a:ea typeface="Calibri" pitchFamily="34" charset="-122"/>
                <a:cs typeface="Calibri" pitchFamily="34" charset="-120"/>
              </a:rPr>
              <a:t>v = 5.66 m s⁻¹ (4√2)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particle does slide back because the weight component, 11.76 N, is bigger than the greatest friction available, 3.92 N. Deciding this in general is a statics question (M1.5).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motion on an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Keeping the friction in the same direction for the return journey. Friction opposes the current motion: when the velocity reverses, redraw the diagram and reverse the friction.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lifts and towed vehicles?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Lifts.</a:t>
            </a:r>
            <a:r>
              <a:rPr lang="en-US" sz="1500" dirty="0">
                <a:solidFill>
                  <a:srgbClr val="1A1F2B"/>
                </a:solidFill>
                <a:latin typeface="Calibri" pitchFamily="34" charset="0"/>
                <a:ea typeface="Calibri" pitchFamily="34" charset="-122"/>
                <a:cs typeface="Calibri" pitchFamily="34" charset="-120"/>
              </a:rPr>
              <a:t> Choose upwards as positive and use the direction of the acceleration, not the velocity: a lift slowing down on its way up has a downward acceleration. For a load of mass m on the floor, R - mg = ma; the floor and the load push on each other with equal force (third law). For the cable, treat lift + contents as one particle: T - (M + m)g = (M + m)a.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lifts and towed vehicles?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a:t>
            </a:r>
            <a:endParaRPr lang="en-US" sz="1200" dirty="0"/>
          </a:p>
        </p:txBody>
      </p:sp>
      <p:pic>
        <p:nvPicPr>
          <p:cNvPr id="4" name="Image 0" descr="Two force diagrams: lift and crate together (for the cable tension) and the crate alone (for the floor's force). Both have the same acceleration.">    </p:cNvPr>
          <p:cNvPicPr>
            <a:picLocks noChangeAspect="1"/>
          </p:cNvPicPr>
          <p:nvPr/>
        </p:nvPicPr>
        <p:blipFill>
          <a:blip r:embed="rId1"/>
          <a:stretch>
            <a:fillRect/>
          </a:stretch>
        </p:blipFill>
        <p:spPr>
          <a:xfrm>
            <a:off x="4389120" y="1508760"/>
            <a:ext cx="4297680" cy="2532888"/>
          </a:xfrm>
          <a:prstGeom prst="rect">
            <a:avLst/>
          </a:prstGeom>
        </p:spPr>
      </p:pic>
      <p:sp>
        <p:nvSpPr>
          <p:cNvPr id="5" name="Text 2"/>
          <p:cNvSpPr txBox="1"/>
          <p:nvPr/>
        </p:nvSpPr>
        <p:spPr>
          <a:xfrm>
            <a:off x="4389120" y="4087368"/>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Two force diagrams: lift and crate together (for the cable tension) and the crate alone (for the floor's force). Both have the same acceleration.</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lift of mass 600 kg carries a crate of mass 80 kg on its floor. The lift is raised by a vertical cable. (a) The lift accelerates upwards at 0.5 m s⁻². Find the tension in the cable and the force of the floor on the crate. (b) Later the lift is moving upwards and slowing down at 1.2 m s⁻². Find the force of the floor on the crate.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Lift and crate together, upwards positive: T - 680g = 680 ×0.5 ⇒T = 680 ×10.3 = 7004 = </a:t>
            </a:r>
            <a:r>
              <a:rPr lang="en-US" sz="1500" b="1" dirty="0">
                <a:solidFill>
                  <a:srgbClr val="1A1F2B"/>
                </a:solidFill>
                <a:latin typeface="Calibri" pitchFamily="34" charset="0"/>
                <a:ea typeface="Calibri" pitchFamily="34" charset="-122"/>
                <a:cs typeface="Calibri" pitchFamily="34" charset="-120"/>
              </a:rPr>
              <a:t>7000 N (3 s.f.)</a:t>
            </a:r>
            <a:r>
              <a:rPr lang="en-US" sz="1500" dirty="0">
                <a:solidFill>
                  <a:srgbClr val="1A1F2B"/>
                </a:solidFill>
                <a:latin typeface="Calibri" pitchFamily="34" charset="0"/>
                <a:ea typeface="Calibri" pitchFamily="34" charset="-122"/>
                <a:cs typeface="Calibri" pitchFamily="34" charset="-120"/>
              </a:rPr>
              <a:t>. The crate alone: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lifts and towed vehicles?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 - 80g = 80 ×0.5 ⇒ </a:t>
            </a:r>
            <a:r>
              <a:rPr lang="en-US" sz="1500" b="1" dirty="0">
                <a:solidFill>
                  <a:srgbClr val="1A1F2B"/>
                </a:solidFill>
                <a:latin typeface="Calibri" pitchFamily="34" charset="0"/>
                <a:ea typeface="Calibri" pitchFamily="34" charset="-122"/>
                <a:cs typeface="Calibri" pitchFamily="34" charset="-120"/>
              </a:rPr>
              <a:t>R = 824 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Slowing down while moving up means a = -1.2 m s⁻²: R - 80g = 80 ×(-1.2) ⇒R = 80 ×8.6 = </a:t>
            </a:r>
            <a:r>
              <a:rPr lang="en-US" sz="1500" b="1" dirty="0">
                <a:solidFill>
                  <a:srgbClr val="1A1F2B"/>
                </a:solidFill>
                <a:latin typeface="Calibri" pitchFamily="34" charset="0"/>
                <a:ea typeface="Calibri" pitchFamily="34" charset="-122"/>
                <a:cs typeface="Calibri" pitchFamily="34" charset="-120"/>
              </a:rPr>
              <a:t>688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the cable tension in this stage is 680 ×8.6 = 5848 N, less than the total weight 6664 N, as a downward acceleration needs.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lifts and towed vehicles?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Towed vehicles.</a:t>
            </a:r>
            <a:r>
              <a:rPr lang="en-US" sz="1500" dirty="0">
                <a:solidFill>
                  <a:srgbClr val="1A1F2B"/>
                </a:solidFill>
                <a:latin typeface="Calibri" pitchFamily="34" charset="0"/>
                <a:ea typeface="Calibri" pitchFamily="34" charset="-122"/>
                <a:cs typeface="Calibri" pitchFamily="34" charset="-120"/>
              </a:rPr>
              <a:t> The car and trailer move together, so they have the same acceleration; the tow bar is modelled as light, inextensible and parallel to the road. Take the whole system first (the tow-bar force is internal and cancels), then the trailer alone for the tension, and check with the car alone. When the car brakes, the trailer pushes on the car: the tow bar is in thrust (compression). A rope could not do this.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lifts and towed vehicles?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Find, state</a:t>
            </a:r>
            <a:endParaRPr lang="en-US" sz="1200" dirty="0"/>
          </a:p>
        </p:txBody>
      </p:sp>
      <p:pic>
        <p:nvPicPr>
          <p:cNvPr id="4" name="Image 0" descr="Horizontal forces while the engine drives. The tension T pulls the caravan forwards and the car backwards (third law).">    </p:cNvPr>
          <p:cNvPicPr>
            <a:picLocks noChangeAspect="1"/>
          </p:cNvPicPr>
          <p:nvPr/>
        </p:nvPicPr>
        <p:blipFill>
          <a:blip r:embed="rId1"/>
          <a:stretch>
            <a:fillRect/>
          </a:stretch>
        </p:blipFill>
        <p:spPr>
          <a:xfrm>
            <a:off x="4389120" y="2062886"/>
            <a:ext cx="4297680" cy="1425550"/>
          </a:xfrm>
          <a:prstGeom prst="rect">
            <a:avLst/>
          </a:prstGeom>
        </p:spPr>
      </p:pic>
      <p:sp>
        <p:nvSpPr>
          <p:cNvPr id="5" name="Text 2"/>
          <p:cNvSpPr txBox="1"/>
          <p:nvPr/>
        </p:nvSpPr>
        <p:spPr>
          <a:xfrm>
            <a:off x="4389120" y="353415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Horizontal forces while the engine drives. The tension T pulls the caravan forwards and the car backwards (third law).</a:t>
            </a:r>
            <a:endParaRPr lang="en-US" sz="1100" dirty="0"/>
          </a:p>
        </p:txBody>
      </p:sp>
      <p:sp>
        <p:nvSpPr>
          <p:cNvPr id="6" name="Text 3"/>
          <p:cNvSpPr txBox="1"/>
          <p:nvPr/>
        </p:nvSpPr>
        <p:spPr>
          <a:xfrm>
            <a:off x="457200" y="1371600"/>
            <a:ext cx="3611880" cy="31281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of mass 1100 kg tows a caravan of mass 700 kg along a straight horizontal road by a light rigid tow bar. The resistances to motion are constant: 300 N on the car and 450 N on the caravan. (a) The engine produces a driving force of 2100 N. Find the acceleration and the tension in the tow bar. (b) The driver switches off the engine and brakes, and the car and caravan decelerate at 1.5 m s⁻². Find the force in the tow bar, stating whether it is a tension or a thrust, and the braking force on the car.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lifts and towed vehicles?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Find, state (continued)</a:t>
            </a:r>
            <a:endParaRPr lang="en-US" sz="1200" dirty="0"/>
          </a:p>
        </p:txBody>
      </p:sp>
      <p:sp>
        <p:nvSpPr>
          <p:cNvPr id="4" name="Text 2"/>
          <p:cNvSpPr txBox="1"/>
          <p:nvPr/>
        </p:nvSpPr>
        <p:spPr>
          <a:xfrm>
            <a:off x="457200" y="1371600"/>
            <a:ext cx="8229600" cy="132222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Whole system: 2100 - 300 - 450 = 1800a ⇒ </a:t>
            </a:r>
            <a:r>
              <a:rPr lang="en-US" sz="1500" b="1" dirty="0">
                <a:solidFill>
                  <a:srgbClr val="1A1F2B"/>
                </a:solidFill>
                <a:latin typeface="Calibri" pitchFamily="34" charset="0"/>
                <a:ea typeface="Calibri" pitchFamily="34" charset="-122"/>
                <a:cs typeface="Calibri" pitchFamily="34" charset="-120"/>
              </a:rPr>
              <a:t>a = 0.75 m s⁻²</a:t>
            </a:r>
            <a:r>
              <a:rPr lang="en-US" sz="1500" dirty="0">
                <a:solidFill>
                  <a:srgbClr val="1A1F2B"/>
                </a:solidFill>
                <a:latin typeface="Calibri" pitchFamily="34" charset="0"/>
                <a:ea typeface="Calibri" pitchFamily="34" charset="-122"/>
                <a:cs typeface="Calibri" pitchFamily="34" charset="-120"/>
              </a:rPr>
              <a:t>. Caravan alone: T - 450 = 700 ×0.75 ⇒ </a:t>
            </a:r>
            <a:r>
              <a:rPr lang="en-US" sz="1500" b="1" dirty="0">
                <a:solidFill>
                  <a:srgbClr val="1A1F2B"/>
                </a:solidFill>
                <a:latin typeface="Calibri" pitchFamily="34" charset="0"/>
                <a:ea typeface="Calibri" pitchFamily="34" charset="-122"/>
                <a:cs typeface="Calibri" pitchFamily="34" charset="-120"/>
              </a:rPr>
              <a:t>T = 975 N</a:t>
            </a:r>
            <a:r>
              <a:rPr lang="en-US" sz="1500" dirty="0">
                <a:solidFill>
                  <a:srgbClr val="1A1F2B"/>
                </a:solidFill>
                <a:latin typeface="Calibri" pitchFamily="34" charset="0"/>
                <a:ea typeface="Calibri" pitchFamily="34" charset="-122"/>
                <a:cs typeface="Calibri" pitchFamily="34" charset="-120"/>
              </a:rPr>
              <a:t> (check, car: 2100 - 300 - 975 = 825 = 1100 ×0.75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Caravan alone, with the tow-bar force S pushing backwards on it: S + 450 = 700 ×1.5 ⇒ </a:t>
            </a:r>
            <a:r>
              <a:rPr lang="en-US" sz="1500" b="1" dirty="0">
                <a:solidFill>
                  <a:srgbClr val="1A1F2B"/>
                </a:solidFill>
                <a:latin typeface="Calibri" pitchFamily="34" charset="0"/>
                <a:ea typeface="Calibri" pitchFamily="34" charset="-122"/>
                <a:cs typeface="Calibri" pitchFamily="34" charset="-120"/>
              </a:rPr>
              <a:t>S = 600 N, a thrust</a:t>
            </a:r>
            <a:r>
              <a:rPr lang="en-US" sz="1500" dirty="0">
                <a:solidFill>
                  <a:srgbClr val="1A1F2B"/>
                </a:solidFill>
                <a:latin typeface="Calibri" pitchFamily="34" charset="0"/>
                <a:ea typeface="Calibri" pitchFamily="34" charset="-122"/>
                <a:cs typeface="Calibri" pitchFamily="34" charset="-120"/>
              </a:rPr>
              <a:t>. Car alone, where the thrust pushes the car forwards: B + 300 - 600 = 1100 ×1.5 ⇒ </a:t>
            </a:r>
            <a:r>
              <a:rPr lang="en-US" sz="1500" b="1" dirty="0">
                <a:solidFill>
                  <a:srgbClr val="1A1F2B"/>
                </a:solidFill>
                <a:latin typeface="Calibri" pitchFamily="34" charset="0"/>
                <a:ea typeface="Calibri" pitchFamily="34" charset="-122"/>
                <a:cs typeface="Calibri" pitchFamily="34" charset="-120"/>
              </a:rPr>
              <a:t>B = 1950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model lifts and towed vehicles?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a negative tension is a thrust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you assume a tension and your answer comes out negative, the tow bar is in thrust. Say so in words: “the force in the tow bar is a thrust of 600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connected particles over a pulley?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253014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Light string: same tension along its whole length. Inextensible: both particles move with the same speed and the same size of acceleration. Smooth pulley or peg: the tension is the same on both sides.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Draw a separate force diagram for each particle and write F = ma for each in its own direction of motion. Adding the two equations removes T and gives a; substitute back for 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You may not treat the two particles as one body unless they move along the same straight line: the string turns a corner at the pulley.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Force on the pulley: the two parts of the string each pull on it with tension T. Their resultant bisects the angle between the strings, with magnitude 2Tcos(θ/2), where θ is the angle between the two parts of the string.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connected particles over a pulley?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Find</a:t>
            </a:r>
            <a:endParaRPr lang="en-US" sz="1200" dirty="0"/>
          </a:p>
        </p:txBody>
      </p:sp>
      <p:pic>
        <p:nvPicPr>
          <p:cNvPr id="4" name="Image 0" descr="The string pulls A towards the pulley and B upwards with the same 14.1 N. On the pulley, the horizontal and vertical parts of the string combine to give T√2 = 20.0 N at 45° below the horizontal.">    </p:cNvPr>
          <p:cNvPicPr>
            <a:picLocks noChangeAspect="1"/>
          </p:cNvPicPr>
          <p:nvPr/>
        </p:nvPicPr>
        <p:blipFill>
          <a:blip r:embed="rId1"/>
          <a:stretch>
            <a:fillRect/>
          </a:stretch>
        </p:blipFill>
        <p:spPr>
          <a:xfrm>
            <a:off x="4609490" y="1371600"/>
            <a:ext cx="4077310" cy="2638044"/>
          </a:xfrm>
          <a:prstGeom prst="rect">
            <a:avLst/>
          </a:prstGeom>
        </p:spPr>
      </p:pic>
      <p:sp>
        <p:nvSpPr>
          <p:cNvPr id="5" name="Text 2"/>
          <p:cNvSpPr txBox="1"/>
          <p:nvPr/>
        </p:nvSpPr>
        <p:spPr>
          <a:xfrm>
            <a:off x="4609490" y="4055364"/>
            <a:ext cx="4077310" cy="562356"/>
          </a:xfrm>
          <a:prstGeom prst="rect">
            <a:avLst/>
          </a:prstGeom>
          <a:noFill/>
          <a:ln/>
        </p:spPr>
        <p:txBody>
          <a:bodyPr wrap="square" lIns="0" tIns="0" rIns="0" bIns="0" rtlCol="0" anchor="t"/>
          <a:lstStyle/>
          <a:p>
            <a:pPr algn="ctr" indent="0" marL="0">
              <a:buNone/>
            </a:pPr>
            <a:r>
              <a:rPr lang="en-US" sz="1100" i="1" dirty="0">
                <a:solidFill>
                  <a:srgbClr val="5A6577"/>
                </a:solidFill>
              </a:rPr>
              <a:t>The string pulls A towards the pulley and B upwards with the same 14.1 N. On the pulley, the horizontal and vertical parts of the string combine to give T√2 = 20.0 N at 45° below the horizontal.</a:t>
            </a:r>
            <a:endParaRPr lang="en-US" sz="1100" dirty="0"/>
          </a:p>
        </p:txBody>
      </p:sp>
      <p:sp>
        <p:nvSpPr>
          <p:cNvPr id="6" name="Text 3"/>
          <p:cNvSpPr txBox="1"/>
          <p:nvPr/>
        </p:nvSpPr>
        <p:spPr>
          <a:xfrm>
            <a:off x="457200" y="1371600"/>
            <a:ext cx="3832250" cy="31281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A of mass 3 kg lies on a rough horizontal table. The coefficient of friction between A and the table is 0.2. A is attached to a light inextensible string that passes over a small smooth pulley fixed at the edge of the table; the other end carries a particle B of mass 2 kg, which hangs freely. The string between A and the pulley is horizontal. The system is released from rest. Find (a) the acceleration of the particles, (b) the tension in the string, (c) the magnitude and direction of the force exerted by the string on the pulley.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connected particles over a pulley?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Find (continued)</a:t>
            </a:r>
            <a:endParaRPr lang="en-US" sz="1200" dirty="0"/>
          </a:p>
        </p:txBody>
      </p:sp>
      <p:sp>
        <p:nvSpPr>
          <p:cNvPr id="4" name="Text 2"/>
          <p:cNvSpPr txBox="1"/>
          <p:nvPr/>
        </p:nvSpPr>
        <p:spPr>
          <a:xfrm>
            <a:off x="457200" y="1371600"/>
            <a:ext cx="8229600" cy="197327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Friction on A</a:t>
            </a:r>
            <a:r>
              <a:rPr lang="en-US" sz="1500" dirty="0">
                <a:solidFill>
                  <a:srgbClr val="1A1F2B"/>
                </a:solidFill>
                <a:latin typeface="Calibri" pitchFamily="34" charset="0"/>
                <a:ea typeface="Calibri" pitchFamily="34" charset="-122"/>
                <a:cs typeface="Calibri" pitchFamily="34" charset="-120"/>
              </a:rPr>
              <a:t> (resolving vertically for A, R = 3g): F = 0.2 ×3g = 5.88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One equation per particle:</a:t>
            </a:r>
            <a:r>
              <a:rPr lang="en-US" sz="1500" dirty="0">
                <a:solidFill>
                  <a:srgbClr val="1A1F2B"/>
                </a:solidFill>
                <a:latin typeface="Calibri" pitchFamily="34" charset="0"/>
                <a:ea typeface="Calibri" pitchFamily="34" charset="-122"/>
                <a:cs typeface="Calibri" pitchFamily="34" charset="-120"/>
              </a:rPr>
              <a:t> B (down): 2g - T = 2a; A (towards the pulley): T - 5.88 = 3a.</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Add: 2g - 5.88 = 5a ⇒a = 0.28g = </a:t>
            </a:r>
            <a:r>
              <a:rPr lang="en-US" sz="1500" b="1" dirty="0">
                <a:solidFill>
                  <a:srgbClr val="1A1F2B"/>
                </a:solidFill>
                <a:latin typeface="Calibri" pitchFamily="34" charset="0"/>
                <a:ea typeface="Calibri" pitchFamily="34" charset="-122"/>
                <a:cs typeface="Calibri" pitchFamily="34" charset="-120"/>
              </a:rPr>
              <a:t>2.74 m s⁻² (2.744)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 = 2(g - a) = 1.44g = </a:t>
            </a:r>
            <a:r>
              <a:rPr lang="en-US" sz="1500" b="1" dirty="0">
                <a:solidFill>
                  <a:srgbClr val="1A1F2B"/>
                </a:solidFill>
                <a:latin typeface="Calibri" pitchFamily="34" charset="0"/>
                <a:ea typeface="Calibri" pitchFamily="34" charset="-122"/>
                <a:cs typeface="Calibri" pitchFamily="34" charset="-120"/>
              </a:rPr>
              <a:t>14.1 N (14.112)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Two tensions at 90° to each other: √(T² + T²) = T√2 = </a:t>
            </a:r>
            <a:r>
              <a:rPr lang="en-US" sz="1500" b="1" dirty="0">
                <a:solidFill>
                  <a:srgbClr val="1A1F2B"/>
                </a:solidFill>
                <a:latin typeface="Calibri" pitchFamily="34" charset="0"/>
                <a:ea typeface="Calibri" pitchFamily="34" charset="-122"/>
                <a:cs typeface="Calibri" pitchFamily="34" charset="-120"/>
              </a:rPr>
              <a:t>20.0 N, at 45° below the horizontal, towards the table side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connected particles over a pulley?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Taking the tension as the weight of the hanging particle (here 19.6 N). That is true only if B is not accelerating. While B accelerates downwards, the tension must be less than its weight.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force changes during the motion?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29971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M1 a force does not vary smoothly; it switches from one constant value to another. Each stage has constant acceleration, so the suvat formulae apply within each stage, and the link between stages is the velocity at the instant of change.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Hanging particle hits the ground: it stops; the string goes slack, so T = 0 for the other particle, which carries on with its speed at that instant, acted on only by its weight, friction and the normal reaction.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String breaks: T = 0 from that instant for both particles. A pulling force removed: recompute R and the friction too.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sketch of the velocity–time graph keeps the stages straight: straight segments, with a change of gradient at each change of force.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force changes during the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a:t>
            </a:r>
            <a:endParaRPr lang="en-US" sz="1200" dirty="0"/>
          </a:p>
        </p:txBody>
      </p:sp>
      <p:sp>
        <p:nvSpPr>
          <p:cNvPr id="4" name="Text 2"/>
          <p:cNvSpPr txBox="1"/>
          <p:nvPr/>
        </p:nvSpPr>
        <p:spPr>
          <a:xfrm>
            <a:off x="457200" y="1371600"/>
            <a:ext cx="8229600" cy="220553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A of mass 2 kg rests on a rough plane inclined at 30° to the horizontal. The coefficient of friction between A and the plane is 0.25. A is attached to a light inextensible string that runs parallel to a line of greatest slope, over a small smooth pulley fixed at the top of the plane, to a particle B of mass 3 kg. B hangs freely 1.2 m above the ground. The system is released from rest with the string taut, and A does not reach the pulley. (a) Find the acceleration of the system and the tension in the string. (b) Find the magnitude of the force exerted by the string on the pulley. (c) Find the speed of B as it hits the ground. (d) B does not rebound. Find the further distance A moves up the plane before it first comes to rest.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force changes during the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(continued)</a:t>
            </a:r>
            <a:endParaRPr lang="en-US" sz="1200" dirty="0"/>
          </a:p>
        </p:txBody>
      </p:sp>
      <p:pic>
        <p:nvPicPr>
          <p:cNvPr id="4" name="Image 0" descr="The system while the string is taut. Friction on A acts down the plane because A moves up it; B starts 1.2 m above the ground.">    </p:cNvPr>
          <p:cNvPicPr>
            <a:picLocks noChangeAspect="1"/>
          </p:cNvPicPr>
          <p:nvPr/>
        </p:nvPicPr>
        <p:blipFill>
          <a:blip r:embed="rId1"/>
          <a:stretch>
            <a:fillRect/>
          </a:stretch>
        </p:blipFill>
        <p:spPr>
          <a:xfrm>
            <a:off x="2296973" y="1371600"/>
            <a:ext cx="4549140" cy="2807208"/>
          </a:xfrm>
          <a:prstGeom prst="rect">
            <a:avLst/>
          </a:prstGeom>
        </p:spPr>
      </p:pic>
      <p:sp>
        <p:nvSpPr>
          <p:cNvPr id="5" name="Text 2"/>
          <p:cNvSpPr txBox="1"/>
          <p:nvPr/>
        </p:nvSpPr>
        <p:spPr>
          <a:xfrm>
            <a:off x="2296973" y="4224528"/>
            <a:ext cx="4549140" cy="393192"/>
          </a:xfrm>
          <a:prstGeom prst="rect">
            <a:avLst/>
          </a:prstGeom>
          <a:noFill/>
          <a:ln/>
        </p:spPr>
        <p:txBody>
          <a:bodyPr wrap="square" lIns="0" tIns="0" rIns="0" bIns="0" rtlCol="0" anchor="t"/>
          <a:lstStyle/>
          <a:p>
            <a:pPr algn="ctr" indent="0" marL="0">
              <a:buNone/>
            </a:pPr>
            <a:r>
              <a:rPr lang="en-US" sz="1100" i="1" dirty="0">
                <a:solidFill>
                  <a:srgbClr val="5A6577"/>
                </a:solidFill>
              </a:rPr>
              <a:t>The system while the string is taut. Friction on A acts down the plane because A moves up it; B starts 1.2 m above the ground.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force changes during the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(continued)</a:t>
            </a:r>
            <a:endParaRPr lang="en-US" sz="1200" dirty="0"/>
          </a:p>
        </p:txBody>
      </p:sp>
      <p:pic>
        <p:nvPicPr>
          <p:cNvPr id="4" name="Image 0" descr="Velocity of A, up the plane positive. The shaded areas are the 1.2 m moved while the string is taut and the further 0.525 m after B lands. A then slides back (2.78 m s⁻² down the plane, friction now up the plane) until the string is taut again.">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Velocity of A, up the plane positive. The shaded areas are the 1.2 m moved while the string is taut and the further 0.525 m after B lands. A then slides back (2.78 m s⁻² down the plane, friction now up the plane) until the string is taut again.</a:t>
            </a:r>
            <a:endParaRPr lang="en-US" sz="1100" dirty="0"/>
          </a:p>
        </p:txBody>
      </p:sp>
      <p:sp>
        <p:nvSpPr>
          <p:cNvPr id="6" name="Text 3"/>
          <p:cNvSpPr txBox="1"/>
          <p:nvPr/>
        </p:nvSpPr>
        <p:spPr>
          <a:xfrm>
            <a:off x="457200" y="1371600"/>
            <a:ext cx="3897173" cy="306232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Normal reaction and friction on A:</a:t>
            </a:r>
            <a:r>
              <a:rPr lang="en-US" sz="1500" dirty="0">
                <a:solidFill>
                  <a:srgbClr val="1A1F2B"/>
                </a:solidFill>
                <a:latin typeface="Calibri" pitchFamily="34" charset="0"/>
                <a:ea typeface="Calibri" pitchFamily="34" charset="-122"/>
                <a:cs typeface="Calibri" pitchFamily="34" charset="-120"/>
              </a:rPr>
              <a:t> R = 2gcos 30° = 16.97 N, F = 0.25R = 4.244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B: 3g - T = 3a; A: T - 2gsin 30° - 4.2435 = 2a. Adding: 29.4 - 9.8 - 4.2435 = 5a ⇒ </a:t>
            </a:r>
            <a:r>
              <a:rPr lang="en-US" sz="1500" b="1" dirty="0">
                <a:solidFill>
                  <a:srgbClr val="1A1F2B"/>
                </a:solidFill>
                <a:latin typeface="Calibri" pitchFamily="34" charset="0"/>
                <a:ea typeface="Calibri" pitchFamily="34" charset="-122"/>
                <a:cs typeface="Calibri" pitchFamily="34" charset="-120"/>
              </a:rPr>
              <a:t>a = 3.07 m s⁻² (3.0713)</a:t>
            </a:r>
            <a:r>
              <a:rPr lang="en-US" sz="1500" dirty="0">
                <a:solidFill>
                  <a:srgbClr val="1A1F2B"/>
                </a:solidFill>
                <a:latin typeface="Calibri" pitchFamily="34" charset="0"/>
                <a:ea typeface="Calibri" pitchFamily="34" charset="-122"/>
                <a:cs typeface="Calibri" pitchFamily="34" charset="-120"/>
              </a:rPr>
              <a:t>; T = 3(g - a) = </a:t>
            </a:r>
            <a:r>
              <a:rPr lang="en-US" sz="1500" b="1" dirty="0">
                <a:solidFill>
                  <a:srgbClr val="1A1F2B"/>
                </a:solidFill>
                <a:latin typeface="Calibri" pitchFamily="34" charset="0"/>
                <a:ea typeface="Calibri" pitchFamily="34" charset="-122"/>
                <a:cs typeface="Calibri" pitchFamily="34" charset="-120"/>
              </a:rPr>
              <a:t>20.2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two parts of the string make 60° with each other (one along the plane at 30° above the horizontal, one vertical): 2Tcos 30° = T√3 = </a:t>
            </a:r>
            <a:r>
              <a:rPr lang="en-US" sz="1500" b="1" dirty="0">
                <a:solidFill>
                  <a:srgbClr val="1A1F2B"/>
                </a:solidFill>
                <a:latin typeface="Calibri" pitchFamily="34" charset="0"/>
                <a:ea typeface="Calibri" pitchFamily="34" charset="-122"/>
                <a:cs typeface="Calibri" pitchFamily="34" charset="-120"/>
              </a:rPr>
              <a:t>35.0 N (34.96)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B falls 1.2 m from rest with a = 3.0713…: v² = 2 ×3.0713 ×1.2 = 7.371 ⇒ </a:t>
            </a:r>
            <a:r>
              <a:rPr lang="en-US" sz="1500" b="1" dirty="0">
                <a:solidFill>
                  <a:srgbClr val="1A1F2B"/>
                </a:solidFill>
                <a:latin typeface="Calibri" pitchFamily="34" charset="0"/>
                <a:ea typeface="Calibri" pitchFamily="34" charset="-122"/>
                <a:cs typeface="Calibri" pitchFamily="34" charset="-120"/>
              </a:rPr>
              <a:t>v = 2.71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force changes during the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string is slack, so for A only its weight component and friction act along the plane, both down it: -(gsin 30° + 0.25gcos 30°) = a ⇒a = -7.022 m s⁻². Then 0 = 7.371 - 2 ×7.022 ×s ⇒ </a:t>
            </a:r>
            <a:r>
              <a:rPr lang="en-US" sz="1500" b="1" dirty="0">
                <a:solidFill>
                  <a:srgbClr val="1A1F2B"/>
                </a:solidFill>
                <a:latin typeface="Calibri" pitchFamily="34" charset="0"/>
                <a:ea typeface="Calibri" pitchFamily="34" charset="-122"/>
                <a:cs typeface="Calibri" pitchFamily="34" charset="-120"/>
              </a:rPr>
              <a:t>s = 0.525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Use the unrounded v² = 7.3711 here; rounding v to 2.71 first gives 0.523 m, which shows how early rounding drifts. The mass of A cancels in (d): once the string is slack, A's motion does not depend on B at all.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force changes during the motion?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label each stage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“string taut”, “string slack” before you start, and list u, v, a, s, t for each stage. The reasoning at the change of stage, such as stating that the tension becomes zero, is part of the answer, so write it down.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one diagram per particle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 a separate force diagram for each particle, with every force labelled and the direction of the acceleration marked. A missing force, or one pointing the wrong way, spoils a whole equation and everything that follows from it.</a:t>
            </a:r>
            <a:endParaRPr lang="en-US" sz="1300" dirty="0"/>
          </a:p>
        </p:txBody>
      </p:sp>
      <p:sp>
        <p:nvSpPr>
          <p:cNvPr id="6" name="Shape 4"/>
          <p:cNvSpPr/>
          <p:nvPr/>
        </p:nvSpPr>
        <p:spPr>
          <a:xfrm>
            <a:off x="457200" y="2556662"/>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64810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resolve in two directions, every time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Perpendicular to the motion gives R (acceleration zero); along the motion gives F = ma. Write each equation as “resolving parallel to the plane: …” so that each one stands on its own. Keep at least four significant figures in intermediate values and give final answers to 2 or 3, since g is only given to 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6 — “show that” answers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value is given (“show that the acceleration is 0.28g”), every step must appear, with the forces substituted before simplifying. Then use the given value in the following parts, even if your own answer differed.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72538"/>
                <a:gridCol w="2770632"/>
                <a:gridCol w="29864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normal reaction always equals 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Slopes and angled pulls change the perpendicular balance.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Resolve perpendicular to the motion: R = mgcos α on a slope, R = mg - Psin θ for an upward pull.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acts in a fixed direction on a given slope.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opposes the relative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Down the plane while moving up; up the plane while moving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tension equals the weight of the hanging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would make the resultant force on it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While it accelerates down, T &lt;mg; find T from mg - T = 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lift going up always has R &gt;mg.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sign depends on the acceleration, not the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Slowing on the way up: acceleration downwards, so R &lt;mg.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a string breaks, the particle stops at once.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force can change the velocity instantly.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keeps its speed at that instant and starts a new stage with new forces.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72538"/>
                <a:gridCol w="2770632"/>
                <a:gridCol w="29864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force on a pulley is 2T whatever the set-up.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two tensions add as vectors.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2T only when both strings are parallel; otherwise 2Tcos(θ/2).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M1.2 Kinematics and M1.1 Vectors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 = ma supplies the constant acceleration that the suvat formulae need, and the i, j methods carry straight over to forces.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M1.4 Momentum and M1.5 Statics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When a slack string becomes taut again, the sudden jerk is a momentum problem. A particle at rest on a rough surface, where friction can take any value up to μR, belongs to statics.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 and IAL Physics Unit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pulley and slope systems are solved with work and energy in M2. Free-body diagrams, lifts, towing and Newton's third law appear in Physics too, with g = 9.81 N kg⁻¹ instead of 9.8 m s⁻².</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35301"/>
                <a:gridCol w="4112971"/>
                <a:gridCol w="148132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ma · F = 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Resultant force and acceleration, scalar or vector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Weight, g = 9.8 m s⁻²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μR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on a moving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mgcos α; mgsin α along the slope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Particle on a plane at angle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2Tcos(θ/2)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of a string on a smooth pulley, θ = angle between the two parts of the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u + at, s = ut + ½at², v² = u² + 2as,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stage of constant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them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only force on a particle of mass 3 kg is (6i - 9j) N. Find the magnitude of its acceleration.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box slides across a rough horizontal floor with no other horizontal force acting. The coefficient of friction is 0.4. Find its deceleration.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particle slides down a smooth plane inclined at 20° to the horizontal. Find its acceleration.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Particles of mass 4 kg and 6 kg hang at the ends of a light inextensible string over a smooth fixed pulley and are released from rest. Find the acceleration and the tension.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can the tension be taken as the same on both sides of a smooth pulley?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 (2i - 3j) m s⁻², so |a| = √13 = </a:t>
            </a:r>
            <a:r>
              <a:rPr lang="en-US" sz="1500" b="1" dirty="0">
                <a:solidFill>
                  <a:srgbClr val="1A1F2B"/>
                </a:solidFill>
                <a:latin typeface="Calibri" pitchFamily="34" charset="0"/>
                <a:ea typeface="Calibri" pitchFamily="34" charset="-122"/>
                <a:cs typeface="Calibri" pitchFamily="34" charset="-120"/>
              </a:rPr>
              <a:t>3.61 m s⁻²</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R = mg, so friction = 0.4mg and the deceleration is 0.4g = </a:t>
            </a:r>
            <a:r>
              <a:rPr lang="en-US" sz="1500" b="1" dirty="0">
                <a:solidFill>
                  <a:srgbClr val="1A1F2B"/>
                </a:solidFill>
                <a:latin typeface="Calibri" pitchFamily="34" charset="0"/>
                <a:ea typeface="Calibri" pitchFamily="34" charset="-122"/>
                <a:cs typeface="Calibri" pitchFamily="34" charset="-120"/>
              </a:rPr>
              <a:t>3.92 m s⁻²</a:t>
            </a:r>
            <a:r>
              <a:rPr lang="en-US" sz="1500" dirty="0">
                <a:solidFill>
                  <a:srgbClr val="1A1F2B"/>
                </a:solidFill>
                <a:latin typeface="Calibri" pitchFamily="34" charset="0"/>
                <a:ea typeface="Calibri" pitchFamily="34" charset="-122"/>
                <a:cs typeface="Calibri" pitchFamily="34" charset="-120"/>
              </a:rPr>
              <a:t>. The mass cancels.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a = gsin 20° = </a:t>
            </a:r>
            <a:r>
              <a:rPr lang="en-US" sz="1500" b="1" dirty="0">
                <a:solidFill>
                  <a:srgbClr val="1A1F2B"/>
                </a:solidFill>
                <a:latin typeface="Calibri" pitchFamily="34" charset="0"/>
                <a:ea typeface="Calibri" pitchFamily="34" charset="-122"/>
                <a:cs typeface="Calibri" pitchFamily="34" charset="-120"/>
              </a:rPr>
              <a:t>3.35 m s⁻²</a:t>
            </a:r>
            <a:r>
              <a:rPr lang="en-US" sz="1500" dirty="0">
                <a:solidFill>
                  <a:srgbClr val="1A1F2B"/>
                </a:solidFill>
                <a:latin typeface="Calibri" pitchFamily="34" charset="0"/>
                <a:ea typeface="Calibri" pitchFamily="34" charset="-122"/>
                <a:cs typeface="Calibri" pitchFamily="34" charset="-120"/>
              </a:rPr>
              <a:t> down the plane.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6g - T = 6a and T - 4g = 4a, so a = 2g/10 = </a:t>
            </a:r>
            <a:r>
              <a:rPr lang="en-US" sz="1500" b="1" dirty="0">
                <a:solidFill>
                  <a:srgbClr val="1A1F2B"/>
                </a:solidFill>
                <a:latin typeface="Calibri" pitchFamily="34" charset="0"/>
                <a:ea typeface="Calibri" pitchFamily="34" charset="-122"/>
                <a:cs typeface="Calibri" pitchFamily="34" charset="-120"/>
              </a:rPr>
              <a:t>1.96 m s⁻²</a:t>
            </a:r>
            <a:r>
              <a:rPr lang="en-US" sz="1500" dirty="0">
                <a:solidFill>
                  <a:srgbClr val="1A1F2B"/>
                </a:solidFill>
                <a:latin typeface="Calibri" pitchFamily="34" charset="0"/>
                <a:ea typeface="Calibri" pitchFamily="34" charset="-122"/>
                <a:cs typeface="Calibri" pitchFamily="34" charset="-120"/>
              </a:rPr>
              <a:t> and T = 4(g + a) = </a:t>
            </a:r>
            <a:r>
              <a:rPr lang="en-US" sz="1500" b="1" dirty="0">
                <a:solidFill>
                  <a:srgbClr val="1A1F2B"/>
                </a:solidFill>
                <a:latin typeface="Calibri" pitchFamily="34" charset="0"/>
                <a:ea typeface="Calibri" pitchFamily="34" charset="-122"/>
                <a:cs typeface="Calibri" pitchFamily="34" charset="-120"/>
              </a:rPr>
              <a:t>47.0 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string is light (no mass, so no resultant force is needed to accelerate it) and the pulley is smooth (no friction between string and pulley), so nothing changes the tension as the string passes over.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Two boxes A and B, of masses 4 kg and 6 kg, are at rest in contact on a rough horizontal floor. The coefficient of friction between each box and the floor is 0.1. A horizontal force of magnitude P newtons is applied to A, pushing it against B as shown in Figure 1, which also shows how P varies with the time t seconds. The boxes are modelled as particles moving along the same straight line. Take g = 9.8 m s⁻².</a:t>
            </a:r>
            <a:endParaRPr lang="en-US" sz="1200" dirty="0"/>
          </a:p>
          <a:p>
            <a:pPr indent="0" marL="0">
              <a:spcAft>
                <a:spcPts val="600"/>
              </a:spcAft>
              <a:buNone/>
            </a:pPr>
            <a:r>
              <a:rPr lang="en-US" sz="1200" dirty="0">
                <a:solidFill>
                  <a:srgbClr val="1A1F2B"/>
                </a:solidFill>
              </a:rPr>
              <a:t>(a) Find the acceleration of the boxes for 0 &lt; t &lt; 4.  [2]</a:t>
            </a:r>
            <a:endParaRPr lang="en-US" sz="1200" dirty="0"/>
          </a:p>
          <a:p>
            <a:pPr indent="0" marL="0">
              <a:spcAft>
                <a:spcPts val="600"/>
              </a:spcAft>
              <a:buNone/>
            </a:pPr>
            <a:r>
              <a:rPr lang="en-US" sz="1200" dirty="0">
                <a:solidFill>
                  <a:srgbClr val="1A1F2B"/>
                </a:solidFill>
              </a:rPr>
              <a:t>(b) Find the magnitude of the force exerted by A on B for 0 &lt; t &lt; 4.  [2]</a:t>
            </a:r>
            <a:endParaRPr lang="en-US" sz="1200" dirty="0"/>
          </a:p>
          <a:p>
            <a:pPr indent="0" marL="0">
              <a:spcAft>
                <a:spcPts val="600"/>
              </a:spcAft>
              <a:buNone/>
            </a:pPr>
            <a:r>
              <a:rPr lang="en-US" sz="1200" dirty="0">
                <a:solidFill>
                  <a:srgbClr val="1A1F2B"/>
                </a:solidFill>
              </a:rPr>
              <a:t>(c) Find the speed of the boxes at t = 10.  [3]</a:t>
            </a:r>
            <a:endParaRPr lang="en-US" sz="1200" dirty="0"/>
          </a:p>
          <a:p>
            <a:pPr indent="0" marL="0">
              <a:spcAft>
                <a:spcPts val="600"/>
              </a:spcAft>
              <a:buNone/>
            </a:pPr>
            <a:r>
              <a:rPr lang="en-US" sz="1200" dirty="0">
                <a:solidFill>
                  <a:srgbClr val="1A1F2B"/>
                </a:solidFill>
              </a:rPr>
              <a:t>(d) For t &gt; 10, explain why the force between the boxes is zero, and find the time taken for the boxes to come to rest after t = 10.  [2]</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833225"/>
            <a:ext cx="3474720" cy="218571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small box slides in a straight line across a rough horizontal warehouse floor. It passes a point A with speed 6 m s⁻¹ and comes to rest 9 m beyond A. No force other than friction acts on the box horizontally. The box is modelled as a particle. Take g = 9.8 m s⁻².</a:t>
            </a:r>
            <a:endParaRPr lang="en-US" sz="1200" dirty="0"/>
          </a:p>
          <a:p>
            <a:pPr indent="0" marL="0">
              <a:spcAft>
                <a:spcPts val="600"/>
              </a:spcAft>
              <a:buNone/>
            </a:pPr>
            <a:r>
              <a:rPr lang="en-US" sz="1200" dirty="0">
                <a:solidFill>
                  <a:srgbClr val="1A1F2B"/>
                </a:solidFill>
              </a:rPr>
              <a:t>(a) Find the deceleration of the box.  [2]</a:t>
            </a:r>
            <a:endParaRPr lang="en-US" sz="1200" dirty="0"/>
          </a:p>
          <a:p>
            <a:pPr indent="0" marL="0">
              <a:spcAft>
                <a:spcPts val="600"/>
              </a:spcAft>
              <a:buNone/>
            </a:pPr>
            <a:r>
              <a:rPr lang="en-US" sz="1200" dirty="0">
                <a:solidFill>
                  <a:srgbClr val="1A1F2B"/>
                </a:solidFill>
              </a:rPr>
              <a:t>(b) Find the coefficient of friction between the box and the floor.  [3]</a:t>
            </a:r>
            <a:endParaRPr lang="en-US" sz="1200" dirty="0"/>
          </a:p>
          <a:p>
            <a:pPr indent="0" marL="0">
              <a:spcAft>
                <a:spcPts val="600"/>
              </a:spcAft>
              <a:buNone/>
            </a:pPr>
            <a:r>
              <a:rPr lang="en-US" sz="1200" dirty="0">
                <a:solidFill>
                  <a:srgbClr val="1A1F2B"/>
                </a:solidFill>
              </a:rPr>
              <a:t>(c) A second box of twice the mass slides on the same floor with the same coefficient of friction. It passes A with speed 6 m s⁻¹. State how far beyond A it comes to rest, giving a reason.  [1]</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both boxes: 30 − 0.1 × 10g = 10a</a:t>
            </a:r>
            <a:endParaRPr lang="en-US" sz="1400" dirty="0"/>
          </a:p>
          <a:p>
            <a:pPr marL="342900" indent="-342900">
              <a:spcAft>
                <a:spcPts val="400"/>
              </a:spcAft>
              <a:buSzPct val="100000"/>
              <a:buChar char="•"/>
            </a:pPr>
            <a:r>
              <a:rPr lang="en-US" sz="1400" dirty="0">
                <a:solidFill>
                  <a:srgbClr val="1A1F2B"/>
                </a:solidFill>
              </a:rPr>
              <a:t>a = 2.02 m s⁻²</a:t>
            </a:r>
            <a:endParaRPr lang="en-US" sz="1400" dirty="0"/>
          </a:p>
          <a:p>
            <a:pPr marL="342900" indent="-342900">
              <a:spcAft>
                <a:spcPts val="400"/>
              </a:spcAft>
              <a:buSzPct val="100000"/>
              <a:buChar char="•"/>
            </a:pPr>
            <a:r>
              <a:rPr lang="en-US" sz="1400" dirty="0">
                <a:solidFill>
                  <a:srgbClr val="1A1F2B"/>
                </a:solidFill>
              </a:rPr>
              <a:t>B: C − 0.1 × 6g = 6 × 2.02</a:t>
            </a:r>
            <a:endParaRPr lang="en-US" sz="1400" dirty="0"/>
          </a:p>
          <a:p>
            <a:pPr marL="342900" indent="-342900">
              <a:spcAft>
                <a:spcPts val="400"/>
              </a:spcAft>
              <a:buSzPct val="100000"/>
              <a:buChar char="•"/>
            </a:pPr>
            <a:r>
              <a:rPr lang="en-US" sz="1400" dirty="0">
                <a:solidFill>
                  <a:srgbClr val="1A1F2B"/>
                </a:solidFill>
              </a:rPr>
              <a:t>C = 18.0 N</a:t>
            </a:r>
            <a:endParaRPr lang="en-US" sz="1400" dirty="0"/>
          </a:p>
          <a:p>
            <a:pPr marL="342900" indent="-342900">
              <a:spcAft>
                <a:spcPts val="400"/>
              </a:spcAft>
              <a:buSzPct val="100000"/>
              <a:buChar char="•"/>
            </a:pPr>
            <a:r>
              <a:rPr lang="en-US" sz="1400" dirty="0">
                <a:solidFill>
                  <a:srgbClr val="1A1F2B"/>
                </a:solidFill>
              </a:rPr>
              <a:t>at t = 4: v = 2.02 × 4 = 8.08 m s⁻¹</a:t>
            </a:r>
            <a:endParaRPr lang="en-US" sz="1400" dirty="0"/>
          </a:p>
          <a:p>
            <a:pPr marL="342900" indent="-342900">
              <a:spcAft>
                <a:spcPts val="400"/>
              </a:spcAft>
              <a:buSzPct val="100000"/>
              <a:buChar char="•"/>
            </a:pPr>
            <a:r>
              <a:rPr lang="en-US" sz="1400" dirty="0">
                <a:solidFill>
                  <a:srgbClr val="1A1F2B"/>
                </a:solidFill>
              </a:rPr>
              <a:t>for 4 &lt; t &lt; 10: 12 − 9.8 = 10a, a = 0.22 m s⁻²</a:t>
            </a:r>
            <a:endParaRPr lang="en-US" sz="1400" dirty="0"/>
          </a:p>
          <a:p>
            <a:pPr marL="342900" indent="-342900">
              <a:spcAft>
                <a:spcPts val="400"/>
              </a:spcAft>
              <a:buSzPct val="100000"/>
              <a:buChar char="•"/>
            </a:pPr>
            <a:r>
              <a:rPr lang="en-US" sz="1400" dirty="0">
                <a:solidFill>
                  <a:srgbClr val="1A1F2B"/>
                </a:solidFill>
              </a:rPr>
              <a:t>v = 8.08 + 0.22 × 6 = 9.40 m s⁻¹</a:t>
            </a:r>
            <a:endParaRPr lang="en-US" sz="1400" dirty="0"/>
          </a:p>
          <a:p>
            <a:pPr marL="342900" indent="-342900">
              <a:spcAft>
                <a:spcPts val="400"/>
              </a:spcAft>
              <a:buSzPct val="100000"/>
              <a:buChar char="•"/>
            </a:pPr>
            <a:r>
              <a:rPr lang="en-US" sz="1400" dirty="0">
                <a:solidFill>
                  <a:srgbClr val="1A1F2B"/>
                </a:solidFill>
              </a:rPr>
              <a:t>each box on its own would decelerate at μg = 0.98 m s⁻², the same for both, so neither needs a push from the other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0 = 6² − 2 × a × 9</a:t>
            </a:r>
            <a:endParaRPr lang="en-US" sz="1600" dirty="0"/>
          </a:p>
          <a:p>
            <a:pPr marL="342900" indent="-342900">
              <a:spcAft>
                <a:spcPts val="400"/>
              </a:spcAft>
              <a:buSzPct val="100000"/>
              <a:buChar char="•"/>
            </a:pPr>
            <a:r>
              <a:rPr lang="en-US" sz="1600" dirty="0">
                <a:solidFill>
                  <a:srgbClr val="1A1F2B"/>
                </a:solidFill>
              </a:rPr>
              <a:t>a = 2 m s⁻²</a:t>
            </a:r>
            <a:endParaRPr lang="en-US" sz="1600" dirty="0"/>
          </a:p>
          <a:p>
            <a:pPr marL="342900" indent="-342900">
              <a:spcAft>
                <a:spcPts val="400"/>
              </a:spcAft>
              <a:buSzPct val="100000"/>
              <a:buChar char="•"/>
            </a:pPr>
            <a:r>
              <a:rPr lang="en-US" sz="1600" dirty="0">
                <a:solidFill>
                  <a:srgbClr val="1A1F2B"/>
                </a:solidFill>
              </a:rPr>
              <a:t>resolving vertically: R = mg</a:t>
            </a:r>
            <a:endParaRPr lang="en-US" sz="1600" dirty="0"/>
          </a:p>
          <a:p>
            <a:pPr marL="342900" indent="-342900">
              <a:spcAft>
                <a:spcPts val="400"/>
              </a:spcAft>
              <a:buSzPct val="100000"/>
              <a:buChar char="•"/>
            </a:pPr>
            <a:r>
              <a:rPr lang="en-US" sz="1600" dirty="0">
                <a:solidFill>
                  <a:srgbClr val="1A1F2B"/>
                </a:solidFill>
              </a:rPr>
              <a:t>μmg = m × 2</a:t>
            </a:r>
            <a:endParaRPr lang="en-US" sz="1600" dirty="0"/>
          </a:p>
          <a:p>
            <a:pPr marL="342900" indent="-342900">
              <a:spcAft>
                <a:spcPts val="400"/>
              </a:spcAft>
              <a:buSzPct val="100000"/>
              <a:buChar char="•"/>
            </a:pPr>
            <a:r>
              <a:rPr lang="en-US" sz="1600" dirty="0">
                <a:solidFill>
                  <a:srgbClr val="1A1F2B"/>
                </a:solidFill>
              </a:rPr>
              <a:t>μ = 2 ÷ 9.8 = 0.204</a:t>
            </a:r>
            <a:endParaRPr lang="en-US" sz="1600" dirty="0"/>
          </a:p>
          <a:p>
            <a:pPr marL="342900" indent="-342900">
              <a:spcAft>
                <a:spcPts val="400"/>
              </a:spcAft>
              <a:buSzPct val="100000"/>
              <a:buChar char="•"/>
            </a:pPr>
            <a:r>
              <a:rPr lang="en-US" sz="1600" dirty="0">
                <a:solidFill>
                  <a:srgbClr val="1A1F2B"/>
                </a:solidFill>
              </a:rPr>
              <a:t>9 m, because the mass cancels: the deceleration μg does not depend on the mass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M1.3 Dynamics: Newton's laws, connected particles and friction · Edexcel IAL Maths</dc:title>
  <dc:subject>PptxGenJS Presentation</dc:subject>
  <dc:creator>Evan Kotronis · ExaminerPrep</dc:creator>
  <cp:lastModifiedBy>Evan Kotronis · ExaminerPrep</cp:lastModifiedBy>
  <cp:revision>1</cp:revision>
  <dcterms:created xsi:type="dcterms:W3CDTF">2026-10-26T15:10:37Z</dcterms:created>
  <dcterms:modified xsi:type="dcterms:W3CDTF">2026-10-26T15:10:37Z</dcterms:modified>
</cp:coreProperties>
</file>