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33b80184-94b3-cd01-4fcc-2507ff1ef891}">
          <p14:sldIdLst>
            <p14:sldId id="256"/>
            <p14:sldId id="257"/>
            <p14:sldId id="258"/>
          </p14:sldIdLst>
        </p14:section>
        <p14:section name="Theory" id="{b6f8b8f5-f937-748f-c570-7ff8595fb9d3}">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Lst>
        </p14:section>
        <p14:section name="Practice" id="{74183cb8-989f-1c22-660a-1b75c407e3e3}">
          <p14:sldIdLst>
            <p14:sldId id="301"/>
            <p14:sldId id="302"/>
            <p14:sldId id="303"/>
          </p14:sldIdLst>
        </p14:section>
        <p14:section name="Answers" id="{40c294bb-3567-c34d-e577-4046cd09c27f}">
          <p14:sldIdLst>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P3.5 Exponential and logarithmic functions. Notes for this topic: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number e, and what does y = eˣ look like?.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number e, and what does y = eˣ look like?.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number e, and what does y = eˣ look like?.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eᵃˣ⁺ᵇ + c?.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eᵃˣ⁺ᵇ + c?: Worked example 1.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eᵃˣ⁺ᵇ + c?.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ln x, and how is its graph related to eˣ?.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ln x, and how is its graph related to eˣ?.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ln x, and how is its graph related to eˣ?: Worked example 2.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ln x, and how is its graph related to eˣ?.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eᵃˣ⁺ᵇ = p and ln(ax + b) = q?.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eᵃˣ⁺ᵇ = p and ln(ax + b) = q?: Worked example 3.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eᵃˣ⁺ᵇ = p and ln(ax + b) = q?: Worked example 4.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eᵃˣ⁺ᵇ = p and ln(ax + b) = q?.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axⁿ?.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axⁿ?: Worked example 5.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axⁿ?: Worked example 5.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axⁿ?.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kbˣ?.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kbˣ?: Worked example 6.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kbˣ?: Worked example 6.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kbˣ?.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log graph reveal y = kbˣ?.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exponential growth and decay models behave?.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exponential growth and decay models behave?: Worked example 7.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exponential growth and decay models behave?: Worked example 7.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exponential growth and decay models behave?.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aˣ, and where do models break down?.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aˣ, and where do models break down?.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aˣ, and where do models break down?.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aˣ, and where do models break down?: Worked example 8.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aˣ, and where do models break down?: Worked example 8.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aˣ, and where do models break down?.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P3.5.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P3.5.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https://examinerprep.com/notes/edexcel-ial-maths/exponential-and-logarithmic-functions/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https://examinerprep.com/ial-maths-p3-5-exponential-and-logarithmic-functions-questions#IALM-P3-5-B-01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https://examinerprep.com/ial-maths-p3-5-exponential-and-logarithmic-functions-questions#IALM-P3-5-B-02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https://examinerprep.com/ial-maths-p3-5-exponential-and-logarithmic-functions-questions#IALM-P3-5-B-01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https://examinerprep.com/ial-maths-p3-5-exponential-and-logarithmic-functions-questions#IALM-P3-5-B-02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maths/exponential-and-logarithmic-functions/" TargetMode="External"/><Relationship Id="rId2" Type="http://schemas.openxmlformats.org/officeDocument/2006/relationships/hyperlink" Target="https://examinerprep.com/ial-maths-p3-5-exponential-and-logarithmic-func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P3.5 Exponential and logarithmic functions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number e, the graph of y = eˣ, and the gradient property of eᵏˣ</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Sketching y = eᵃˣ⁺ᵇ + c: intercepts, asymptote and range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ln x as the inverse of eˣ, and graphs of y = ln(ax + b) + 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Exact solutions of eᵃˣ⁺ᵇ = p, ln(ax + b) = q and equations that reduce to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Log graphs to estimate a and n in y = axⁿ, and k and b in y = kbˣ</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Exponential growth and decay models: initial value, long-term behaviour and rates of change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d/dx(aˣ) = aˣln a, limitations of models and sensible refinements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number e ≈2.718 is the base for which the gradient of y = eˣ equals its height at every point, and its inverse, the natural logarithm ln x, lets you solve exponential equations exactly, straighten curved data and analyse growth and decay models.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d/dx(eᵏˣ) = keᵏˣ. The curve y = eᵃˣ⁺ᵇ + c has horizontal asymptote y = c, y-intercept eᵇ + c and range y &gt; 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ln x = logₑ x undoes eˣ: e^(ln x) = x for x &gt; 0 and ln(eˣ) = x. Its graph is the reflection of y = eˣ in y = 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To solve, isolate the exponential or the log, then take ln (or exponentiate): eᵃˣ⁺ᵇ = p ⇒x = (ln p - b)/a; ln(ax + b) = q ⇒x = (e^q - b)/a.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y = axⁿ ⇒log y = log a + nlog x: plot log y against log x. y = kbˣ ⇒log y = log k + xlog b: plot log y against 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In a model y = A + Be⁻ᵏᵗ, put t = 0 for the initial value; as t →∞, e⁻ᵏᵗ →0 so y →A.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number e, and what does y = eˣ look like?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y = 2ˣ, y = eˣ and y = 3ˣ all pass through (0, 1). At that point their gradients are about 0.69, exactly 1, and about 1.10: e is the base that gives gradient 1 ther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2ˣ, y = eˣ and y = 3ˣ all pass through (0, 1). At that point their gradients are about 0.69, exactly 1, and about 1.10: e is the base that gives gradient 1 there.</a:t>
            </a:r>
            <a:endParaRPr lang="en-US" sz="1100" dirty="0"/>
          </a:p>
        </p:txBody>
      </p:sp>
      <p:sp>
        <p:nvSpPr>
          <p:cNvPr id="6" name="Text 3"/>
          <p:cNvSpPr txBox="1"/>
          <p:nvPr/>
        </p:nvSpPr>
        <p:spPr>
          <a:xfrm>
            <a:off x="457200" y="1371600"/>
            <a:ext cx="3621938" cy="29279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exponential curve y = aˣ with a &gt; 1 passes through (0, 1), stays above the x-axis and gets steeper as x increases. A less obvious fact is that its gradient is always </a:t>
            </a:r>
            <a:r>
              <a:rPr lang="en-US" sz="1500" b="1" dirty="0">
                <a:solidFill>
                  <a:srgbClr val="1A1F2B"/>
                </a:solidFill>
                <a:latin typeface="Calibri" pitchFamily="34" charset="0"/>
                <a:ea typeface="Calibri" pitchFamily="34" charset="-122"/>
                <a:cs typeface="Calibri" pitchFamily="34" charset="-120"/>
              </a:rPr>
              <a:t>proportional to its height</a:t>
            </a:r>
            <a:r>
              <a:rPr lang="en-US" sz="1500" dirty="0">
                <a:solidFill>
                  <a:srgbClr val="1A1F2B"/>
                </a:solidFill>
                <a:latin typeface="Calibri" pitchFamily="34" charset="0"/>
                <a:ea typeface="Calibri" pitchFamily="34" charset="-122"/>
                <a:cs typeface="Calibri" pitchFamily="34" charset="-120"/>
              </a:rPr>
              <a:t>. For a = 2 the gradient is about 0.69 × height; for a = 3 it is about 1.10 × height. Somewhere between 2 and 3 there is a base for which the gradient </a:t>
            </a:r>
            <a:r>
              <a:rPr lang="en-US" sz="1500" b="1" dirty="0">
                <a:solidFill>
                  <a:srgbClr val="1A1F2B"/>
                </a:solidFill>
                <a:latin typeface="Calibri" pitchFamily="34" charset="0"/>
                <a:ea typeface="Calibri" pitchFamily="34" charset="-122"/>
                <a:cs typeface="Calibri" pitchFamily="34" charset="-120"/>
              </a:rPr>
              <a:t>equals</a:t>
            </a:r>
            <a:r>
              <a:rPr lang="en-US" sz="1500" dirty="0">
                <a:solidFill>
                  <a:srgbClr val="1A1F2B"/>
                </a:solidFill>
                <a:latin typeface="Calibri" pitchFamily="34" charset="0"/>
                <a:ea typeface="Calibri" pitchFamily="34" charset="-122"/>
                <a:cs typeface="Calibri" pitchFamily="34" charset="-120"/>
              </a:rPr>
              <a:t> the height. That base is e = 2.71828…, an irrational number like π.</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 d/dx(eˣ) = eˣ, and more generally d/dx(eᵏˣ) = keᵏˣ.</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number e, and what does y = eˣ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why e is the natural base for growth and decay: a quantity whose rate of change is proportional to its size follows a curve Aeᵏᵗ. The curve y = e⁻ˣ is the reflection of y = eˣ in the y-axis; it also passes through (0, 1) but </a:t>
            </a:r>
            <a:r>
              <a:rPr lang="en-US" sz="1500" b="1" dirty="0">
                <a:solidFill>
                  <a:srgbClr val="1A1F2B"/>
                </a:solidFill>
                <a:latin typeface="Calibri" pitchFamily="34" charset="0"/>
                <a:ea typeface="Calibri" pitchFamily="34" charset="-122"/>
                <a:cs typeface="Calibri" pitchFamily="34" charset="-120"/>
              </a:rPr>
              <a:t>decreases</a:t>
            </a:r>
            <a:r>
              <a:rPr lang="en-US" sz="1500" dirty="0">
                <a:solidFill>
                  <a:srgbClr val="1A1F2B"/>
                </a:solidFill>
                <a:latin typeface="Calibri" pitchFamily="34" charset="0"/>
                <a:ea typeface="Calibri" pitchFamily="34" charset="-122"/>
                <a:cs typeface="Calibri" pitchFamily="34" charset="-120"/>
              </a:rPr>
              <a:t> towards the x-axis.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 also appears as a limit: (1 + 1/n)ⁿ gets closer to e as n grows. It is the value of £1 after a year at 100% interest compounded n times.</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2732227"/>
          <a:ext cx="8229600" cy="914400"/>
        </p:xfrm>
        <a:graphic>
          <a:graphicData uri="http://schemas.openxmlformats.org/drawingml/2006/table">
            <a:tbl>
              <a:tblPr/>
              <a:tblGrid>
                <a:gridCol w="1473098"/>
                <a:gridCol w="1309421"/>
                <a:gridCol w="1309421"/>
                <a:gridCol w="1309421"/>
                <a:gridCol w="1309421"/>
                <a:gridCol w="151973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365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1 000 000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+ 1/n)ⁿ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2.00000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2.25000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2.61304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2.71457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2.71828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number e, and what does y = eˣ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y = eˣ and y = e⁻ˣ, both through (0, 1) with the x-axis as asymptote. The tangent to eˣ at (0, 1) has gradient 1 and at (1, e) has gradient e: the gradient always equals the y-valu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eˣ and y = e⁻ˣ, both through (0, 1) with the x-axis as asymptote. The tangent to eˣ at (0, 1) has gradient 1 and at (1, e) has gradient e: the gradient always equals the y-value.</a:t>
            </a:r>
            <a:endParaRPr lang="en-US" sz="1100" dirty="0"/>
          </a:p>
        </p:txBody>
      </p:sp>
      <p:sp>
        <p:nvSpPr>
          <p:cNvPr id="6" name="Shape 3"/>
          <p:cNvSpPr/>
          <p:nvPr/>
        </p:nvSpPr>
        <p:spPr>
          <a:xfrm>
            <a:off x="457200" y="1371600"/>
            <a:ext cx="3621938" cy="1474013"/>
          </a:xfrm>
          <a:prstGeom prst="roundRect">
            <a:avLst>
              <a:gd name="adj" fmla="val 3722"/>
            </a:avLst>
          </a:prstGeom>
          <a:solidFill>
            <a:srgbClr val="EEF2FF"/>
          </a:solidFill>
          <a:ln w="9525">
            <a:solidFill>
              <a:srgbClr val="DDE2EA"/>
            </a:solidFill>
            <a:prstDash val="solid"/>
          </a:ln>
        </p:spPr>
      </p:sp>
      <p:sp>
        <p:nvSpPr>
          <p:cNvPr id="7" name="Text 4"/>
          <p:cNvSpPr txBox="1"/>
          <p:nvPr/>
        </p:nvSpPr>
        <p:spPr>
          <a:xfrm>
            <a:off x="603504" y="1463040"/>
            <a:ext cx="3329330" cy="132770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Key facts about eˣ.</a:t>
            </a:r>
            <a:r>
              <a:rPr lang="en-US" sz="1400" dirty="0">
                <a:solidFill>
                  <a:srgbClr val="1A1F2B"/>
                </a:solidFill>
                <a:latin typeface="Calibri" pitchFamily="34" charset="0"/>
                <a:ea typeface="Calibri" pitchFamily="34" charset="-122"/>
                <a:cs typeface="Calibri" pitchFamily="34" charset="-120"/>
              </a:rPr>
              <a:t> d/dx(eᵏˣ) = keᵏˣ and eˣ &gt; 0 for every x. eˣ →∞ as x →∞; eˣ →0 as x →-∞, never reaching it; e⁰ = 1. The derivative of eᵏˣ is not in the formulae booklet. Harder derivatives such as xeˣ need the product and chain rules (P3.6).</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eᵃˣ⁺ᵇ + c?</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238932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Treat the curve as a transformation of y = eˣ (P3.2): a stretches it horizontally (and reflects it in the y-axis if a &lt; 0), b shifts it sideways, and c shifts it up or down. Three questions then give the whole sketch.</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Asymptote:</a:t>
            </a:r>
            <a:r>
              <a:rPr lang="en-US" sz="1500" dirty="0">
                <a:solidFill>
                  <a:srgbClr val="1A1F2B"/>
                </a:solidFill>
                <a:latin typeface="Calibri" pitchFamily="34" charset="0"/>
                <a:ea typeface="Calibri" pitchFamily="34" charset="-122"/>
                <a:cs typeface="Calibri" pitchFamily="34" charset="-120"/>
              </a:rPr>
              <a:t> it moves with the vertical shift, so it is the line y = c. Draw it dashed and label 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Intercepts:</a:t>
            </a:r>
            <a:r>
              <a:rPr lang="en-US" sz="1500" dirty="0">
                <a:solidFill>
                  <a:srgbClr val="1A1F2B"/>
                </a:solidFill>
                <a:latin typeface="Calibri" pitchFamily="34" charset="0"/>
                <a:ea typeface="Calibri" pitchFamily="34" charset="-122"/>
                <a:cs typeface="Calibri" pitchFamily="34" charset="-120"/>
              </a:rPr>
              <a:t> put x = 0 for eᵇ + c. For the x-intercept put y = 0 and solve eᵃˣ⁺ᵇ = -c; it exists only if c &lt; 0, because the curve must start below the axis to cross 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eᵃˣ⁺ᵇ &gt; 0, so y &gt; c. If the exponential is multiplied by a negative number, as in y = 5 - 2e⁻ˣ, the curve lies below its asymptote and the range is y &lt; 5.</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a &gt; 0 the curve rises to the right and approaches y = c on the left; if a &lt; 0 it is the other way round.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eᵃˣ⁺ᵇ + c?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Sketch</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e^(½x+1) - 2. Sketch C, giving the exact coordinates of the points where it meets the axes and the equation of its asymptote. State the range of values of 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y-intercept: x = 0 gives y = e - 2, so </a:t>
            </a:r>
            <a:r>
              <a:rPr lang="en-US" sz="1500" b="1" dirty="0">
                <a:solidFill>
                  <a:srgbClr val="1A1F2B"/>
                </a:solidFill>
                <a:latin typeface="Calibri" pitchFamily="34" charset="0"/>
                <a:ea typeface="Calibri" pitchFamily="34" charset="-122"/>
                <a:cs typeface="Calibri" pitchFamily="34" charset="-120"/>
              </a:rPr>
              <a:t>(0, e - 2)</a:t>
            </a:r>
            <a:r>
              <a:rPr lang="en-US" sz="1500" dirty="0">
                <a:solidFill>
                  <a:srgbClr val="1A1F2B"/>
                </a:solidFill>
                <a:latin typeface="Calibri" pitchFamily="34" charset="0"/>
                <a:ea typeface="Calibri" pitchFamily="34" charset="-122"/>
                <a:cs typeface="Calibri" pitchFamily="34" charset="-120"/>
              </a:rPr>
              <a:t> (≈ 0.718).</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x-intercept: isolate the exponential, then take ln. e^(½x+1) = 2 ⇒½x + 1 = ln 2 ⇒x = 2ln 2 - 2, so </a:t>
            </a:r>
            <a:r>
              <a:rPr lang="en-US" sz="1500" b="1" dirty="0">
                <a:solidFill>
                  <a:srgbClr val="1A1F2B"/>
                </a:solidFill>
                <a:latin typeface="Calibri" pitchFamily="34" charset="0"/>
                <a:ea typeface="Calibri" pitchFamily="34" charset="-122"/>
                <a:cs typeface="Calibri" pitchFamily="34" charset="-120"/>
              </a:rPr>
              <a:t>(2ln 2 - 2, 0)</a:t>
            </a:r>
            <a:r>
              <a:rPr lang="en-US" sz="1500" dirty="0">
                <a:solidFill>
                  <a:srgbClr val="1A1F2B"/>
                </a:solidFill>
                <a:latin typeface="Calibri" pitchFamily="34" charset="0"/>
                <a:ea typeface="Calibri" pitchFamily="34" charset="-122"/>
                <a:cs typeface="Calibri" pitchFamily="34" charset="-120"/>
              </a:rPr>
              <a:t> (≈ −0.614).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As x →-∞, e^(½x+1) →0: asymptote </a:t>
            </a:r>
            <a:r>
              <a:rPr lang="en-US" sz="1500" b="1" dirty="0">
                <a:solidFill>
                  <a:srgbClr val="1A1F2B"/>
                </a:solidFill>
                <a:latin typeface="Calibri" pitchFamily="34" charset="0"/>
                <a:ea typeface="Calibri" pitchFamily="34" charset="-122"/>
                <a:cs typeface="Calibri" pitchFamily="34" charset="-120"/>
              </a:rPr>
              <a:t>y = -2</a:t>
            </a:r>
            <a:r>
              <a:rPr lang="en-US" sz="1500" dirty="0">
                <a:solidFill>
                  <a:srgbClr val="1A1F2B"/>
                </a:solidFill>
                <a:latin typeface="Calibri" pitchFamily="34" charset="0"/>
                <a:ea typeface="Calibri" pitchFamily="34" charset="-122"/>
                <a:cs typeface="Calibri" pitchFamily="34" charset="-120"/>
              </a:rPr>
              <a:t>, range </a:t>
            </a:r>
            <a:r>
              <a:rPr lang="en-US" sz="1500" b="1" dirty="0">
                <a:solidFill>
                  <a:srgbClr val="1A1F2B"/>
                </a:solidFill>
                <a:latin typeface="Calibri" pitchFamily="34" charset="0"/>
                <a:ea typeface="Calibri" pitchFamily="34" charset="-122"/>
                <a:cs typeface="Calibri" pitchFamily="34" charset="-120"/>
              </a:rPr>
              <a:t>y &gt; -2</a:t>
            </a:r>
            <a:r>
              <a:rPr lang="en-US" sz="1500" dirty="0">
                <a:solidFill>
                  <a:srgbClr val="1A1F2B"/>
                </a:solidFill>
                <a:latin typeface="Calibri" pitchFamily="34" charset="0"/>
                <a:ea typeface="Calibri" pitchFamily="34" charset="-122"/>
                <a:cs typeface="Calibri" pitchFamily="34" charset="-120"/>
              </a:rPr>
              <a:t>. The sketch is an increasing curve, flattening onto y = -2 on the left.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eᵃˣ⁺ᵇ + c?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The sketch for Worked example 1. The curve never reaches its asymptote y = −2; both intercepts are given exactly, with decimals only as a check.">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sketch for Worked example 1. The curve never reaches its asymptote y = −2; both intercepts are given exactly, with decimals only as a check.</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asymptote out of habit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the curve crossing its asymptote, or putting the asymptote at y = 0 because that is where eˣ's is. The asymptote is at y = c; label it with its equation and leave a visible gap between the curve and the line.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ln x, and how is its graph related to eˣ?</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Equal scales: y = eˣ and y = ln x are reflections of each other in y = x. The horizontal asymptote of one (the x-axis) becomes the vertical asymptote of the other (the y-axis).">    </p:cNvPr>
          <p:cNvPicPr>
            <a:picLocks noChangeAspect="1"/>
          </p:cNvPicPr>
          <p:nvPr/>
        </p:nvPicPr>
        <p:blipFill>
          <a:blip r:embed="rId1"/>
          <a:stretch>
            <a:fillRect/>
          </a:stretch>
        </p:blipFill>
        <p:spPr>
          <a:xfrm>
            <a:off x="6314846" y="1371600"/>
            <a:ext cx="2371954" cy="2300630"/>
          </a:xfrm>
          <a:prstGeom prst="rect">
            <a:avLst/>
          </a:prstGeom>
        </p:spPr>
      </p:pic>
      <p:sp>
        <p:nvSpPr>
          <p:cNvPr id="5" name="Text 2"/>
          <p:cNvSpPr txBox="1"/>
          <p:nvPr/>
        </p:nvSpPr>
        <p:spPr>
          <a:xfrm>
            <a:off x="6312103"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Equal scales: y = eˣ and y = ln x are reflections of each other in y = x. The horizontal asymptote of one (the x-axis) becomes the vertical asymptote of the other (the y-axis).</a:t>
            </a:r>
            <a:endParaRPr lang="en-US" sz="1100" dirty="0"/>
          </a:p>
        </p:txBody>
      </p:sp>
      <p:sp>
        <p:nvSpPr>
          <p:cNvPr id="6" name="Text 3"/>
          <p:cNvSpPr txBox="1"/>
          <p:nvPr/>
        </p:nvSpPr>
        <p:spPr>
          <a:xfrm>
            <a:off x="457200" y="1371600"/>
            <a:ext cx="5537606" cy="324794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natural logarithm</a:t>
            </a:r>
            <a:r>
              <a:rPr lang="en-US" sz="1500" dirty="0">
                <a:solidFill>
                  <a:srgbClr val="1A1F2B"/>
                </a:solidFill>
                <a:latin typeface="Calibri" pitchFamily="34" charset="0"/>
                <a:ea typeface="Calibri" pitchFamily="34" charset="-122"/>
                <a:cs typeface="Calibri" pitchFamily="34" charset="-120"/>
              </a:rPr>
              <a:t> ln x is logₑ x: the power you raise e to in order to get x. So y = ln x ⇔x = eʸ. This makes ln and the exponential </a:t>
            </a:r>
            <a:r>
              <a:rPr lang="en-US" sz="1500" b="1" dirty="0">
                <a:solidFill>
                  <a:srgbClr val="1A1F2B"/>
                </a:solidFill>
                <a:latin typeface="Calibri" pitchFamily="34" charset="0"/>
                <a:ea typeface="Calibri" pitchFamily="34" charset="-122"/>
                <a:cs typeface="Calibri" pitchFamily="34" charset="-120"/>
              </a:rPr>
              <a:t>inverse functions</a:t>
            </a:r>
            <a:r>
              <a:rPr lang="en-US" sz="1500" dirty="0">
                <a:solidFill>
                  <a:srgbClr val="1A1F2B"/>
                </a:solidFill>
                <a:latin typeface="Calibri" pitchFamily="34" charset="0"/>
                <a:ea typeface="Calibri" pitchFamily="34" charset="-122"/>
                <a:cs typeface="Calibri" pitchFamily="34" charset="-120"/>
              </a:rPr>
              <a:t>, each undoing the other: ln(eˣ) = x for every real x, and e^(ln x) = x for x &gt; 0. All the P2 laws of logarithms hold for ln: ln ab = ln a + ln b, ln a/b = ln a - ln b, ln aᵏ = kln a, ln 1 = 0 and ln e = 1.</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Because they are inverses, the graph of y = ln x is the </a:t>
            </a:r>
            <a:r>
              <a:rPr lang="en-US" sz="1500" b="1" dirty="0">
                <a:solidFill>
                  <a:srgbClr val="1A1F2B"/>
                </a:solidFill>
                <a:latin typeface="Calibri" pitchFamily="34" charset="0"/>
                <a:ea typeface="Calibri" pitchFamily="34" charset="-122"/>
                <a:cs typeface="Calibri" pitchFamily="34" charset="-120"/>
              </a:rPr>
              <a:t>reflection of y = eˣ in the line y = x</a:t>
            </a:r>
            <a:r>
              <a:rPr lang="en-US" sz="1500" dirty="0">
                <a:solidFill>
                  <a:srgbClr val="1A1F2B"/>
                </a:solidFill>
                <a:latin typeface="Calibri" pitchFamily="34" charset="0"/>
                <a:ea typeface="Calibri" pitchFamily="34" charset="-122"/>
                <a:cs typeface="Calibri" pitchFamily="34" charset="-120"/>
              </a:rPr>
              <a:t>: every point (p, q) on one matches (q, p) on the other. So ln x is defined only for x &gt; 0, passes through (1, 0), and has the y-axis as a vertical asymptote. It increases for ever, but very slowly.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y = ln(ax + b) + c with a &gt; 0, the same three questions as before give the sketch. You need ax + b &gt; 0, so the domain is x &gt; -b/a and the vertical asymptote is x = -b/a.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ln x, and how is its graph related to eˣ?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y-intercept (only if 0 is in the domain) is ln b + c. The x-intercept comes from ln(ax + b) = -c ⇒ax + b = e⁻ᶜ.</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ln x, and how is its graph related to eˣ?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Sketch</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Sketch the curve with equation y = ln(2x + 6) - 1, stating the equation of its asymptote and the exact coordinates of the points where it meets the coordinate axes.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Domain: 2x + 6 &gt; 0 ⇒x &gt; -3, so the asymptote is </a:t>
            </a:r>
            <a:r>
              <a:rPr lang="en-US" sz="1500" b="1" dirty="0">
                <a:solidFill>
                  <a:srgbClr val="1A1F2B"/>
                </a:solidFill>
                <a:latin typeface="Calibri" pitchFamily="34" charset="0"/>
                <a:ea typeface="Calibri" pitchFamily="34" charset="-122"/>
                <a:cs typeface="Calibri" pitchFamily="34" charset="-120"/>
              </a:rPr>
              <a:t>x = -3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y-intercept: x = 0 gives y = ln 6 - 1, so </a:t>
            </a:r>
            <a:r>
              <a:rPr lang="en-US" sz="1500" b="1" dirty="0">
                <a:solidFill>
                  <a:srgbClr val="1A1F2B"/>
                </a:solidFill>
                <a:latin typeface="Calibri" pitchFamily="34" charset="0"/>
                <a:ea typeface="Calibri" pitchFamily="34" charset="-122"/>
                <a:cs typeface="Calibri" pitchFamily="34" charset="-120"/>
              </a:rPr>
              <a:t>(0, ln 6 - 1)</a:t>
            </a:r>
            <a:r>
              <a:rPr lang="en-US" sz="1500" dirty="0">
                <a:solidFill>
                  <a:srgbClr val="1A1F2B"/>
                </a:solidFill>
                <a:latin typeface="Calibri" pitchFamily="34" charset="0"/>
                <a:ea typeface="Calibri" pitchFamily="34" charset="-122"/>
                <a:cs typeface="Calibri" pitchFamily="34" charset="-120"/>
              </a:rPr>
              <a:t> (≈ 0.792).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x-intercept: isolate the log, then exponentiate. ln(2x + 6) = 1 ⇒2x + 6 = e, so </a:t>
            </a:r>
            <a:r>
              <a:rPr lang="en-US" sz="1500" b="1" dirty="0">
                <a:solidFill>
                  <a:srgbClr val="1A1F2B"/>
                </a:solidFill>
                <a:latin typeface="Calibri" pitchFamily="34" charset="0"/>
                <a:ea typeface="Calibri" pitchFamily="34" charset="-122"/>
                <a:cs typeface="Calibri" pitchFamily="34" charset="-120"/>
              </a:rPr>
              <a:t>((e - 6)/2, 0)</a:t>
            </a:r>
            <a:r>
              <a:rPr lang="en-US" sz="1500" dirty="0">
                <a:solidFill>
                  <a:srgbClr val="1A1F2B"/>
                </a:solidFill>
                <a:latin typeface="Calibri" pitchFamily="34" charset="0"/>
                <a:ea typeface="Calibri" pitchFamily="34" charset="-122"/>
                <a:cs typeface="Calibri" pitchFamily="34" charset="-120"/>
              </a:rPr>
              <a:t> (≈ −1.64).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ln x, and how is its graph related to eˣ?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sketch for Worked example 2: the curve plunges down beside its asymptote x = −3 and rises slowly to the right.">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sketch for Worked example 2: the curve plunges down beside its asymptote x = −3 and rises slowly to the right.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eᵃˣ⁺ᵇ = p and ln(ax + b) = q?</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10769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method has one golden rule: </a:t>
            </a:r>
            <a:r>
              <a:rPr lang="en-US" sz="1500" b="1" dirty="0">
                <a:solidFill>
                  <a:srgbClr val="1A1F2B"/>
                </a:solidFill>
                <a:latin typeface="Calibri" pitchFamily="34" charset="0"/>
                <a:ea typeface="Calibri" pitchFamily="34" charset="-122"/>
                <a:cs typeface="Calibri" pitchFamily="34" charset="-120"/>
              </a:rPr>
              <a:t>isolate first</a:t>
            </a:r>
            <a:r>
              <a:rPr lang="en-US" sz="1500" dirty="0">
                <a:solidFill>
                  <a:srgbClr val="1A1F2B"/>
                </a:solidFill>
                <a:latin typeface="Calibri" pitchFamily="34" charset="0"/>
                <a:ea typeface="Calibri" pitchFamily="34" charset="-122"/>
                <a:cs typeface="Calibri" pitchFamily="34" charset="-120"/>
              </a:rPr>
              <a:t>. Get the exponential (or the logarithm) on its own on one side, with a coefficient of 1. Then: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an exponential equation, take ln of both sides: eᵃˣ⁺ᵇ = p ⇒ax + b = ln p. This needs p &gt; 0; if p ≤0 there are no solutions, because e to any power is positive;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logarithmic equation, raise e to the power of both sides: ln(ax + b) = q ⇒ax + b = e^q. Any real q is allowed.</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Exact</a:t>
            </a:r>
            <a:r>
              <a:rPr lang="en-US" sz="1500" dirty="0">
                <a:solidFill>
                  <a:srgbClr val="1A1F2B"/>
                </a:solidFill>
                <a:latin typeface="Calibri" pitchFamily="34" charset="0"/>
                <a:ea typeface="Calibri" pitchFamily="34" charset="-122"/>
                <a:cs typeface="Calibri" pitchFamily="34" charset="-120"/>
              </a:rPr>
              <a:t> answers keep ln and e: x = (ln 7 + 2)/3, not 1.315. If an equation contains both e²ˣ and eˣ (or eˣ and e⁻ˣ), it is a quadratic in disguise: let u = eˣ, so e²ˣ = u² and e⁻ˣ = 1/u, and reject any root u ≤0.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eᵃˣ⁺ᵇ = p and ln(ax + b) = q?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Easy · Find</a:t>
            </a:r>
            <a:endParaRPr lang="en-US" sz="1200" dirty="0"/>
          </a:p>
        </p:txBody>
      </p:sp>
      <p:sp>
        <p:nvSpPr>
          <p:cNvPr id="4" name="Text 2"/>
          <p:cNvSpPr txBox="1"/>
          <p:nvPr/>
        </p:nvSpPr>
        <p:spPr>
          <a:xfrm>
            <a:off x="457200" y="1371600"/>
            <a:ext cx="8229600" cy="16998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exact solution of each equation. (a) e³ˣ⁻² = 7 (b) ln(4x - 1) = 2 (c) 5 - 2e⁻ˣ =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Take ln: 3x - 2 = ln 7 ⇒ </a:t>
            </a:r>
            <a:r>
              <a:rPr lang="en-US" sz="1500" b="1" dirty="0">
                <a:solidFill>
                  <a:srgbClr val="1A1F2B"/>
                </a:solidFill>
                <a:latin typeface="Calibri" pitchFamily="34" charset="0"/>
                <a:ea typeface="Calibri" pitchFamily="34" charset="-122"/>
                <a:cs typeface="Calibri" pitchFamily="34" charset="-120"/>
              </a:rPr>
              <a:t>x = (2 + ln 7)/3</a:t>
            </a:r>
            <a:r>
              <a:rPr lang="en-US" sz="1500" dirty="0">
                <a:solidFill>
                  <a:srgbClr val="1A1F2B"/>
                </a:solidFill>
                <a:latin typeface="Calibri" pitchFamily="34" charset="0"/>
                <a:ea typeface="Calibri" pitchFamily="34" charset="-122"/>
                <a:cs typeface="Calibri" pitchFamily="34" charset="-120"/>
              </a:rPr>
              <a:t> (≈ 1.315).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Exponentiate: 4x - 1 = e² ⇒ </a:t>
            </a:r>
            <a:r>
              <a:rPr lang="en-US" sz="1500" b="1" dirty="0">
                <a:solidFill>
                  <a:srgbClr val="1A1F2B"/>
                </a:solidFill>
                <a:latin typeface="Calibri" pitchFamily="34" charset="0"/>
                <a:ea typeface="Calibri" pitchFamily="34" charset="-122"/>
                <a:cs typeface="Calibri" pitchFamily="34" charset="-120"/>
              </a:rPr>
              <a:t>x = (e² + 1)/4</a:t>
            </a:r>
            <a:r>
              <a:rPr lang="en-US" sz="1500" dirty="0">
                <a:solidFill>
                  <a:srgbClr val="1A1F2B"/>
                </a:solidFill>
                <a:latin typeface="Calibri" pitchFamily="34" charset="0"/>
                <a:ea typeface="Calibri" pitchFamily="34" charset="-122"/>
                <a:cs typeface="Calibri" pitchFamily="34" charset="-120"/>
              </a:rPr>
              <a:t> (≈ 2.097; check 4x - 1 = e² &gt;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Isolate first: 2e⁻ˣ = 4 ⇒e⁻ˣ = 2 ⇒-x = ln 2 ⇒ </a:t>
            </a:r>
            <a:r>
              <a:rPr lang="en-US" sz="1500" b="1" dirty="0">
                <a:solidFill>
                  <a:srgbClr val="1A1F2B"/>
                </a:solidFill>
                <a:latin typeface="Calibri" pitchFamily="34" charset="0"/>
                <a:ea typeface="Calibri" pitchFamily="34" charset="-122"/>
                <a:cs typeface="Calibri" pitchFamily="34" charset="-120"/>
              </a:rPr>
              <a:t>x = -ln 2</a:t>
            </a:r>
            <a:r>
              <a:rPr lang="en-US" sz="1500" dirty="0">
                <a:solidFill>
                  <a:srgbClr val="1A1F2B"/>
                </a:solidFill>
                <a:latin typeface="Calibri" pitchFamily="34" charset="0"/>
                <a:ea typeface="Calibri" pitchFamily="34" charset="-122"/>
                <a:cs typeface="Calibri" pitchFamily="34" charset="-120"/>
              </a:rPr>
              <a:t> (or ln½).</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eᵃˣ⁺ᵇ = p and ln(ax + b) = q?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Solve</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giving exact answers: (a) e²ˣ - 7eˣ + 12 = 0; (b) eˣ - 6e⁻ˣ =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Let u = eˣ: u² - 7u + 12 = 0 ⇒(u - 3)(u - 4) = 0 ⇒eˣ = 3 or eˣ = 4. </a:t>
            </a:r>
            <a:r>
              <a:rPr lang="en-US" sz="1500" b="1" dirty="0">
                <a:solidFill>
                  <a:srgbClr val="1A1F2B"/>
                </a:solidFill>
                <a:latin typeface="Calibri" pitchFamily="34" charset="0"/>
                <a:ea typeface="Calibri" pitchFamily="34" charset="-122"/>
                <a:cs typeface="Calibri" pitchFamily="34" charset="-120"/>
              </a:rPr>
              <a:t>x = ln 3 or x = ln 4 (= 2ln 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Multiply every term by eˣ, which is never zero: e²ˣ - 6 = eˣ ⇒u² - u - 6 = 0 ⇒(u - 3)(u + 2) = 0. eˣ = -2 has no solutions since eˣ &gt; 0; eˣ = 3 gives </a:t>
            </a:r>
            <a:r>
              <a:rPr lang="en-US" sz="1500" b="1" dirty="0">
                <a:solidFill>
                  <a:srgbClr val="1A1F2B"/>
                </a:solidFill>
                <a:latin typeface="Calibri" pitchFamily="34" charset="0"/>
                <a:ea typeface="Calibri" pitchFamily="34" charset="-122"/>
                <a:cs typeface="Calibri" pitchFamily="34" charset="-120"/>
              </a:rPr>
              <a:t>x = ln 3 only</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eᵃˣ⁺ᵇ = p and ln(ax + b) = q?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Worked example 4(b): y = eˣ − 6e⁻ˣ is increasing, so it meets y = 1 exactly once, at x = ln 3. The rejected root eˣ = −2 corresponds to no point at all.">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4(b): y = eˣ − 6e⁻ˣ is increasing, so it meets y = 1 exactly once, at x = ln 3. The rejected root eˣ = −2 corresponds to no point at all.</a:t>
            </a:r>
            <a:endParaRPr lang="en-US" sz="1100" dirty="0"/>
          </a:p>
        </p:txBody>
      </p:sp>
      <p:sp>
        <p:nvSpPr>
          <p:cNvPr id="6" name="Shape 3"/>
          <p:cNvSpPr/>
          <p:nvPr/>
        </p:nvSpPr>
        <p:spPr>
          <a:xfrm>
            <a:off x="457200" y="1371600"/>
            <a:ext cx="361188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taking logs term by term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From e²ˣ - 7eˣ + 12 = 0, writing 2x - 7x + ln 12 = 0. ln(A + B) is not ln A + ln B. Take ln of both sides only when each side is a single product or power, here after factorising.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axⁿ?</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Data from an experiment may follow a curve whose equation is unknown. A straight line is much easier to recognise and measure than a curve, so we change the variables until the graph is straight. If y = axⁿ, take logs (any base, usually 10 or e) of both sides and use the laws of logs:</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log y = log a + nlog x</a:t>
            </a:r>
            <a:endParaRPr lang="en-US" sz="1700" dirty="0"/>
          </a:p>
        </p:txBody>
      </p:sp>
      <p:sp>
        <p:nvSpPr>
          <p:cNvPr id="7" name="Text 5"/>
          <p:cNvSpPr txBox="1"/>
          <p:nvPr/>
        </p:nvSpPr>
        <p:spPr>
          <a:xfrm>
            <a:off x="457200" y="2745029"/>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Compare with Y = c + mX: plotting log y against log x gives a straight line with </a:t>
            </a:r>
            <a:r>
              <a:rPr lang="en-US" sz="1500" b="1" dirty="0">
                <a:solidFill>
                  <a:srgbClr val="1A1F2B"/>
                </a:solidFill>
                <a:latin typeface="Calibri" pitchFamily="34" charset="0"/>
                <a:ea typeface="Calibri" pitchFamily="34" charset="-122"/>
                <a:cs typeface="Calibri" pitchFamily="34" charset="-120"/>
              </a:rPr>
              <a:t>gradient n</a:t>
            </a:r>
            <a:r>
              <a:rPr lang="en-US" sz="1500" dirty="0">
                <a:solidFill>
                  <a:srgbClr val="1A1F2B"/>
                </a:solidFill>
                <a:latin typeface="Calibri" pitchFamily="34" charset="0"/>
                <a:ea typeface="Calibri" pitchFamily="34" charset="-122"/>
                <a:cs typeface="Calibri" pitchFamily="34" charset="-120"/>
              </a:rPr>
              <a:t> and </a:t>
            </a:r>
            <a:r>
              <a:rPr lang="en-US" sz="1500" b="1" dirty="0">
                <a:solidFill>
                  <a:srgbClr val="1A1F2B"/>
                </a:solidFill>
                <a:latin typeface="Calibri" pitchFamily="34" charset="0"/>
                <a:ea typeface="Calibri" pitchFamily="34" charset="-122"/>
                <a:cs typeface="Calibri" pitchFamily="34" charset="-120"/>
              </a:rPr>
              <a:t>intercept log a</a:t>
            </a:r>
            <a:r>
              <a:rPr lang="en-US" sz="1500" dirty="0">
                <a:solidFill>
                  <a:srgbClr val="1A1F2B"/>
                </a:solidFill>
                <a:latin typeface="Calibri" pitchFamily="34" charset="0"/>
                <a:ea typeface="Calibri" pitchFamily="34" charset="-122"/>
                <a:cs typeface="Calibri" pitchFamily="34" charset="-120"/>
              </a:rPr>
              <a:t> on the vertical axis. So n is the gradient, and a = 10ⁱⁿᵗᵉʳᶜᵉᵖᵗ (base 10) or eⁱⁿᵗᵉʳᶜᵉᵖᵗ (base e). If the points do not lie close to a straight line, the relationship is not of the form axⁿ.</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axⁿ?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 estimate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variables are thought to satisfy y = axⁿ. Measurements give:</a:t>
            </a:r>
            <a:endParaRPr lang="en-US" sz="13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371600"/>
                <a:gridCol w="1371600"/>
                <a:gridCol w="1371600"/>
                <a:gridCol w="1371600"/>
                <a:gridCol w="1371600"/>
                <a:gridCol w="13716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69.2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log₁₀x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log₁₀y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0.88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268066"/>
            <a:ext cx="8229600" cy="12838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graph of log₁₀y against log₁₀x is a straight line passing through (0.25, 0.80) and (1.25, 2.40). (a) Find the values of a and n. (b) Estimate y when x = 25.</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log₁₀y = log₁₀a + nlog₁₀x: gradient n, intercept log₁₀a. n = (2.40 - 0.80)/(1.25 - 0.25) = </a:t>
            </a:r>
            <a:r>
              <a:rPr lang="en-US" sz="1500" b="1" dirty="0">
                <a:solidFill>
                  <a:srgbClr val="1A1F2B"/>
                </a:solidFill>
                <a:latin typeface="Calibri" pitchFamily="34" charset="0"/>
                <a:ea typeface="Calibri" pitchFamily="34" charset="-122"/>
                <a:cs typeface="Calibri" pitchFamily="34" charset="-120"/>
              </a:rPr>
              <a:t>1.6</a:t>
            </a:r>
            <a:r>
              <a:rPr lang="en-US" sz="1500" dirty="0">
                <a:solidFill>
                  <a:srgbClr val="1A1F2B"/>
                </a:solidFill>
                <a:latin typeface="Calibri" pitchFamily="34" charset="0"/>
                <a:ea typeface="Calibri" pitchFamily="34" charset="-122"/>
                <a:cs typeface="Calibri" pitchFamily="34" charset="-120"/>
              </a:rPr>
              <a:t>. Intercept: 0.80 = c + 1.6 ×0.25 ⇒c = 0.40, so a = 10^(0.40) = </a:t>
            </a:r>
            <a:r>
              <a:rPr lang="en-US" sz="1500" b="1" dirty="0">
                <a:solidFill>
                  <a:srgbClr val="1A1F2B"/>
                </a:solidFill>
                <a:latin typeface="Calibri" pitchFamily="34" charset="0"/>
                <a:ea typeface="Calibri" pitchFamily="34" charset="-122"/>
                <a:cs typeface="Calibri" pitchFamily="34" charset="-120"/>
              </a:rPr>
              <a:t>2.51</a:t>
            </a:r>
            <a:r>
              <a:rPr lang="en-US" sz="1500" dirty="0">
                <a:solidFill>
                  <a:srgbClr val="1A1F2B"/>
                </a:solidFill>
                <a:latin typeface="Calibri" pitchFamily="34" charset="0"/>
                <a:ea typeface="Calibri" pitchFamily="34" charset="-122"/>
                <a:cs typeface="Calibri" pitchFamily="34" charset="-120"/>
              </a:rPr>
              <a:t>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axⁿ?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 estimate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y = 10^(0.40) ×25^(1.6) ≈ </a:t>
            </a:r>
            <a:r>
              <a:rPr lang="en-US" sz="1500" b="1" dirty="0">
                <a:solidFill>
                  <a:srgbClr val="1A1F2B"/>
                </a:solidFill>
                <a:latin typeface="Calibri" pitchFamily="34" charset="0"/>
                <a:ea typeface="Calibri" pitchFamily="34" charset="-122"/>
                <a:cs typeface="Calibri" pitchFamily="34" charset="-120"/>
              </a:rPr>
              <a:t>433</a:t>
            </a:r>
            <a:r>
              <a:rPr lang="en-US" sz="1500" dirty="0">
                <a:solidFill>
                  <a:srgbClr val="1A1F2B"/>
                </a:solidFill>
                <a:latin typeface="Calibri" pitchFamily="34" charset="0"/>
                <a:ea typeface="Calibri" pitchFamily="34" charset="-122"/>
                <a:cs typeface="Calibri" pitchFamily="34" charset="-120"/>
              </a:rPr>
              <a:t>. Keep a unrounded here. x = 25 is outside the measured range, so this is an extrapolation and less reliable.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axⁿ?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log₁₀ y against log₁₀ x for the data in Worked example 5. The points lie close to a line of gradient 1.6, so n = 1.6; the intercept 0.40 is log₁₀ a.">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log₁₀ y against log₁₀ x for the data in Worked example 5. The points lie close to a line of gradient 1.6, so n = 1.6; the intercept 0.40 is log₁₀ a.</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kbˣ?</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an exponential relationship y = kbˣ the unknown is in the </a:t>
            </a:r>
            <a:r>
              <a:rPr lang="en-US" sz="1500" b="1" dirty="0">
                <a:solidFill>
                  <a:srgbClr val="1A1F2B"/>
                </a:solidFill>
                <a:latin typeface="Calibri" pitchFamily="34" charset="0"/>
                <a:ea typeface="Calibri" pitchFamily="34" charset="-122"/>
                <a:cs typeface="Calibri" pitchFamily="34" charset="-120"/>
              </a:rPr>
              <a:t>power</a:t>
            </a:r>
            <a:r>
              <a:rPr lang="en-US" sz="1500" dirty="0">
                <a:solidFill>
                  <a:srgbClr val="1A1F2B"/>
                </a:solidFill>
                <a:latin typeface="Calibri" pitchFamily="34" charset="0"/>
                <a:ea typeface="Calibri" pitchFamily="34" charset="-122"/>
                <a:cs typeface="Calibri" pitchFamily="34" charset="-120"/>
              </a:rPr>
              <a:t>, so taking logs gives</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log y = log k + xlog b</a:t>
            </a:r>
            <a:endParaRPr lang="en-US" sz="1700" dirty="0"/>
          </a:p>
        </p:txBody>
      </p:sp>
      <p:sp>
        <p:nvSpPr>
          <p:cNvPr id="7" name="Text 5"/>
          <p:cNvSpPr txBox="1"/>
          <p:nvPr/>
        </p:nvSpPr>
        <p:spPr>
          <a:xfrm>
            <a:off x="457200" y="2284171"/>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Now plot log y against x itself, not log x. The line has </a:t>
            </a:r>
            <a:r>
              <a:rPr lang="en-US" sz="1500" b="1" dirty="0">
                <a:solidFill>
                  <a:srgbClr val="1A1F2B"/>
                </a:solidFill>
                <a:latin typeface="Calibri" pitchFamily="34" charset="0"/>
                <a:ea typeface="Calibri" pitchFamily="34" charset="-122"/>
                <a:cs typeface="Calibri" pitchFamily="34" charset="-120"/>
              </a:rPr>
              <a:t>gradient log b</a:t>
            </a:r>
            <a:r>
              <a:rPr lang="en-US" sz="1500" dirty="0">
                <a:solidFill>
                  <a:srgbClr val="1A1F2B"/>
                </a:solidFill>
                <a:latin typeface="Calibri" pitchFamily="34" charset="0"/>
                <a:ea typeface="Calibri" pitchFamily="34" charset="-122"/>
                <a:cs typeface="Calibri" pitchFamily="34" charset="-120"/>
              </a:rPr>
              <a:t> and </a:t>
            </a:r>
            <a:r>
              <a:rPr lang="en-US" sz="1500" b="1" dirty="0">
                <a:solidFill>
                  <a:srgbClr val="1A1F2B"/>
                </a:solidFill>
                <a:latin typeface="Calibri" pitchFamily="34" charset="0"/>
                <a:ea typeface="Calibri" pitchFamily="34" charset="-122"/>
                <a:cs typeface="Calibri" pitchFamily="34" charset="-120"/>
              </a:rPr>
              <a:t>intercept log k</a:t>
            </a:r>
            <a:r>
              <a:rPr lang="en-US" sz="1500" dirty="0">
                <a:solidFill>
                  <a:srgbClr val="1A1F2B"/>
                </a:solidFill>
                <a:latin typeface="Calibri" pitchFamily="34" charset="0"/>
                <a:ea typeface="Calibri" pitchFamily="34" charset="-122"/>
                <a:cs typeface="Calibri" pitchFamily="34" charset="-120"/>
              </a:rPr>
              <a:t>, so b = 10ᵍʳᵃᵈⁱᵉⁿᵗ (or eᵍʳᵃᵈⁱᵉⁿᵗ) and k = 10ⁱⁿᵗᵉʳᶜᵉᵖᵗ (or eⁱⁿᵗᵉʳᶜᵉᵖᵗ). The quickest way to tell the two models apart: axⁿ is straight on a log–log graph; kbˣ is straight when only the vertical axis is logged. The constant b is the growth factor per unit of x: b = 1.35 means a 35% increase for each unit increase in x, and 0 &lt; b &lt; 1 means decay.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kbˣ?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 interpret</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number of bacteria, N, in a culture t hours after it is set up is recorded:</a:t>
            </a:r>
            <a:endParaRPr lang="en-US" sz="13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371600"/>
                <a:gridCol w="1371600"/>
                <a:gridCol w="1371600"/>
                <a:gridCol w="1371600"/>
                <a:gridCol w="1371600"/>
                <a:gridCol w="13716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899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1671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5.58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7.42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83687"/>
            <a:ext cx="8229600" cy="15782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 is suggested that N = kbᵗ. A line of best fit on a graph of ln N against t passes through (1, 5.31) and (7, 7.11). (a) Find k and b, to 3 significant figures. (b) Interpret b. (c) Use the line to estimate N when t = 10.</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ln N = ln k + tln b: gradient ln b, intercept ln k. Gradient = (7.11 - 5.31)/(7 - 1) = 0.30; intercept = 5.31 - 0.30 = 5.01. </a:t>
            </a:r>
            <a:r>
              <a:rPr lang="en-US" sz="1500" b="1" dirty="0">
                <a:solidFill>
                  <a:srgbClr val="1A1F2B"/>
                </a:solidFill>
                <a:latin typeface="Calibri" pitchFamily="34" charset="0"/>
                <a:ea typeface="Calibri" pitchFamily="34" charset="-122"/>
                <a:cs typeface="Calibri" pitchFamily="34" charset="-120"/>
              </a:rPr>
              <a:t>b = e^(0.30) = 1.35, k = e^(5.01) = 150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The number of bacteria is multiplied by about 1.35 each hour</a:t>
            </a:r>
            <a:r>
              <a:rPr lang="en-US" sz="1500" dirty="0">
                <a:solidFill>
                  <a:srgbClr val="1A1F2B"/>
                </a:solidFill>
                <a:latin typeface="Calibri" pitchFamily="34" charset="0"/>
                <a:ea typeface="Calibri" pitchFamily="34" charset="-122"/>
                <a:cs typeface="Calibri" pitchFamily="34" charset="-120"/>
              </a:rPr>
              <a:t>, an increase of about 35% per hour.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kbˣ?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 interpret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ln N = 5.01 + 0.30 ×10 = 8.01 ⇒N = e^(8.01) ≈ </a:t>
            </a:r>
            <a:r>
              <a:rPr lang="en-US" sz="1500" b="1" dirty="0">
                <a:solidFill>
                  <a:srgbClr val="1A1F2B"/>
                </a:solidFill>
                <a:latin typeface="Calibri" pitchFamily="34" charset="0"/>
                <a:ea typeface="Calibri" pitchFamily="34" charset="-122"/>
                <a:cs typeface="Calibri" pitchFamily="34" charset="-120"/>
              </a:rPr>
              <a:t>3010</a:t>
            </a:r>
            <a:r>
              <a:rPr lang="en-US" sz="1500" dirty="0">
                <a:solidFill>
                  <a:srgbClr val="1A1F2B"/>
                </a:solidFill>
                <a:latin typeface="Calibri" pitchFamily="34" charset="0"/>
                <a:ea typeface="Calibri" pitchFamily="34" charset="-122"/>
                <a:cs typeface="Calibri" pitchFamily="34" charset="-120"/>
              </a:rPr>
              <a:t>. k is the model's value of N at t = 0 (about 150; the recorded value was 154).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kbˣ?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ln N against t for Worked example 6. Only the vertical axis is logged, because the unknown t is in the power. The vertical axis starts at 4.4, so the intercept is read where the line meets t = 0.">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ln N against t for Worked example 6. Only the vertical axis is logged, because the unknown t is in the power. The vertical axis starts at 4.4, so the intercept is read where the line meets t = 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 log graph reveal y = kbˣ?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The same data on ordinary axes: a curve that bends upwards. Logging N straightened it, which is what made k and b easy to read off.">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data on ordinary axes: a curve that bends upwards. Logging N straightened it, which is what made k and b easy to read off.</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which log?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reading off a gradient, check which logs are used. If the graph is of log₁₀y, undo with 10⁽⁾; if it is ln y, undo with e⁽⁾. Using e⁽⁾ on a base-10 intercept gives a wrong constant.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exponential growth and decay models behave?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model y = Aeᵏᵗ describes </a:t>
            </a:r>
            <a:r>
              <a:rPr lang="en-US" sz="1500" b="1" dirty="0">
                <a:solidFill>
                  <a:srgbClr val="1A1F2B"/>
                </a:solidFill>
                <a:latin typeface="Calibri" pitchFamily="34" charset="0"/>
                <a:ea typeface="Calibri" pitchFamily="34" charset="-122"/>
                <a:cs typeface="Calibri" pitchFamily="34" charset="-120"/>
              </a:rPr>
              <a:t>growth</a:t>
            </a:r>
            <a:r>
              <a:rPr lang="en-US" sz="1500" dirty="0">
                <a:solidFill>
                  <a:srgbClr val="1A1F2B"/>
                </a:solidFill>
                <a:latin typeface="Calibri" pitchFamily="34" charset="0"/>
                <a:ea typeface="Calibri" pitchFamily="34" charset="-122"/>
                <a:cs typeface="Calibri" pitchFamily="34" charset="-120"/>
              </a:rPr>
              <a:t> if k &gt; 0 and </a:t>
            </a:r>
            <a:r>
              <a:rPr lang="en-US" sz="1500" b="1" dirty="0">
                <a:solidFill>
                  <a:srgbClr val="1A1F2B"/>
                </a:solidFill>
                <a:latin typeface="Calibri" pitchFamily="34" charset="0"/>
                <a:ea typeface="Calibri" pitchFamily="34" charset="-122"/>
                <a:cs typeface="Calibri" pitchFamily="34" charset="-120"/>
              </a:rPr>
              <a:t>decay</a:t>
            </a:r>
            <a:r>
              <a:rPr lang="en-US" sz="1500" dirty="0">
                <a:solidFill>
                  <a:srgbClr val="1A1F2B"/>
                </a:solidFill>
                <a:latin typeface="Calibri" pitchFamily="34" charset="0"/>
                <a:ea typeface="Calibri" pitchFamily="34" charset="-122"/>
                <a:cs typeface="Calibri" pitchFamily="34" charset="-120"/>
              </a:rPr>
              <a:t> if k &lt; 0. Its rate of change is dy/dt = kAeᵏᵗ = ky, proportional to the current amount. Many real quantities settle towards a limit rather than to 0, giving y = L + Be⁻ᵏᵗ with k &gt; 0; a hot drink cooling to room temperature L is the classic example.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Initial value:</a:t>
            </a:r>
            <a:r>
              <a:rPr lang="en-US" sz="1500" dirty="0">
                <a:solidFill>
                  <a:srgbClr val="1A1F2B"/>
                </a:solidFill>
                <a:latin typeface="Calibri" pitchFamily="34" charset="0"/>
                <a:ea typeface="Calibri" pitchFamily="34" charset="-122"/>
                <a:cs typeface="Calibri" pitchFamily="34" charset="-120"/>
              </a:rPr>
              <a:t> put t = 0, using e⁰ = 1. For L + Be⁻ᵏᵗ it is L + B.</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Long-term behaviour:</a:t>
            </a:r>
            <a:r>
              <a:rPr lang="en-US" sz="1500" dirty="0">
                <a:solidFill>
                  <a:srgbClr val="1A1F2B"/>
                </a:solidFill>
                <a:latin typeface="Calibri" pitchFamily="34" charset="0"/>
                <a:ea typeface="Calibri" pitchFamily="34" charset="-122"/>
                <a:cs typeface="Calibri" pitchFamily="34" charset="-120"/>
              </a:rPr>
              <a:t> as t →∞, e⁻ᵏᵗ →0, so y →L. Say it in words, in context: "the temperature tends to 18 °C".</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When does y reach a value?</a:t>
            </a:r>
            <a:r>
              <a:rPr lang="en-US" sz="1500" dirty="0">
                <a:solidFill>
                  <a:srgbClr val="1A1F2B"/>
                </a:solidFill>
                <a:latin typeface="Calibri" pitchFamily="34" charset="0"/>
                <a:ea typeface="Calibri" pitchFamily="34" charset="-122"/>
                <a:cs typeface="Calibri" pitchFamily="34" charset="-120"/>
              </a:rPr>
              <a:t> Set y equal to it, isolate the exponential and take ln.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Unknown constants:</a:t>
            </a:r>
            <a:r>
              <a:rPr lang="en-US" sz="1500" dirty="0">
                <a:solidFill>
                  <a:srgbClr val="1A1F2B"/>
                </a:solidFill>
                <a:latin typeface="Calibri" pitchFamily="34" charset="0"/>
                <a:ea typeface="Calibri" pitchFamily="34" charset="-122"/>
                <a:cs typeface="Calibri" pitchFamily="34" charset="-120"/>
              </a:rPr>
              <a:t> use the information given (often the value at t = 0 and at one other time) to set up equations; the one involving the exponential is solved with ln.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exponential growth and decay models behave?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State, find</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temperature, T °C, of a cup of tea t minutes after it is made is modelled by T = 18 + 72e^(-0.04t), t ≥0. (a) State the initial temperature of the tea. (b) State the temperature the tea approaches in the long term, and what this represents. (c) Find the time taken for the tea to cool to 40 °C. (d) Find the rate at which the temperature is falling when t = 10.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 = 0: T = 18 + 72 = </a:t>
            </a:r>
            <a:r>
              <a:rPr lang="en-US" sz="1500" b="1" dirty="0">
                <a:solidFill>
                  <a:srgbClr val="1A1F2B"/>
                </a:solidFill>
                <a:latin typeface="Calibri" pitchFamily="34" charset="0"/>
                <a:ea typeface="Calibri" pitchFamily="34" charset="-122"/>
                <a:cs typeface="Calibri" pitchFamily="34" charset="-120"/>
              </a:rPr>
              <a:t>90 °C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e^(-0.04t) →0, so T → </a:t>
            </a:r>
            <a:r>
              <a:rPr lang="en-US" sz="1500" b="1" dirty="0">
                <a:solidFill>
                  <a:srgbClr val="1A1F2B"/>
                </a:solidFill>
                <a:latin typeface="Calibri" pitchFamily="34" charset="0"/>
                <a:ea typeface="Calibri" pitchFamily="34" charset="-122"/>
                <a:cs typeface="Calibri" pitchFamily="34" charset="-120"/>
              </a:rPr>
              <a:t>18 °C, the temperature of the room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72e^(-0.04t) = 22 ⇒e^(-0.04t) = (11/36) ⇒-0.04t = ln(11/36) ⇒t = 25ln(36/11) = </a:t>
            </a:r>
            <a:r>
              <a:rPr lang="en-US" sz="1500" b="1" dirty="0">
                <a:solidFill>
                  <a:srgbClr val="1A1F2B"/>
                </a:solidFill>
                <a:latin typeface="Calibri" pitchFamily="34" charset="0"/>
                <a:ea typeface="Calibri" pitchFamily="34" charset="-122"/>
                <a:cs typeface="Calibri" pitchFamily="34" charset="-120"/>
              </a:rPr>
              <a:t>29.6 minutes</a:t>
            </a:r>
            <a:r>
              <a:rPr lang="en-US" sz="1500" dirty="0">
                <a:solidFill>
                  <a:srgbClr val="1A1F2B"/>
                </a:solidFill>
                <a:latin typeface="Calibri" pitchFamily="34" charset="0"/>
                <a:ea typeface="Calibri" pitchFamily="34" charset="-122"/>
                <a:cs typeface="Calibri" pitchFamily="34" charset="-120"/>
              </a:rPr>
              <a:t>. ln(11/36) is negative, so dividing by −0.04 gives a positive time; at t = 30 the model gives 39.7 °C, just below 40, which agrees.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dT/dt = 72 ×(-0.04)e^(-0.04t) = -2.88e^(-0.04t). At t = 10: -2.88e^(-0.4) = -1.93.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exponential growth and decay models behave?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State,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temperature is falling at </a:t>
            </a:r>
            <a:r>
              <a:rPr lang="en-US" sz="1500" b="1" dirty="0">
                <a:solidFill>
                  <a:srgbClr val="1A1F2B"/>
                </a:solidFill>
                <a:latin typeface="Calibri" pitchFamily="34" charset="0"/>
                <a:ea typeface="Calibri" pitchFamily="34" charset="-122"/>
                <a:cs typeface="Calibri" pitchFamily="34" charset="-120"/>
              </a:rPr>
              <a:t>1.93 °C per minute</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exponential growth and decay models behave?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cooling model of Worked example 7. The curve starts at 90 °C, falls fastest at the start, and flattens towards the asymptote T = 18. The dashed tangent at t = 10 shows the rate of cooling there.">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cooling model of Worked example 7. The curve starts at 90 °C, falls fastest at the start, and flattens towards the asymptote T = 18. The dashed tangent at t = 10 shows the rate of cooling there.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aˣ, and where do models break down?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Any exponential can be rewritten with base e. Since e^(ln a) = a, we have aˣ = (e^(ln a))ˣ = e^(xln a). Differentiating eᵏˣ with k = ln a gives the result below. For example, the gradient of y = 2ˣ at x = 3 is 8ln 2 ≈5.545.</a:t>
            </a:r>
            <a:endParaRPr lang="en-US" sz="1500" dirty="0"/>
          </a:p>
        </p:txBody>
      </p:sp>
      <p:sp>
        <p:nvSpPr>
          <p:cNvPr id="5" name="Shape 3"/>
          <p:cNvSpPr/>
          <p:nvPr/>
        </p:nvSpPr>
        <p:spPr>
          <a:xfrm>
            <a:off x="457200" y="2181758"/>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273198"/>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Derivative of aˣ.</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aˣ = e^(xln a)  ⇒ d/dx(aˣ) = aˣln a a is a positive constant, and ln a is just a number, the "k" in eᵏˣ. The identity aˣ = e^(xln a) is in the formulae booklet; the derivative aˣln a is not, so derive it.</a:t>
            </a:r>
            <a:endParaRPr lang="en-US" sz="1400" dirty="0"/>
          </a:p>
        </p:txBody>
      </p:sp>
      <p:sp>
        <p:nvSpPr>
          <p:cNvPr id="7" name="Text 5"/>
          <p:cNvSpPr txBox="1"/>
          <p:nvPr/>
        </p:nvSpPr>
        <p:spPr>
          <a:xfrm>
            <a:off x="457200" y="3533242"/>
            <a:ext cx="8229600" cy="104607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model y = Abᵗ ("increases by 60% a month" means b = 1.6) can always be rewritten as Ae^((ln b)t), so everything in the previous section applies. Models are judged by their </a:t>
            </a:r>
            <a:r>
              <a:rPr lang="en-US" sz="1500" b="1" dirty="0">
                <a:solidFill>
                  <a:srgbClr val="1A1F2B"/>
                </a:solidFill>
                <a:latin typeface="Calibri" pitchFamily="34" charset="0"/>
                <a:ea typeface="Calibri" pitchFamily="34" charset="-122"/>
                <a:cs typeface="Calibri" pitchFamily="34" charset="-120"/>
              </a:rPr>
              <a:t>limitations</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Unlimited growth.</a:t>
            </a:r>
            <a:r>
              <a:rPr lang="en-US" sz="1500" dirty="0">
                <a:solidFill>
                  <a:srgbClr val="1A1F2B"/>
                </a:solidFill>
                <a:latin typeface="Calibri" pitchFamily="34" charset="0"/>
                <a:ea typeface="Calibri" pitchFamily="34" charset="-122"/>
                <a:cs typeface="Calibri" pitchFamily="34" charset="-120"/>
              </a:rPr>
              <a:t> Aeᵏᵗ with k &gt; 0 grows without bound; real populations, users or sales are limited by space, food or the size of the market.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aˣ, and where do models break down?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877263"/>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Never reaching zero.</a:t>
            </a:r>
            <a:r>
              <a:rPr lang="en-US" sz="1500" dirty="0">
                <a:solidFill>
                  <a:srgbClr val="1A1F2B"/>
                </a:solidFill>
                <a:latin typeface="Calibri" pitchFamily="34" charset="0"/>
                <a:ea typeface="Calibri" pitchFamily="34" charset="-122"/>
                <a:cs typeface="Calibri" pitchFamily="34" charset="-120"/>
              </a:rPr>
              <a:t> A decay model predicts a positive amount for ever; a real quantity eventually becomes negligible, or has a floor such as a scrap value.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Continuous values.</a:t>
            </a:r>
            <a:r>
              <a:rPr lang="en-US" sz="1500" dirty="0">
                <a:solidFill>
                  <a:srgbClr val="1A1F2B"/>
                </a:solidFill>
                <a:latin typeface="Calibri" pitchFamily="34" charset="0"/>
                <a:ea typeface="Calibri" pitchFamily="34" charset="-122"/>
                <a:cs typeface="Calibri" pitchFamily="34" charset="-120"/>
              </a:rPr>
              <a:t> The model gives non-integer numbers of people or bacteria.</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Constant conditions.</a:t>
            </a:r>
            <a:r>
              <a:rPr lang="en-US" sz="1500" dirty="0">
                <a:solidFill>
                  <a:srgbClr val="1A1F2B"/>
                </a:solidFill>
                <a:latin typeface="Calibri" pitchFamily="34" charset="0"/>
                <a:ea typeface="Calibri" pitchFamily="34" charset="-122"/>
                <a:cs typeface="Calibri" pitchFamily="34" charset="-120"/>
              </a:rPr>
              <a:t> The rate constant k is assumed fixed; a change in conditions breaks the model.</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Refinements</a:t>
            </a:r>
            <a:r>
              <a:rPr lang="en-US" sz="1500" dirty="0">
                <a:solidFill>
                  <a:srgbClr val="1A1F2B"/>
                </a:solidFill>
                <a:latin typeface="Calibri" pitchFamily="34" charset="0"/>
                <a:ea typeface="Calibri" pitchFamily="34" charset="-122"/>
                <a:cs typeface="Calibri" pitchFamily="34" charset="-120"/>
              </a:rPr>
              <a:t> follow from the limitation: add a constant so the model levels off at a realistic limit (y = L - Be⁻ᵏᵗ for a quantity growing towards a maximum L; V = S + Be⁻ᵏᵗ for a value decaying to a floor S), or re-fit the constants to more recent data.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aˣ, and where do models break down?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Unlimited exponential growth (red) against a refined model that levels off at a maximum (blue). Both start at the same value, but only the refined model respects a finite limit.">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Unlimited exponential growth (red) against a refined model that levels off at a maximum (blue). Both start at the same value, but only the refined model respects a finite limit.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aˣ, and where do models break down?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After a new app is launched, the number of active users, N, is modelled by N = 500 ×1.6ᵗ, where t is the time in months after launch. (a) State the number of active users at launch. (b) Show that ln N = ln 500 + tln 1.6, and describe the graph of ln N against t. (c) Find the value of t at which the model first predicts 20 000 active users. (d) Using aˣ = e^(xln a), show that dN/dt = 500 ×1.6ᵗln 1.6, and find the rate of increase of users when t = 6. (e) Give one reason why this model is unlikely to be reliable for large t, and suggest how it could be refined.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1.6⁰ = 1, so </a:t>
            </a:r>
            <a:r>
              <a:rPr lang="en-US" sz="1500" b="1" dirty="0">
                <a:solidFill>
                  <a:srgbClr val="1A1F2B"/>
                </a:solidFill>
                <a:latin typeface="Calibri" pitchFamily="34" charset="0"/>
                <a:ea typeface="Calibri" pitchFamily="34" charset="-122"/>
                <a:cs typeface="Calibri" pitchFamily="34" charset="-120"/>
              </a:rPr>
              <a:t>500 users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ln N = ln(500 ×1.6ᵗ) = ln 500 + ln 1.6ᵗ = </a:t>
            </a:r>
            <a:r>
              <a:rPr lang="en-US" sz="1500" b="1" dirty="0">
                <a:solidFill>
                  <a:srgbClr val="1A1F2B"/>
                </a:solidFill>
                <a:latin typeface="Calibri" pitchFamily="34" charset="0"/>
                <a:ea typeface="Calibri" pitchFamily="34" charset="-122"/>
                <a:cs typeface="Calibri" pitchFamily="34" charset="-120"/>
              </a:rPr>
              <a:t>ln 500 + tln 1.6</a:t>
            </a:r>
            <a:r>
              <a:rPr lang="en-US" sz="1500" dirty="0">
                <a:solidFill>
                  <a:srgbClr val="1A1F2B"/>
                </a:solidFill>
                <a:latin typeface="Calibri" pitchFamily="34" charset="0"/>
                <a:ea typeface="Calibri" pitchFamily="34" charset="-122"/>
                <a:cs typeface="Calibri" pitchFamily="34" charset="-120"/>
              </a:rPr>
              <a:t>: a straight line with gradient ln 1.6 ≈0.470 and intercept ln 500 ≈6.21 on the ln N axis.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500 ×1.6ᵗ = 20 000 ⇒1.6ᵗ = 40 ⇒tln 1.6 = ln 40 ⇒t = ln 40/ln 1.6 = </a:t>
            </a:r>
            <a:r>
              <a:rPr lang="en-US" sz="1500" b="1" dirty="0">
                <a:solidFill>
                  <a:srgbClr val="1A1F2B"/>
                </a:solidFill>
                <a:latin typeface="Calibri" pitchFamily="34" charset="0"/>
                <a:ea typeface="Calibri" pitchFamily="34" charset="-122"/>
                <a:cs typeface="Calibri" pitchFamily="34" charset="-120"/>
              </a:rPr>
              <a:t>7.85 months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aˣ, and where do models break down?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find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N = 500e^(tln 1.6) ⇒dN/dt = 500ln 1.6 ×e^(tln 1.6) = 500 ×1.6ᵗln 1.6, as required. At t = 6: 500 ×16.78 ×0.4700 ≈ </a:t>
            </a:r>
            <a:r>
              <a:rPr lang="en-US" sz="1500" b="1" dirty="0">
                <a:solidFill>
                  <a:srgbClr val="1A1F2B"/>
                </a:solidFill>
                <a:latin typeface="Calibri" pitchFamily="34" charset="0"/>
                <a:ea typeface="Calibri" pitchFamily="34" charset="-122"/>
                <a:cs typeface="Calibri" pitchFamily="34" charset="-120"/>
              </a:rPr>
              <a:t>3940 users per month</a:t>
            </a:r>
            <a:r>
              <a:rPr lang="en-US" sz="1500" dirty="0">
                <a:solidFill>
                  <a:srgbClr val="1A1F2B"/>
                </a:solidFill>
                <a:latin typeface="Calibri" pitchFamily="34" charset="0"/>
                <a:ea typeface="Calibri" pitchFamily="34" charset="-122"/>
                <a:cs typeface="Calibri" pitchFamily="34" charset="-120"/>
              </a:rPr>
              <a:t> (keep 1.6⁶ = 16.78… unrounded until the end).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The model grows without limit</a:t>
            </a:r>
            <a:r>
              <a:rPr lang="en-US" sz="1500" dirty="0">
                <a:solidFill>
                  <a:srgbClr val="1A1F2B"/>
                </a:solidFill>
                <a:latin typeface="Calibri" pitchFamily="34" charset="0"/>
                <a:ea typeface="Calibri" pitchFamily="34" charset="-122"/>
                <a:cs typeface="Calibri" pitchFamily="34" charset="-120"/>
              </a:rPr>
              <a:t>: by t = 12 it predicts about 141 000 users, and the number of possible users is finite. A refinement is a model that levels off at a maximum, for example N = M - Be⁻ᵏᵗ.</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aˣ, and where do models break down?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The app model N = 500 × 1.6ᵗ (in thousands). It reaches 20 000 users at t ≈ 7.85 months and then shoots up without limit, which is the model's main weakness.">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app model N = 500 × 1.6ᵗ (in thousands). It reaches 20 000 users at t ≈ 7.85 months and then shoots up without limit, which is the model's main weakness.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isolate before you log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Your first line should leave one exponential (or one log) alone on one side, with coefficient 1. Only then take ln (or exponentiate). This is the key method step in almost every equation in this topic.</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"exact" means keep ln and 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question asks for an exact answer or a form such as a + ln b, leave ln 7, e² and so on in the answer and simplify with the log laws (ln 4 = 2ln 2). A decimal alone is not an exact answer.</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sketches need three labels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exponential or log sketch should show the intercept(s) with coordinates, the asymptote as a dashed line with its equation, and the correct shape on each side. Check that the curve approaches the asymptote at the correct end.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log graphs: match the model to the axes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linear form first (log y = log a + nlog x, or log y = log k + xlog b), then say which quantity the gradient and the intercept represent. Undo the correct log at the end.</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models: answer in context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"interpret", "state the long-term value" or "give a limitation", write a sentence about the real situation: "the temperature of the tea tends to 18 °C, the temperature of the room", not "T →18".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18995"/>
                <a:gridCol w="3105302"/>
                <a:gridCol w="310530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ln(x + 3) = ln x + ln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log of a sum has no simple rule; the law is for a product: ln(3x) = ln 3 + ln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Leave ln(x + 3) as it is, or exponentiate the whole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eˣ = -4 gives x = ln(-4).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eˣ is positive for every real x, and ln is only defined for positive numbers.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eˣ = negative or zero has </a:t>
                      </a:r>
                      <a:r>
                        <a:rPr lang="en-US" sz="1200" b="1" dirty="0">
                          <a:solidFill>
                            <a:srgbClr val="1A1F2B"/>
                          </a:solidFill>
                          <a:latin typeface="Calibri" pitchFamily="34" charset="0"/>
                          <a:ea typeface="Calibri" pitchFamily="34" charset="-122"/>
                          <a:cs typeface="Calibri" pitchFamily="34" charset="-120"/>
                        </a:rPr>
                        <a:t>no solutions</a:t>
                      </a:r>
                      <a:r>
                        <a:rPr lang="en-US" sz="1200" dirty="0">
                          <a:solidFill>
                            <a:srgbClr val="1A1F2B"/>
                          </a:solidFill>
                          <a:latin typeface="Calibri" pitchFamily="34" charset="0"/>
                          <a:ea typeface="Calibri" pitchFamily="34" charset="-122"/>
                          <a:cs typeface="Calibri" pitchFamily="34" charset="-120"/>
                        </a:rPr>
                        <a:t>; reject such roots.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asymptote of y = eˣ + c is the x-axis.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whole curve has been shifted by c, asymptote included.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asymptote is y = c; the range is y &gt;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d/dx(e³ˣ) = e³ˣ, or 3xe³ˣ⁻¹.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rule does not apply when x is in the exponent, and the 3 scales the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d/dx(eᵏˣ) = keᵏˣ, so 3e³ˣ.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y = kbˣ you plot log y against log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y = log k + xlog b is linear in x, not in log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log–log for axⁿ; log y against x for kbˣ.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18995"/>
                <a:gridCol w="3105302"/>
                <a:gridCol w="310530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decay model Ae⁻ᵏᵗ eventually reaches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e⁻ᵏᵗ &gt; 0 for every t; it only tends to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model approaches its asymptote but never reaches it, which is often itself a limitation of the 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P2 exponentials and P3.1 functions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laws of logarithms, solving aˣ = b and change of base all carry over to ln, which is simply logₑ. ln x and eˣ are the standard example of a function and its inverse, with domain and range swapped.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P3.6 Differentiation and P3.7 Integration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chain, product and quotient rules differentiate expressions such as x²e³ˣ and ln(x² + 1), and d/dx(ln x) = 1/x follows from the inverse relationship. In P3.7, ∫eᵏˣ dx = 1/k eᵏˣ and ∫1/x dx = ln|x|; in P4, solving dy/dt = ky produces exactly the models on this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Statistics and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Poisson distribution uses e^(-λ). In IAL Physics, radioactive decay, capacitor discharge and log graphs of experimental data (log–log for power laws) use the same algebra as the log-graph and model sections here.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130906"/>
                <a:gridCol w="2912364"/>
                <a:gridCol w="21863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e^(ln x) = x (x &gt; 0); ln(eˣ) =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undoing e and ln; ln and eˣ are inverses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eᵃˣ⁺ᵇ = p ⇒x = (ln p - b)/a, p &gt;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solving exponential equations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ln(ax + b) = q ⇒x = (e^q - 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solving logarithmic equations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eᵃˣ⁺ᵇ + c: asymptote y = c, y-intercept eᵇ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sketching exponential graphs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axⁿ ⇒log y = log a + nlog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log–log graph: gradient n, intercept log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kbˣ ⇒log y = log k + xlog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y against x: gradient log b, intercept log 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d/dx(eᵏˣ) = keᵏˣ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rates of change in exponential models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aˣ = e^(xln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rewriting any exponential with base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130906"/>
                <a:gridCol w="2912364"/>
                <a:gridCol w="21863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d/dx(aˣ) = aˣln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rates of change for models Abᵗ</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aˣ = e^(xln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ab = ln a + ln b; ln a/b = ln a - ln b; ln aᵏ = kln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simplifying exact answers; linearising models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Solve e²ˣ⁺¹ = 5, giving an exact answer.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Solve ln(3x - 2) = -1, giving an exact answer.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State the asymptote and range of y = 4 - 3e⁻²ˣ.</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graph of ln y against ln x is a straight line. What form of relationship does this suggest, and what do the gradient and intercept give?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gradient of y = 3ˣ at x = 2, exactly.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car's value is modelled by V = 2000 + 18 000e^(-0.25t) (£, t in years). State its value when new and the value it approaches in the long term.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2x + 1 = ln 5, so x = (ln 5 - 1)/2.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3x - 2 = e⁻¹, so x = (e⁻¹ + 2)/3 = (2e + 1)/3e. A negative right-hand side is fine for a log equation.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As x →∞, e⁻²ˣ →0, so the asymptote is y = 4. Since 3e⁻²ˣ &gt; 0, y &lt; 4: the curve lies below its asymptote.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y = axⁿ: ln y = ln a + nln x, so the gradient is n and the intercept is ln a, giving a = eⁱⁿᵗᵉʳᶜᵉᵖᵗ.</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dy/dx = 3ˣln 3, so at x = 2 the gradient is 9ln 3 (≈ 9.89).</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At t = 0: V = 2000 + 18 000 = £20 000. As t →∞, e^(-0.25t) →0, so V →£2000: the model has a floor, like a scrap value, rather than decaying to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The curve C has equation y = 3e²ˣ − 5.</a:t>
            </a:r>
            <a:endParaRPr lang="en-US" sz="1600" dirty="0"/>
          </a:p>
          <a:p>
            <a:pPr indent="0" marL="0">
              <a:spcAft>
                <a:spcPts val="600"/>
              </a:spcAft>
              <a:buNone/>
            </a:pPr>
            <a:r>
              <a:rPr lang="en-US" sz="1600" dirty="0">
                <a:solidFill>
                  <a:srgbClr val="1A1F2B"/>
                </a:solidFill>
              </a:rPr>
              <a:t>(a) Find the coordinates of the point where C crosses the y-axis.  [1]</a:t>
            </a:r>
            <a:endParaRPr lang="en-US" sz="1600" dirty="0"/>
          </a:p>
          <a:p>
            <a:pPr indent="0" marL="0">
              <a:spcAft>
                <a:spcPts val="600"/>
              </a:spcAft>
              <a:buNone/>
            </a:pPr>
            <a:r>
              <a:rPr lang="en-US" sz="1600" dirty="0">
                <a:solidFill>
                  <a:srgbClr val="1A1F2B"/>
                </a:solidFill>
              </a:rPr>
              <a:t>(b) Find the exact coordinates of the point where C crosses the x-axis.  [2]</a:t>
            </a:r>
            <a:endParaRPr lang="en-US" sz="1600" dirty="0"/>
          </a:p>
          <a:p>
            <a:pPr indent="0" marL="0">
              <a:spcAft>
                <a:spcPts val="600"/>
              </a:spcAft>
              <a:buNone/>
            </a:pPr>
            <a:r>
              <a:rPr lang="en-US" sz="1600" dirty="0">
                <a:solidFill>
                  <a:srgbClr val="1A1F2B"/>
                </a:solidFill>
              </a:rPr>
              <a:t>(c) State the equation of the asymptote to C and the range of values of y.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Find the exact solution of each of the following equations.</a:t>
            </a:r>
            <a:endParaRPr lang="en-US" sz="1600" dirty="0"/>
          </a:p>
          <a:p>
            <a:pPr indent="0" marL="0">
              <a:spcAft>
                <a:spcPts val="600"/>
              </a:spcAft>
              <a:buNone/>
            </a:pPr>
            <a:r>
              <a:rPr lang="en-US" sz="1600" dirty="0">
                <a:solidFill>
                  <a:srgbClr val="1A1F2B"/>
                </a:solidFill>
              </a:rPr>
              <a:t>(a) e⁴ˣ⁻³ = 9  [2]</a:t>
            </a:r>
            <a:endParaRPr lang="en-US" sz="1600" dirty="0"/>
          </a:p>
          <a:p>
            <a:pPr indent="0" marL="0">
              <a:spcAft>
                <a:spcPts val="600"/>
              </a:spcAft>
              <a:buNone/>
            </a:pPr>
            <a:r>
              <a:rPr lang="en-US" sz="1600" dirty="0">
                <a:solidFill>
                  <a:srgbClr val="1A1F2B"/>
                </a:solidFill>
              </a:rPr>
              <a:t>(b) ln(5x + 2) = 3  [2]</a:t>
            </a:r>
            <a:endParaRPr lang="en-US" sz="1600" dirty="0"/>
          </a:p>
          <a:p>
            <a:pPr indent="0" marL="0">
              <a:spcAft>
                <a:spcPts val="600"/>
              </a:spcAft>
              <a:buNone/>
            </a:pPr>
            <a:r>
              <a:rPr lang="en-US" sz="1600" dirty="0">
                <a:solidFill>
                  <a:srgbClr val="1A1F2B"/>
                </a:solidFill>
              </a:rPr>
              <a:t>(c) 3 + 4 ln(2x) = 11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00997"/>
          </a:xfrm>
          <a:prstGeom prst="roundRect">
            <a:avLst>
              <a:gd name="adj" fmla="val 2031"/>
            </a:avLst>
          </a:prstGeom>
          <a:solidFill>
            <a:srgbClr val="F3F5F9"/>
          </a:solidFill>
          <a:ln w="12700">
            <a:solidFill>
              <a:srgbClr val="DDE2EA"/>
            </a:solidFill>
            <a:prstDash val="solid"/>
          </a:ln>
        </p:spPr>
      </p:sp>
      <p:sp>
        <p:nvSpPr>
          <p:cNvPr id="5" name="Text 3"/>
          <p:cNvSpPr txBox="1"/>
          <p:nvPr/>
        </p:nvSpPr>
        <p:spPr>
          <a:xfrm>
            <a:off x="685800" y="1463040"/>
            <a:ext cx="7772400" cy="247239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(0, −2), since 3e⁰ − 5 = −2</a:t>
            </a:r>
            <a:endParaRPr lang="en-US" sz="1600" dirty="0"/>
          </a:p>
          <a:p>
            <a:pPr marL="342900" indent="-342900">
              <a:spcAft>
                <a:spcPts val="400"/>
              </a:spcAft>
              <a:buSzPct val="100000"/>
              <a:buChar char="•"/>
            </a:pPr>
            <a:r>
              <a:rPr lang="en-US" sz="1600" dirty="0">
                <a:solidFill>
                  <a:srgbClr val="1A1F2B"/>
                </a:solidFill>
              </a:rPr>
              <a:t>e²ˣ = 5/3 and takes ln: 2x = ln(5/3)</a:t>
            </a:r>
            <a:endParaRPr lang="en-US" sz="1600" dirty="0"/>
          </a:p>
          <a:p>
            <a:pPr marL="342900" indent="-342900">
              <a:spcAft>
                <a:spcPts val="400"/>
              </a:spcAft>
              <a:buSzPct val="100000"/>
              <a:buChar char="•"/>
            </a:pPr>
            <a:r>
              <a:rPr lang="en-US" sz="1600" dirty="0">
                <a:solidFill>
                  <a:srgbClr val="1A1F2B"/>
                </a:solidFill>
              </a:rPr>
              <a:t>(½ ln(5/3), 0)</a:t>
            </a:r>
            <a:endParaRPr lang="en-US" sz="1600" dirty="0"/>
          </a:p>
          <a:p>
            <a:pPr marL="342900" indent="-342900">
              <a:spcAft>
                <a:spcPts val="400"/>
              </a:spcAft>
              <a:buSzPct val="100000"/>
              <a:buChar char="•"/>
            </a:pPr>
            <a:r>
              <a:rPr lang="en-US" sz="1600" dirty="0">
                <a:solidFill>
                  <a:srgbClr val="1A1F2B"/>
                </a:solidFill>
              </a:rPr>
              <a:t>asymptote y = −5</a:t>
            </a:r>
            <a:endParaRPr lang="en-US" sz="1600" dirty="0"/>
          </a:p>
          <a:p>
            <a:pPr marL="342900" indent="-342900">
              <a:spcAft>
                <a:spcPts val="400"/>
              </a:spcAft>
              <a:buSzPct val="100000"/>
              <a:buChar char="•"/>
            </a:pPr>
            <a:r>
              <a:rPr lang="en-US" sz="1600" dirty="0">
                <a:solidFill>
                  <a:srgbClr val="1A1F2B"/>
                </a:solidFill>
              </a:rPr>
              <a:t>range y &gt; −5</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11654"/>
          </a:xfrm>
          <a:prstGeom prst="roundRect">
            <a:avLst>
              <a:gd name="adj" fmla="val 1708"/>
            </a:avLst>
          </a:prstGeom>
          <a:solidFill>
            <a:srgbClr val="F3F5F9"/>
          </a:solidFill>
          <a:ln w="12700">
            <a:solidFill>
              <a:srgbClr val="DDE2EA"/>
            </a:solidFill>
            <a:prstDash val="solid"/>
          </a:ln>
        </p:spPr>
      </p:sp>
      <p:sp>
        <p:nvSpPr>
          <p:cNvPr id="5" name="Text 3"/>
          <p:cNvSpPr txBox="1"/>
          <p:nvPr/>
        </p:nvSpPr>
        <p:spPr>
          <a:xfrm>
            <a:off x="685800" y="1463040"/>
            <a:ext cx="7772400" cy="298305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4x − 3 = ln 9</a:t>
            </a:r>
            <a:endParaRPr lang="en-US" sz="1600" dirty="0"/>
          </a:p>
          <a:p>
            <a:pPr marL="342900" indent="-342900">
              <a:spcAft>
                <a:spcPts val="400"/>
              </a:spcAft>
              <a:buSzPct val="100000"/>
              <a:buChar char="•"/>
            </a:pPr>
            <a:r>
              <a:rPr lang="en-US" sz="1600" dirty="0">
                <a:solidFill>
                  <a:srgbClr val="1A1F2B"/>
                </a:solidFill>
              </a:rPr>
              <a:t>x = (3 + ln 9)/4 or (3 + 2 ln 3)/4</a:t>
            </a:r>
            <a:endParaRPr lang="en-US" sz="1600" dirty="0"/>
          </a:p>
          <a:p>
            <a:pPr marL="342900" indent="-342900">
              <a:spcAft>
                <a:spcPts val="400"/>
              </a:spcAft>
              <a:buSzPct val="100000"/>
              <a:buChar char="•"/>
            </a:pPr>
            <a:r>
              <a:rPr lang="en-US" sz="1600" dirty="0">
                <a:solidFill>
                  <a:srgbClr val="1A1F2B"/>
                </a:solidFill>
              </a:rPr>
              <a:t>5x + 2 = e³</a:t>
            </a:r>
            <a:endParaRPr lang="en-US" sz="1600" dirty="0"/>
          </a:p>
          <a:p>
            <a:pPr marL="342900" indent="-342900">
              <a:spcAft>
                <a:spcPts val="400"/>
              </a:spcAft>
              <a:buSzPct val="100000"/>
              <a:buChar char="•"/>
            </a:pPr>
            <a:r>
              <a:rPr lang="en-US" sz="1600" dirty="0">
                <a:solidFill>
                  <a:srgbClr val="1A1F2B"/>
                </a:solidFill>
              </a:rPr>
              <a:t>x = (e³ − 2)/5</a:t>
            </a:r>
            <a:endParaRPr lang="en-US" sz="1600" dirty="0"/>
          </a:p>
          <a:p>
            <a:pPr marL="342900" indent="-342900">
              <a:spcAft>
                <a:spcPts val="400"/>
              </a:spcAft>
              <a:buSzPct val="100000"/>
              <a:buChar char="•"/>
            </a:pPr>
            <a:r>
              <a:rPr lang="en-US" sz="1600" dirty="0">
                <a:solidFill>
                  <a:srgbClr val="1A1F2B"/>
                </a:solidFill>
              </a:rPr>
              <a:t>ln(2x) = 2 ⇒ 2x = e², isolating the log before exponentiating</a:t>
            </a:r>
            <a:endParaRPr lang="en-US" sz="1600" dirty="0"/>
          </a:p>
          <a:p>
            <a:pPr marL="342900" indent="-342900">
              <a:spcAft>
                <a:spcPts val="400"/>
              </a:spcAft>
              <a:buSzPct val="100000"/>
              <a:buChar char="•"/>
            </a:pPr>
            <a:r>
              <a:rPr lang="en-US" sz="1600" dirty="0">
                <a:solidFill>
                  <a:srgbClr val="1A1F2B"/>
                </a:solidFill>
              </a:rPr>
              <a:t>x = e²/2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P3.5 Exponential and logarithmic functions · Edexcel IAL Maths</dc:title>
  <dc:subject>PptxGenJS Presentation</dc:subject>
  <dc:creator>Evan Kotronis · ExaminerPrep</dc:creator>
  <cp:lastModifiedBy>Evan Kotronis · ExaminerPrep</cp:lastModifiedBy>
  <cp:revision>1</cp:revision>
  <dcterms:created xsi:type="dcterms:W3CDTF">2026-10-26T15:10:39Z</dcterms:created>
  <dcterms:modified xsi:type="dcterms:W3CDTF">2026-10-26T15:10:39Z</dcterms:modified>
</cp:coreProperties>
</file>