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notesMasterIdLst>
    <p:notesMasterId r:id="rId5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f0bf2334-ab0d-9efe-8bf7-8ee68645039c}">
          <p14:sldIdLst>
            <p14:sldId id="256"/>
            <p14:sldId id="257"/>
            <p14:sldId id="258"/>
          </p14:sldIdLst>
        </p14:section>
        <p14:section name="Theory" id="{13441b94-c4a0-e357-1a0d-54a049a1ee1a}">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Lst>
        </p14:section>
        <p14:section name="Practice" id="{a3b1f38a-1e5c-eff7-695d-813729b357a7}">
          <p14:sldIdLst>
            <p14:sldId id="298"/>
            <p14:sldId id="299"/>
            <p14:sldId id="300"/>
          </p14:sldIdLst>
        </p14:section>
        <p14:section name="Answers" id="{00521408-0530-394f-427d-5a216424656e}">
          <p14:sldIdLst>
            <p14:sldId id="301"/>
            <p14:sldId id="302"/>
            <p14:sldId id="303"/>
            <p14:sldId id="3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P2.5 Exponentials and logarithms. Notes for this topic: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graph of y = aˣ look like?.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graph of y = aˣ look like?.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graph of y = aˣ look like?.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graph of y = aˣ look like?: Worked example 1.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graph of y = aˣ look like?: Worked example 1.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graph of y = aˣ look like?.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logarithm?.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logarithm?.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logarithm?.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logarithm?: Worked example 2.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logarithm?.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laws of logarithms?.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laws of logarithms?.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laws of logarithms?: Worked example 3.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laws of logarithms?.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aˣ = b?.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aˣ = b?.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aˣ = b?: Worked example 4.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aˣ = b?: Worked example 4.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aˣ = b?.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 quadratic in aˣ?.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 quadratic in aˣ?: Worked example 5.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 quadratic in aˣ?: Worked example 5.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 quadratic in aˣ?.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change the base of a logarithm?.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change the base of a logarithm?.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change the base of a logarithm?: Worked example 6.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change the base of a logarithm?.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 logarithmic equation?.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 logarithmic equation?: Worked example 7.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 logarithmic equation?: Worked example 8.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 logarithmic equation?: Worked example 8.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P2.5.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P2.5.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https://examinerprep.com/notes/edexcel-ial-maths/exponentials-and-logarithms/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https://examinerprep.com/ial-maths-p2-5-exponentials-and-logarithms-questions#IALM-P2-5-B-01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https://examinerprep.com/ial-maths-p2-5-exponentials-and-logarithms-questions#IALM-P2-5-B-02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https://examinerprep.com/ial-maths-p2-5-exponentials-and-logarithms-questions#IALM-P2-5-B-01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https://examinerprep.com/ial-maths-p2-5-exponentials-and-logarithms-questions#IALM-P2-5-B-02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hyperlink" Target="https://examinerprep.com/notes/edexcel-ial-maths/exponentials-and-logarithms/" TargetMode="External"/><Relationship Id="rId2" Type="http://schemas.openxmlformats.org/officeDocument/2006/relationships/hyperlink" Target="https://examinerprep.com/ial-maths-p2-5-exponentials-and-logarithm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P2.5 Exponentials and logarithms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7319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function y = aˣ for a &gt; 0, a ≠1: its graph, intercept, asymptote and translations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meaning of logₐ x, including logₐ a = 1 and logₐ 1 = 0</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y = logₐ x is the reflection of y = aˣ in the line y = 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laws of logarithms for products, quotients, powers and reciprocals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Solving aˣ = b, including equations with the unknown in two different powers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Equations that become quadratics in aˣ</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Changing the base of a logarithm, and proving the change of base formula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Solving logarithmic equations and checking that every log is defined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logarithm answers the question "what power?": logₐ b = x means exactly the same as aˣ = b, and every exponential or logarithmic equation on this page is solved by moving between those two forms.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y = aˣ (a &gt; 0, a ≠1) passes through (0, 1), is always positive and has the x-axis as an asymptote. It increases if a &gt; 1 and decreases if 0 &lt; a &lt; 1.</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logₐ a = 1, logₐ 1 = 0, and you can only take the log of a positive number.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Laws: log xy = log x + log y; log x/y = log x - log y; log xᵏ = klog x; log 1/x = -log x. All logs in one law must have the same base.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To solve aˣ = b, take logs of both sides: x = log b/log a. If a²ˣ and aˣ both appear, let u = aˣ, solve a quadratic and reject u ≤0.</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Change of base: logₐ x = (log_b x)/(log_b a). For log equations, combine into one log, remove the logs, and check every root keeps each original argument positive.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the graph of y = aˣ look like?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P1 the variable was the base, as in x² or x³. Now the base is fixed and the variable is the power. That small change produces a completely different kind of curve: one that grows by the same factor every time x goes up by 1.</a:t>
            </a:r>
            <a:endParaRPr lang="en-US" sz="1500" dirty="0"/>
          </a:p>
        </p:txBody>
      </p:sp>
      <p:sp>
        <p:nvSpPr>
          <p:cNvPr id="5" name="Shape 3"/>
          <p:cNvSpPr/>
          <p:nvPr/>
        </p:nvSpPr>
        <p:spPr>
          <a:xfrm>
            <a:off x="457200" y="2181758"/>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273198"/>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Exponential function.</a:t>
            </a:r>
            <a:r>
              <a:rPr lang="en-US" sz="1400" dirty="0">
                <a:solidFill>
                  <a:srgbClr val="1A1F2B"/>
                </a:solidFill>
                <a:latin typeface="Calibri" pitchFamily="34" charset="0"/>
                <a:ea typeface="Calibri" pitchFamily="34" charset="-122"/>
                <a:cs typeface="Calibri" pitchFamily="34" charset="-120"/>
              </a:rPr>
              <a:t> A function of the form y = aˣ, where the base a is a positive constant other than 1 and the variable x is the power.</a:t>
            </a:r>
            <a:endParaRPr lang="en-US" sz="1400" dirty="0"/>
          </a:p>
        </p:txBody>
      </p:sp>
      <p:sp>
        <p:nvSpPr>
          <p:cNvPr id="7" name="Text 5"/>
          <p:cNvSpPr txBox="1"/>
          <p:nvPr/>
        </p:nvSpPr>
        <p:spPr>
          <a:xfrm>
            <a:off x="457200" y="2914193"/>
            <a:ext cx="8229600" cy="159562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Why must a be positive and not 1? If a = 1 the graph is just the line y = 1, which is not interesting. If a were negative, numbers like (-2)^(1/2) would not be real, so the curve would have gaps everywhere. With a &gt; 0, the power aˣ is defined for every real x.</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Four features follow from the index laws: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Intercept.</a:t>
            </a:r>
            <a:r>
              <a:rPr lang="en-US" sz="1500" dirty="0">
                <a:solidFill>
                  <a:srgbClr val="1A1F2B"/>
                </a:solidFill>
                <a:latin typeface="Calibri" pitchFamily="34" charset="0"/>
                <a:ea typeface="Calibri" pitchFamily="34" charset="-122"/>
                <a:cs typeface="Calibri" pitchFamily="34" charset="-120"/>
              </a:rPr>
              <a:t> a⁰ = 1 for every base, so every curve y = aˣ passes through (0, 1). At x = 1 the height is a itself.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graph of y = aˣ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y = 2ˣ, y = 3ˣ and y = (½)ˣ. All three pass through (0, 1) and stay above the x-axis. The larger the base, the steeper the curve for x &gt; 0 and the flatter for x &lt; 0; (½)ˣ is the mirror image of 2ˣ in the y-axis.">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2ˣ, y = 3ˣ and y = (½)ˣ. All three pass through (0, 1) and stay above the x-axis. The larger the base, the steeper the curve for x &gt; 0 and the flatter for x &lt; 0; (½)ˣ is the mirror image of 2ˣ in the y-axis.</a:t>
            </a:r>
            <a:endParaRPr lang="en-US" sz="1100" dirty="0"/>
          </a:p>
        </p:txBody>
      </p:sp>
      <p:sp>
        <p:nvSpPr>
          <p:cNvPr id="6" name="Text 3"/>
          <p:cNvSpPr txBox="1"/>
          <p:nvPr/>
        </p:nvSpPr>
        <p:spPr>
          <a:xfrm>
            <a:off x="457200" y="1371600"/>
            <a:ext cx="3621938" cy="2479853"/>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Always positive.</a:t>
            </a:r>
            <a:r>
              <a:rPr lang="en-US" sz="1500" dirty="0">
                <a:solidFill>
                  <a:srgbClr val="1A1F2B"/>
                </a:solidFill>
                <a:latin typeface="Calibri" pitchFamily="34" charset="0"/>
                <a:ea typeface="Calibri" pitchFamily="34" charset="-122"/>
                <a:cs typeface="Calibri" pitchFamily="34" charset="-120"/>
              </a:rPr>
              <a:t> aˣ &gt; 0 for every real x. The curve never meets the x-axis, which is a horizontal asymptote.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Growth or decay.</a:t>
            </a:r>
            <a:r>
              <a:rPr lang="en-US" sz="1500" dirty="0">
                <a:solidFill>
                  <a:srgbClr val="1A1F2B"/>
                </a:solidFill>
                <a:latin typeface="Calibri" pitchFamily="34" charset="0"/>
                <a:ea typeface="Calibri" pitchFamily="34" charset="-122"/>
                <a:cs typeface="Calibri" pitchFamily="34" charset="-120"/>
              </a:rPr>
              <a:t> If a &gt; 1 the curve increases, more and more steeply (exponential growth). If 0 &lt; a &lt; 1 it decreases towards the x-axis (exponential decay).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Reflection.</a:t>
            </a:r>
            <a:r>
              <a:rPr lang="en-US" sz="1500" dirty="0">
                <a:solidFill>
                  <a:srgbClr val="1A1F2B"/>
                </a:solidFill>
                <a:latin typeface="Calibri" pitchFamily="34" charset="0"/>
                <a:ea typeface="Calibri" pitchFamily="34" charset="-122"/>
                <a:cs typeface="Calibri" pitchFamily="34" charset="-120"/>
              </a:rPr>
              <a:t> (½)ˣ = 2⁻ˣ, so y = (½)ˣ is the reflection of y = 2ˣ in the y-axis.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graph of y = aˣ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Translations of y = 2ˣ. Adding 3 lifts the curve and its asymptote to y = 3. Replacing x by x + 2 moves the curve 2 left, so it now crosses the y-axis at 2² = 4, but the asymptote stays y = 0.">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Translations of y = 2ˣ. Adding 3 lifts the curve and its asymptote to y = 3. Replacing x by x + 2 moves the curve 2 left, so it now crosses the y-axis at 2² = 4, but the asymptote stays y = 0.</a:t>
            </a:r>
            <a:endParaRPr lang="en-US" sz="1100" dirty="0"/>
          </a:p>
        </p:txBody>
      </p:sp>
      <p:sp>
        <p:nvSpPr>
          <p:cNvPr id="6" name="Text 3"/>
          <p:cNvSpPr txBox="1"/>
          <p:nvPr/>
        </p:nvSpPr>
        <p:spPr>
          <a:xfrm>
            <a:off x="457200" y="1371600"/>
            <a:ext cx="3621938"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P1 transformations still apply. y = aˣ + k moves the curve and its asymptote up by k, so the asymptote becomes y = k. y = aˣ⁺ᶜ moves the curve c to the left; the asymptote stays on the x-axis but the y-intercept becomes aᶜ.</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graph of y = aˣ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Sketch</a:t>
            </a:r>
            <a:endParaRPr lang="en-US" sz="1200" dirty="0"/>
          </a:p>
        </p:txBody>
      </p:sp>
      <p:pic>
        <p:nvPicPr>
          <p:cNvPr id="4" name="Image 0" descr="C: y = 3ˣ − 9. A sketch must show the two intercepts (2, 0) and (0, −8) and the asymptote y = −9, with the curve staying strictly above the asymptote.">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C: y = 3ˣ − 9. A sketch must show the two intercepts (2, 0) and (0, −8) and the asymptote y = −9, with the curve staying strictly above the asymptote.</a:t>
            </a:r>
            <a:endParaRPr lang="en-US" sz="1100" dirty="0"/>
          </a:p>
        </p:txBody>
      </p:sp>
      <p:sp>
        <p:nvSpPr>
          <p:cNvPr id="6" name="Text 3"/>
          <p:cNvSpPr txBox="1"/>
          <p:nvPr/>
        </p:nvSpPr>
        <p:spPr>
          <a:xfrm>
            <a:off x="457200" y="1371600"/>
            <a:ext cx="3611880"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 = 3ˣ - 9. (a) Find the coordinates of the points where C meets the coordinate axes. (b) Write down the equation of the asymptote to C. (c) Sketch C. (d) Find the value of x for which y = 72.</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On the y-axis, x = 0: y = 3⁰ - 9 = 1 - 9 = -8, giving (0, -8). On the x-axis, y = 0: 3ˣ = 9 = 3², so x = 2, giving (2, 0). </a:t>
            </a:r>
            <a:r>
              <a:rPr lang="en-US" sz="1500" b="1" dirty="0">
                <a:solidFill>
                  <a:srgbClr val="1A1F2B"/>
                </a:solidFill>
                <a:latin typeface="Calibri" pitchFamily="34" charset="0"/>
                <a:ea typeface="Calibri" pitchFamily="34" charset="-122"/>
                <a:cs typeface="Calibri" pitchFamily="34" charset="-120"/>
              </a:rPr>
              <a:t>(0, -8) and (2, 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As x →-∞, 3ˣ →0, so y →-9. </a:t>
            </a:r>
            <a:r>
              <a:rPr lang="en-US" sz="1500" b="1" dirty="0">
                <a:solidFill>
                  <a:srgbClr val="1A1F2B"/>
                </a:solidFill>
                <a:latin typeface="Calibri" pitchFamily="34" charset="0"/>
                <a:ea typeface="Calibri" pitchFamily="34" charset="-122"/>
                <a:cs typeface="Calibri" pitchFamily="34" charset="-120"/>
              </a:rPr>
              <a:t>y = -9</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graph of y = aˣ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Sketch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curve y = 3ˣ moved down 9: increasing, through both intercepts, approaching y = -9 on the left (see the figure).</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3ˣ - 9 = 72 ⇒3ˣ = 81 = 3⁴. </a:t>
            </a:r>
            <a:r>
              <a:rPr lang="en-US" sz="1500" b="1" dirty="0">
                <a:solidFill>
                  <a:srgbClr val="1A1F2B"/>
                </a:solidFill>
                <a:latin typeface="Calibri" pitchFamily="34" charset="0"/>
                <a:ea typeface="Calibri" pitchFamily="34" charset="-122"/>
                <a:cs typeface="Calibri" pitchFamily="34" charset="-120"/>
              </a:rPr>
              <a:t>x = 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graph of y = aˣ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Drawing the asymptote of y = 3ˣ - 9 on the x-axis, or letting the curve cross y = -9. The translation moves the asymptote too, and the curve stays strictly above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logarithm?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Suppose 2ˣ = 8. You can see that x = 3. But for 2ˣ = 7 there is no whole-number answer, and we need a name for "the power of 2 that gives 7". That name is the logarithm.</a:t>
            </a:r>
            <a:endParaRPr lang="en-US" sz="1500" dirty="0"/>
          </a:p>
        </p:txBody>
      </p:sp>
      <p:sp>
        <p:nvSpPr>
          <p:cNvPr id="5" name="Shape 3"/>
          <p:cNvSpPr/>
          <p:nvPr/>
        </p:nvSpPr>
        <p:spPr>
          <a:xfrm>
            <a:off x="457200" y="1951330"/>
            <a:ext cx="8229600" cy="1232611"/>
          </a:xfrm>
          <a:prstGeom prst="roundRect">
            <a:avLst>
              <a:gd name="adj" fmla="val 4451"/>
            </a:avLst>
          </a:prstGeom>
          <a:solidFill>
            <a:srgbClr val="EEF2FF"/>
          </a:solidFill>
          <a:ln w="9525">
            <a:solidFill>
              <a:srgbClr val="DDE2EA"/>
            </a:solidFill>
            <a:prstDash val="solid"/>
          </a:ln>
        </p:spPr>
      </p:sp>
      <p:sp>
        <p:nvSpPr>
          <p:cNvPr id="6" name="Text 4"/>
          <p:cNvSpPr txBox="1"/>
          <p:nvPr/>
        </p:nvSpPr>
        <p:spPr>
          <a:xfrm>
            <a:off x="603504" y="2042770"/>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Logarithm.</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The logarithm to base a of a positive number b is the power to which a must be raised to give b:</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logₐ b = x ⇔aˣ = b.</a:t>
            </a:r>
            <a:endParaRPr lang="en-US" sz="1400" dirty="0"/>
          </a:p>
        </p:txBody>
      </p:sp>
      <p:sp>
        <p:nvSpPr>
          <p:cNvPr id="7" name="Text 5"/>
          <p:cNvSpPr txBox="1"/>
          <p:nvPr/>
        </p:nvSpPr>
        <p:spPr>
          <a:xfrm>
            <a:off x="457200" y="3302813"/>
            <a:ext cx="8229600" cy="13277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Moving between the two forms is the key skill of the whole topic. For example 10³ = 1000 ⇔log₁₀ 1000 = 3, and 2⁻³ = ⅛ ⇔log₂ ⅛ = -3. Notice that a logarithm can be negative or a fraction; only the number you take the log of has to be positive.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Two special values: logₐ a = 1 because a¹ = a, and logₐ 1 = 0 because a⁰ = 1.</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Since aˣ is always positive, logₐ b exists only for b &gt; 0. There is no log of 0 or of a negative number.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logarithm?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y = 2ˣ and y = log₂ x on equal scales are mirror images in y = x: 2² = 4 gives (2, 4), and log₂ 4 = 2 gives (4, 2). The log curve passes through (1, 0) and has the y-axis as an asymptote, so it only exists for x &gt; 0.">    </p:cNvPr>
          <p:cNvPicPr>
            <a:picLocks noChangeAspect="1"/>
          </p:cNvPicPr>
          <p:nvPr/>
        </p:nvPicPr>
        <p:blipFill>
          <a:blip r:embed="rId1"/>
          <a:stretch>
            <a:fillRect/>
          </a:stretch>
        </p:blipFill>
        <p:spPr>
          <a:xfrm>
            <a:off x="6521501" y="1371600"/>
            <a:ext cx="2165299" cy="2131466"/>
          </a:xfrm>
          <a:prstGeom prst="rect">
            <a:avLst/>
          </a:prstGeom>
        </p:spPr>
      </p:pic>
      <p:sp>
        <p:nvSpPr>
          <p:cNvPr id="5" name="Text 2"/>
          <p:cNvSpPr txBox="1"/>
          <p:nvPr/>
        </p:nvSpPr>
        <p:spPr>
          <a:xfrm>
            <a:off x="6415430"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y = 2ˣ and y = log₂ x on equal scales are mirror images in y = x: 2² = 4 gives (2, 4), and log₂ 4 = 2 gives (4, 2). The log curve passes through (1, 0) and has the y-axis as an asymptote, so it only exists for x &gt; 0.</a:t>
            </a:r>
            <a:endParaRPr lang="en-US" sz="1100" dirty="0"/>
          </a:p>
        </p:txBody>
      </p:sp>
      <p:sp>
        <p:nvSpPr>
          <p:cNvPr id="6" name="Text 3"/>
          <p:cNvSpPr txBox="1"/>
          <p:nvPr/>
        </p:nvSpPr>
        <p:spPr>
          <a:xfrm>
            <a:off x="457200" y="1371600"/>
            <a:ext cx="5744261" cy="232531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y = logₐ x undoes y = aˣ: it is the inverse function. So logₐ aˣ = x and a^(logₐx) = x.</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Because the two functions are inverses, their graphs are reflections of each other in the line y = x. Every point (p, q) on y = 2ˣ becomes the point (q, p) on y = log₂ x. The intercept (0, 1) becomes (1, 0), and the horizontal asymptote y = 0 becomes the vertical asymptote x = 0.</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log curve with base greater than 1 has the same shape: through (1, 0), increasing, slowly. A larger base gives a flatter curve, because a larger base needs a smaller power to reach the same number.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logarithm?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Logs to three bases. All pass through (1, 0) because a⁰ = 1, and each reaches height 1 at x = a, because log_a a = 1. All are negative for 0 &lt; x &lt; 1.">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Logs to three bases. All pass through (1, 0) because a⁰ = 1, and each reaches height 1 at x = a, because log_a a = 1. All are negative for 0 &lt; x &lt; 1.</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logarithm?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Easy · Find</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Without a calculator, find the value of: (i) log₂ 64 (ii) log₃ (1/27) (iii) log₂₅ 5 (iv) log₄ 8 (v) log₇ 1. (b) Solve (i) logₓ 49 = 2, where x &gt; 0, and (ii) log₅ y = -2.</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Ask "what power?" each time. (i) 2⁶ = 64, so 6. (ii) 3⁻³ = (1/27), so -3. (iii) 25^(1/2) = 5, so ½. (iv) 4ˣ = 8 ⇒2²ˣ = 2³ ⇒x = (3/2). (v) 7⁰ = 1, so 0. </a:t>
            </a:r>
            <a:r>
              <a:rPr lang="en-US" sz="1500" b="1" dirty="0">
                <a:solidFill>
                  <a:srgbClr val="1A1F2B"/>
                </a:solidFill>
                <a:latin typeface="Calibri" pitchFamily="34" charset="0"/>
                <a:ea typeface="Calibri" pitchFamily="34" charset="-122"/>
                <a:cs typeface="Calibri" pitchFamily="34" charset="-120"/>
              </a:rPr>
              <a:t>6, -3, ½, (3/2), 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Rewrite in index form. (i) x² = 49, and a base must be positive, so x = 7. (ii) y = 5⁻² = (1/25). </a:t>
            </a:r>
            <a:r>
              <a:rPr lang="en-US" sz="1500" b="1" dirty="0">
                <a:solidFill>
                  <a:srgbClr val="1A1F2B"/>
                </a:solidFill>
                <a:latin typeface="Calibri" pitchFamily="34" charset="0"/>
                <a:ea typeface="Calibri" pitchFamily="34" charset="-122"/>
                <a:cs typeface="Calibri" pitchFamily="34" charset="-120"/>
              </a:rPr>
              <a:t>x = 7, y = (1/25)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logarithm?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two numbers are powers of the same thing (4 and 8, 9 and 27, 25 and 125) write both as powers of that common base. log₄ 8 becomes 2²ˣ = 2³, and the answer is exact without a calculator.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the laws of logarithms?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Each law of logarithms is an index law read backwards. Suppose logₐ x = m and logₐ y = n, so x = aᵐ and y = aⁿ. Then xy = aᵐ aⁿ = aᵐ⁺ⁿ, so logₐ xy = m + n = logₐ x + logₐ y. Multiplying numbers adds their powers, so the log of a product is the sum of the logs. The other laws come the same way from aᵐ ÷aⁿ = aᵐ⁻ⁿ and (aᵐ)ᵏ = aᵐᵏ.</a:t>
            </a:r>
            <a:endParaRPr lang="en-US" sz="1500" dirty="0"/>
          </a:p>
        </p:txBody>
      </p:sp>
      <p:sp>
        <p:nvSpPr>
          <p:cNvPr id="5" name="Shape 3"/>
          <p:cNvSpPr/>
          <p:nvPr/>
        </p:nvSpPr>
        <p:spPr>
          <a:xfrm>
            <a:off x="457200" y="2412187"/>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503627"/>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laws of logarithms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(any base a; x, y &gt; 0):</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logₐ xy = logₐ x + logₐ y   logₐ x/y = logₐ x - logₐ y</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logₐ xᵏ = klogₐ x   logₐ 1/x = -logₐ x   logₐ a = 1   logₐ 1 = 0</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These are not in the formulae booklet: learn them.</a:t>
            </a:r>
            <a:endParaRPr lang="en-US" sz="1400" dirty="0"/>
          </a:p>
        </p:txBody>
      </p:sp>
      <p:sp>
        <p:nvSpPr>
          <p:cNvPr id="7" name="Text 5"/>
          <p:cNvSpPr txBox="1"/>
          <p:nvPr/>
        </p:nvSpPr>
        <p:spPr>
          <a:xfrm>
            <a:off x="457200" y="4025189"/>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reciprocal law is just the power law with k = -1. Roots are powers too: logₐ √x = ½ logₐ x. There is no law for log(x + y), and log x ÷log y is not log x/y.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the laws of logarithms?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The product law on the graph of y = log x: the height at 6 equals the height at 2 plus the height at 3, since 0.301 + 0.477 = 0.778. Heights add when the inputs multiply.">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product law on the graph of y = log x: the height at 6 equals the height at 2 plus the height at 3, since 0.301 + 0.477 = 0.778. Heights add when the inputs multiply.</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the laws of logarithms?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Show that / Express</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Show that 2log₃ 6 - log₃ 4 = 2. (b) Given that logₐ 2 = p and logₐ 3 = q, express in terms of p and q: (i) logₐ 18 (ii) logₐ(8/9a) (iii) logₐ(⅙).</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Power law first, then the quotient law: 2log₃ 6 - log₃ 4 = log₃ 36 - log₃ 4 = log₃ (36/4) = log₃ 9 = 2, since 3² = 9. </a:t>
            </a:r>
            <a:r>
              <a:rPr lang="en-US" sz="1500" b="1" dirty="0">
                <a:solidFill>
                  <a:srgbClr val="1A1F2B"/>
                </a:solidFill>
                <a:latin typeface="Calibri" pitchFamily="34" charset="0"/>
                <a:ea typeface="Calibri" pitchFamily="34" charset="-122"/>
                <a:cs typeface="Calibri" pitchFamily="34" charset="-120"/>
              </a:rPr>
              <a:t>= 2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(b)(i)</a:t>
            </a:r>
            <a:r>
              <a:rPr lang="en-US" sz="1500" dirty="0">
                <a:solidFill>
                  <a:srgbClr val="1A1F2B"/>
                </a:solidFill>
                <a:latin typeface="Calibri" pitchFamily="34" charset="0"/>
                <a:ea typeface="Calibri" pitchFamily="34" charset="-122"/>
                <a:cs typeface="Calibri" pitchFamily="34" charset="-120"/>
              </a:rPr>
              <a:t> 18 = 2 ×3², so logₐ 18 = logₐ 2 + 2logₐ 3. </a:t>
            </a:r>
            <a:r>
              <a:rPr lang="en-US" sz="1500" b="1" dirty="0">
                <a:solidFill>
                  <a:srgbClr val="1A1F2B"/>
                </a:solidFill>
                <a:latin typeface="Calibri" pitchFamily="34" charset="0"/>
                <a:ea typeface="Calibri" pitchFamily="34" charset="-122"/>
                <a:cs typeface="Calibri" pitchFamily="34" charset="-120"/>
              </a:rPr>
              <a:t>p + 2q</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(b)(ii)</a:t>
            </a:r>
            <a:r>
              <a:rPr lang="en-US" sz="1500" dirty="0">
                <a:solidFill>
                  <a:srgbClr val="1A1F2B"/>
                </a:solidFill>
                <a:latin typeface="Calibri" pitchFamily="34" charset="0"/>
                <a:ea typeface="Calibri" pitchFamily="34" charset="-122"/>
                <a:cs typeface="Calibri" pitchFamily="34" charset="-120"/>
              </a:rPr>
              <a:t> Split the quotient and the product, and use logₐ a = 1: logₐ 2³ - logₐ 3² - logₐ a. </a:t>
            </a:r>
            <a:r>
              <a:rPr lang="en-US" sz="1500" b="1" dirty="0">
                <a:solidFill>
                  <a:srgbClr val="1A1F2B"/>
                </a:solidFill>
                <a:latin typeface="Calibri" pitchFamily="34" charset="0"/>
                <a:ea typeface="Calibri" pitchFamily="34" charset="-122"/>
                <a:cs typeface="Calibri" pitchFamily="34" charset="-120"/>
              </a:rPr>
              <a:t>3p - 2q - 1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(b)(iii)</a:t>
            </a:r>
            <a:r>
              <a:rPr lang="en-US" sz="1500" dirty="0">
                <a:solidFill>
                  <a:srgbClr val="1A1F2B"/>
                </a:solidFill>
                <a:latin typeface="Calibri" pitchFamily="34" charset="0"/>
                <a:ea typeface="Calibri" pitchFamily="34" charset="-122"/>
                <a:cs typeface="Calibri" pitchFamily="34" charset="-120"/>
              </a:rPr>
              <a:t> Reciprocal law: -logₐ 6 = -(logₐ 2 + logₐ 3). </a:t>
            </a:r>
            <a:r>
              <a:rPr lang="en-US" sz="1500" b="1" dirty="0">
                <a:solidFill>
                  <a:srgbClr val="1A1F2B"/>
                </a:solidFill>
                <a:latin typeface="Calibri" pitchFamily="34" charset="0"/>
                <a:ea typeface="Calibri" pitchFamily="34" charset="-122"/>
                <a:cs typeface="Calibri" pitchFamily="34" charset="-120"/>
              </a:rPr>
              <a:t>-p - q</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the laws of logarithms?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2log₃ 6 as log₃ 12. The coefficient 2 becomes a power: 2log₃ 6 = log₃ 6² = log₃ 36. Apply the power law before combining sums and differences.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solve aˣ = b?</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both sides are obviously powers of the same base, match the powers, as in 3ˣ = 81 = 3⁴. Otherwise, take logs of both sides (any base will do; log₁₀ is the calculator key) and use the power law to bring the unknown down from the power:</a:t>
            </a:r>
            <a:endParaRPr lang="en-US" sz="1500" dirty="0"/>
          </a:p>
        </p:txBody>
      </p:sp>
      <p:sp>
        <p:nvSpPr>
          <p:cNvPr id="5" name="Shape 3"/>
          <p:cNvSpPr/>
          <p:nvPr/>
        </p:nvSpPr>
        <p:spPr>
          <a:xfrm>
            <a:off x="457200" y="2181758"/>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273198"/>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aˣ = b ⇒ xlog a = log b ⇒ x = log b/log a, which is logₐ b.</a:t>
            </a:r>
            <a:endParaRPr lang="en-US" sz="1700" dirty="0"/>
          </a:p>
        </p:txBody>
      </p:sp>
      <p:sp>
        <p:nvSpPr>
          <p:cNvPr id="7" name="Text 5"/>
          <p:cNvSpPr txBox="1"/>
          <p:nvPr/>
        </p:nvSpPr>
        <p:spPr>
          <a:xfrm>
            <a:off x="457200" y="2745029"/>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result is not in the formulae booklet; derive it by taking logs each time. A solution exists only if b &gt; 0, because aˣ is never zero or negative. Graphically, the solution of aˣ = b is the x-coordinate where the curve y = aˣ meets the horizontal line y = b; since an exponential curve is always increasing (or always decreasing), there is exactly one such point.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solve aˣ = b?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5ˣ = 40 has exactly one solution, where the increasing curve meets y = 40: x = log 40 ÷ log 5 = 2.29 (3 s.f.). Between x = 2 (height 25) and x = 3 (height 125), as expected.">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5ˣ = 40 has exactly one solution, where the increasing curve meets y = 40: x = log 40 ÷ log 5 = 2.29 (3 s.f.). Between x = 2 (height 25) and x = 3 (height 125), as expected.</a:t>
            </a:r>
            <a:endParaRPr lang="en-US" sz="1100" dirty="0"/>
          </a:p>
        </p:txBody>
      </p:sp>
      <p:sp>
        <p:nvSpPr>
          <p:cNvPr id="6" name="Text 3"/>
          <p:cNvSpPr txBox="1"/>
          <p:nvPr/>
        </p:nvSpPr>
        <p:spPr>
          <a:xfrm>
            <a:off x="457200" y="1371600"/>
            <a:ext cx="3621938"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the unknown is in two powers with different bases, take logs, expand the brackets, collect the x terms on one side and factorise. Keep the exact form (such as log 40/log 5) until the last line and round only the final answer.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solve aˣ = b?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Solve</a:t>
            </a:r>
            <a:endParaRPr lang="en-US" sz="1200" dirty="0"/>
          </a:p>
        </p:txBody>
      </p:sp>
      <p:pic>
        <p:nvPicPr>
          <p:cNvPr id="4" name="Image 0" descr="The solution of 2ˣ⁺¹ = 3ˣ is the x-coordinate where the two curves cross: x = 1.7095…, y = 6.54. Left of the crossing 2ˣ⁺¹ is larger; to the right 3ˣ grows faster. One crossing, so one solution.">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solution of 2ˣ⁺¹ = 3ˣ is the x-coordinate where the two curves cross: x = 1.7095…, y = 6.54. Left of the crossing 2ˣ⁺¹ is larger; to the right 3ˣ grows faster. One crossing, so one solution.</a:t>
            </a:r>
            <a:endParaRPr lang="en-US" sz="1100" dirty="0"/>
          </a:p>
        </p:txBody>
      </p:sp>
      <p:sp>
        <p:nvSpPr>
          <p:cNvPr id="6" name="Text 3"/>
          <p:cNvSpPr txBox="1"/>
          <p:nvPr/>
        </p:nvSpPr>
        <p:spPr>
          <a:xfrm>
            <a:off x="457200" y="1371600"/>
            <a:ext cx="3621938"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Solve, giving each answer to 3 significant figures: (a) 5ˣ = 40 (b) 2ˣ⁺¹ = 3ˣ.</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Take logs of both sides: xlog 5 = log 40, so x = log 40/log 5 = 2.2920… </a:t>
            </a:r>
            <a:r>
              <a:rPr lang="en-US" sz="1500" b="1" dirty="0">
                <a:solidFill>
                  <a:srgbClr val="1A1F2B"/>
                </a:solidFill>
                <a:latin typeface="Calibri" pitchFamily="34" charset="0"/>
                <a:ea typeface="Calibri" pitchFamily="34" charset="-122"/>
                <a:cs typeface="Calibri" pitchFamily="34" charset="-120"/>
              </a:rPr>
              <a:t>x = 2.29</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Take logs and use the power law on each side: (x+1)log 2 = xlog 3. Expand and collect the x terms: xlog 2 + log 2 = xlog 3 ⇒log 2 = x(log 3 - log 2). Divide, and simplify with the quotient law:</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solve aˣ = b?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Solve (continued)</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x = log 2/(log 3 - log 2) = log 2/log 1.5 = 1.7095…</a:t>
            </a:r>
            <a:endParaRPr lang="en-US" sz="1700" dirty="0"/>
          </a:p>
        </p:txBody>
      </p:sp>
      <p:sp>
        <p:nvSpPr>
          <p:cNvPr id="6" name="Text 4"/>
          <p:cNvSpPr txBox="1"/>
          <p:nvPr/>
        </p:nvSpPr>
        <p:spPr>
          <a:xfrm>
            <a:off x="457200" y="1934870"/>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x = 1.71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2^(2.7095) ≈3^(1.7095) ≈6.54, the crossing point in the figure.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solve aˣ = b?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log(2ˣ⁺¹) as x + 1log 2 without the bracket, or as xlog 2 + 1. The whole power multiplies the log: (x+1)log 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solve a quadratic in aˣ?</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192755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Look for a²ˣ together with aˣ. Because a²ˣ = (aˣ)², the substitution u = aˣ turns the equation into an ordinary quadratic in u. Before substituting, rewrite every term using the index laws: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4ˣ = (2²)ˣ = (2ˣ)², so 4ˣ = u² when u = 2ˣ.</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2ˣ⁺³ = 2³ ×2ˣ = 8u.</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3²ˣ⁺¹ = 3 ×(3ˣ)² = 3u² when u = 3ˣ.</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Solve for u, then solve aˣ = u for each value. Reject any u ≤0: aˣ is never zero or negative, so such a value gives no x at all.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solve a quadratic in aˣ?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Solve</a:t>
            </a:r>
            <a:endParaRPr lang="en-US" sz="1200" dirty="0"/>
          </a:p>
        </p:txBody>
      </p:sp>
      <p:pic>
        <p:nvPicPr>
          <p:cNvPr id="4" name="Image 0" descr="The quadratic in u from part (a). Only roots to the right of u = 0 can be values of 2ˣ, so u = −1 is rejected and u = 6 is kept.">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quadratic in u from part (a). Only roots to the right of u = 0 can be values of 2ˣ, so u = −1 is rejected and u = 6 is kept.</a:t>
            </a:r>
            <a:endParaRPr lang="en-US" sz="1100" dirty="0"/>
          </a:p>
        </p:txBody>
      </p:sp>
      <p:sp>
        <p:nvSpPr>
          <p:cNvPr id="6" name="Text 3"/>
          <p:cNvSpPr txBox="1"/>
          <p:nvPr/>
        </p:nvSpPr>
        <p:spPr>
          <a:xfrm>
            <a:off x="457200" y="1371600"/>
            <a:ext cx="3611880" cy="105338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Solve 4ˣ - 5 ×2ˣ - 6 = 0, giving your answer to 3 significant figures. (b) Solve 3²ˣ⁺¹ - 10 ×3ˣ + 3 =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solve a quadratic in aˣ?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Solve (continued)</a:t>
            </a:r>
            <a:endParaRPr lang="en-US" sz="1200" dirty="0"/>
          </a:p>
        </p:txBody>
      </p:sp>
      <p:pic>
        <p:nvPicPr>
          <p:cNvPr id="4" name="Image 0" descr="The same equation in x. The curve crosses the x-axis once, at x = 2.585; the rejected root u = −1 has no point on the graph. It starts near the asymptote y = −6, passes through (0, −10) and dips to −12.25 before rising.">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The same equation in x. The curve crosses the x-axis once, at x = 2.585; the rejected root u = −1 has no point on the graph. It starts near the asymptote y = −6, passes through (0, −10) and dips to −12.25 before rising.</a:t>
            </a:r>
            <a:endParaRPr lang="en-US" sz="1100" dirty="0"/>
          </a:p>
        </p:txBody>
      </p:sp>
      <p:sp>
        <p:nvSpPr>
          <p:cNvPr id="6" name="Text 3"/>
          <p:cNvSpPr txBox="1"/>
          <p:nvPr/>
        </p:nvSpPr>
        <p:spPr>
          <a:xfrm>
            <a:off x="457200" y="1371600"/>
            <a:ext cx="3897173" cy="224393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Let u = 2ˣ, so 4ˣ = u²: u² - 5u - 6 = 0 ⇒(u - 6)(u + 1) = 0 ⇒u = 6 or u = -1. Now 2ˣ = -1 has no solution, since 2ˣ &gt; 0 for all x. So 2ˣ = 6 ⇒x = log 6/log 2 = 2.5850… </a:t>
            </a:r>
            <a:r>
              <a:rPr lang="en-US" sz="1500" b="1" dirty="0">
                <a:solidFill>
                  <a:srgbClr val="1A1F2B"/>
                </a:solidFill>
                <a:latin typeface="Calibri" pitchFamily="34" charset="0"/>
                <a:ea typeface="Calibri" pitchFamily="34" charset="-122"/>
                <a:cs typeface="Calibri" pitchFamily="34" charset="-120"/>
              </a:rPr>
              <a:t>x = 2.58</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3²ˣ⁺¹ = 3 ×3²ˣ = 3u² with u = 3ˣ: 3u² - 10u + 3 = 0 ⇒(3u - 1)(u - 3) = 0 ⇒u = ⅓ or u = 3. Both values are positive, so both give a solution: 3ˣ = 3⁻¹ ⇒x = -1, and 3ˣ = 3¹ ⇒x = 1. </a:t>
            </a:r>
            <a:r>
              <a:rPr lang="en-US" sz="1500" b="1" dirty="0">
                <a:solidFill>
                  <a:srgbClr val="1A1F2B"/>
                </a:solidFill>
                <a:latin typeface="Calibri" pitchFamily="34" charset="0"/>
                <a:ea typeface="Calibri" pitchFamily="34" charset="-122"/>
                <a:cs typeface="Calibri" pitchFamily="34" charset="-120"/>
              </a:rPr>
              <a:t>x = -1 or x = 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solve a quadratic in aˣ?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you reject a value of u, write the reason: "2ˣ &gt; 0 for all x, so 2ˣ = -1 has no solution". A value crossed out with no reason looks like a lost root.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change the base of a logarithm?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calculator works in base 10 (and base e, met in P3). To evaluate a log in any other base, or to combine logs with different bases in one equation, rewrite them in a common base.</a:t>
            </a:r>
            <a:endParaRPr lang="en-US" sz="1500" dirty="0"/>
          </a:p>
        </p:txBody>
      </p:sp>
      <p:sp>
        <p:nvSpPr>
          <p:cNvPr id="5" name="Shape 3"/>
          <p:cNvSpPr/>
          <p:nvPr/>
        </p:nvSpPr>
        <p:spPr>
          <a:xfrm>
            <a:off x="457200" y="1951330"/>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042770"/>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Change of base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(in the formulae booklet; know how to use it and how to prove it):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logₐ x = (log_b x)/(log_b a)</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with a, b &gt; 0 and ≠1, and x &gt; 0. The base b is any base you choose, usually 10 or the base of the other logs in the equation.</a:t>
            </a:r>
            <a:endParaRPr lang="en-US" sz="1400" dirty="0"/>
          </a:p>
        </p:txBody>
      </p:sp>
      <p:sp>
        <p:nvSpPr>
          <p:cNvPr id="7" name="Text 5"/>
          <p:cNvSpPr txBox="1"/>
          <p:nvPr/>
        </p:nvSpPr>
        <p:spPr>
          <a:xfrm>
            <a:off x="457200" y="3564331"/>
            <a:ext cx="8229600" cy="85313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Proof.</a:t>
            </a:r>
            <a:r>
              <a:rPr lang="en-US" sz="1500" dirty="0">
                <a:solidFill>
                  <a:srgbClr val="1A1F2B"/>
                </a:solidFill>
                <a:latin typeface="Calibri" pitchFamily="34" charset="0"/>
                <a:ea typeface="Calibri" pitchFamily="34" charset="-122"/>
                <a:cs typeface="Calibri" pitchFamily="34" charset="-120"/>
              </a:rPr>
              <a:t> Let y = logₐ x, so aʸ = x. Take log_b of both sides: log_b aʸ = log_b x, so ylog_b a = log_b x, giving y = (log_b x)/(log_b a).</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special cases appear often. Putting x = b gives logₐ b = 1/(log_b 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change the base of a logarithm?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log₉ x = ½ log₃ x: at every x the red curve is exactly half the height of the blue one. At x = 9, log₃ 9 = 2 and log₉ 9 = 1.">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log₉ x = ½ log₃ x: at every x the red curve is exactly half the height of the blue one. At x = 9, log₃ 9 = 2 and log₉ 9 = 1.</a:t>
            </a:r>
            <a:endParaRPr lang="en-US" sz="1100" dirty="0"/>
          </a:p>
        </p:txBody>
      </p:sp>
      <p:sp>
        <p:nvSpPr>
          <p:cNvPr id="6" name="Text 3"/>
          <p:cNvSpPr txBox="1"/>
          <p:nvPr/>
        </p:nvSpPr>
        <p:spPr>
          <a:xfrm>
            <a:off x="457200" y="1371600"/>
            <a:ext cx="361188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Putting a = b² gives log_(b²) x = ½log_b x; for example log₉ x = ½log₃ 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change the base of a logarithm?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Medium · Find / Solve</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log₅ 12, giving your answer to 3 significant figures. (b) Solve log₃ x = 4logₓ 3, where x &gt; 0 and x ≠1.</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Change to base 10: log₅ 12 = log 12/log 5 = 1.5440… (check: 5^(1.544) ≈12). </a:t>
            </a:r>
            <a:r>
              <a:rPr lang="en-US" sz="1500" b="1" dirty="0">
                <a:solidFill>
                  <a:srgbClr val="1A1F2B"/>
                </a:solidFill>
                <a:latin typeface="Calibri" pitchFamily="34" charset="0"/>
                <a:ea typeface="Calibri" pitchFamily="34" charset="-122"/>
                <a:cs typeface="Calibri" pitchFamily="34" charset="-120"/>
              </a:rPr>
              <a:t>1.54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Write logₓ 3 in base 3 and let L = log₃ x: logₓ 3 = (log₃ 3)/(log₃ x) = 1/L, so L = 4/L. Multiply by L (non-zero, since x ≠1): L² = 4, so L = 2 or L = -2. Undo the log: x = 3² = 9 or x = 3⁻² = (1/9). </a:t>
            </a:r>
            <a:r>
              <a:rPr lang="en-US" sz="1500" b="1" dirty="0">
                <a:solidFill>
                  <a:srgbClr val="1A1F2B"/>
                </a:solidFill>
                <a:latin typeface="Calibri" pitchFamily="34" charset="0"/>
                <a:ea typeface="Calibri" pitchFamily="34" charset="-122"/>
                <a:cs typeface="Calibri" pitchFamily="34" charset="-120"/>
              </a:rPr>
              <a:t>x = 9 or x = (1/9)</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change the base of a logarithm?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only L = 2 from L² = 4. A logarithm can be negative (log₃ (1/9) = -2), so both square roots give valid values of x. It is x, not L, that must be positive.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solve a logarithmic equation?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290047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logarithmic equation has the unknown inside one or more logs. The method has four steps, and the last one is the step most often forgotten.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Make every log the same base (change of base if needed).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Use the laws to collect the logs into a single log on one side, or one log on each side.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Remove the logs: logₐ P = k ⇒P = aᵏ, and logₐ P = logₐ Q ⇒P = Q. A plain number k can be rewritten as logₐ aᵏ if that helps.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Solve the resulting equation, then check every root in the original equation: each log must have a positive argument.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Why the check? Combining logs can enlarge the set of allowed values. log₃ (x-1)² is defined for every x ≠1, but the original 2log₃(x-1) needs x &gt; 1. The algebra therefore can produce a root that the original equation never allowed.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a logarithmic equation?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Medium · Solve</a:t>
            </a:r>
            <a:endParaRPr lang="en-US" sz="1200" dirty="0"/>
          </a:p>
        </p:txBody>
      </p:sp>
      <p:pic>
        <p:nvPicPr>
          <p:cNvPr id="4" name="Image 0" descr="The left-hand side as a function of x exists only for x &gt; 1 (dashed line) and meets y = 1 once, at (7, 1). The algebra's second root, x = −2, lies outside the domain, so there is no point of the curve ther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left-hand side as a function of x exists only for x &gt; 1 (dashed line) and meets y = 1 once, at (7, 1). The algebra's second root, x = −2, lies outside the domain, so there is no point of the curve there.</a:t>
            </a:r>
            <a:endParaRPr lang="en-US" sz="1100" dirty="0"/>
          </a:p>
        </p:txBody>
      </p:sp>
      <p:sp>
        <p:nvSpPr>
          <p:cNvPr id="6" name="Text 3"/>
          <p:cNvSpPr txBox="1"/>
          <p:nvPr/>
        </p:nvSpPr>
        <p:spPr>
          <a:xfrm>
            <a:off x="457200" y="1371600"/>
            <a:ext cx="3621938"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Solve 2log₃(x - 1) - log₃(x + 5) = 1, where x &gt; 1.</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Power law, then quotient law: log₃ (x-1)² - log₃(x+5) = 1 ⇒log₃ ((x-1)²)/(x+5) = 1.</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Remove the log (log₃ P = 1 ⇒P = 3¹): (x-1)² = 3(x+5) ⇒x² - 2x + 1 = 3x + 15 ⇒x² - 5x - 14 = 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Solve and check: (x-7)(x+2) = 0, so x = 7 or x = -2. But x = -2 makes x - 1 negative, so log₃(x-1) is undefined. </a:t>
            </a:r>
            <a:r>
              <a:rPr lang="en-US" sz="1500" b="1" dirty="0">
                <a:solidFill>
                  <a:srgbClr val="1A1F2B"/>
                </a:solidFill>
                <a:latin typeface="Calibri" pitchFamily="34" charset="0"/>
                <a:ea typeface="Calibri" pitchFamily="34" charset="-122"/>
                <a:cs typeface="Calibri" pitchFamily="34" charset="-120"/>
              </a:rPr>
              <a:t>x = 7 only</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2log₃ 6 - log₃ 12 = log₃ (36/12) = log₃ 3 = 1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a logarithmic equation?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Show that / Hence / Solve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Show that log₉ x = ½log₃ x for x &gt; 0. (b) Hence solve log₃ x + log₉ x = 6. (c) Solve 9ˣ - 4 ×3ˣ⁺¹ + 27 = 0. (d) Solve 3ˣ = 2 ×5ˣ⁻¹, giving your answer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Change of base to base 3: log₉ x = (log₃ x)/(log₃ 9) = (log₃ x)/2 = ½log₃ x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Using (a), let L = log₃ x: L + ½ L = 6 ⇒(3/2) L = 6 ⇒L = 4, so x = 3⁴ = 81. </a:t>
            </a:r>
            <a:r>
              <a:rPr lang="en-US" sz="1500" b="1" dirty="0">
                <a:solidFill>
                  <a:srgbClr val="1A1F2B"/>
                </a:solidFill>
                <a:latin typeface="Calibri" pitchFamily="34" charset="0"/>
                <a:ea typeface="Calibri" pitchFamily="34" charset="-122"/>
                <a:cs typeface="Calibri" pitchFamily="34" charset="-120"/>
              </a:rPr>
              <a:t>x = 81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9ˣ = (3ˣ)² and 3ˣ⁺¹ = 3 ×3ˣ; let u = 3ˣ: u² - 12u + 27 = 0 ⇒(u-3)(u-9) = 0 ⇒u = 3 or 9. So 3ˣ = 3 ⇒x = 1, and 3ˣ = 9 ⇒x = 2. </a:t>
            </a:r>
            <a:r>
              <a:rPr lang="en-US" sz="1500" b="1" dirty="0">
                <a:solidFill>
                  <a:srgbClr val="1A1F2B"/>
                </a:solidFill>
                <a:latin typeface="Calibri" pitchFamily="34" charset="0"/>
                <a:ea typeface="Calibri" pitchFamily="34" charset="-122"/>
                <a:cs typeface="Calibri" pitchFamily="34" charset="-120"/>
              </a:rPr>
              <a:t>x = 1 or x = 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Take logs, expand, collect: xlog 3 = log 2 + (x-1)log 5 ⇒x(log 3 - log 5) = log 2 - log 5, so</a:t>
            </a:r>
            <a:endParaRPr lang="en-US" sz="1300" dirty="0"/>
          </a:p>
        </p:txBody>
      </p:sp>
      <p:sp>
        <p:nvSpPr>
          <p:cNvPr id="5" name="Shape 3"/>
          <p:cNvSpPr/>
          <p:nvPr/>
        </p:nvSpPr>
        <p:spPr>
          <a:xfrm>
            <a:off x="457200" y="387157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96301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x = (log 2 - log 5)/(log 3 - log 5) = log 0.4/log 0.6 = 1.7937…</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a logarithmic equation?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Show that / Hence / Solve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Both brackets are negative, so x is positive; dividing by log 3 - log 5 needs no sign change in an equation. </a:t>
            </a:r>
            <a:r>
              <a:rPr lang="en-US" sz="1500" b="1" dirty="0">
                <a:solidFill>
                  <a:srgbClr val="1A1F2B"/>
                </a:solidFill>
                <a:latin typeface="Calibri" pitchFamily="34" charset="0"/>
                <a:ea typeface="Calibri" pitchFamily="34" charset="-122"/>
                <a:cs typeface="Calibri" pitchFamily="34" charset="-120"/>
              </a:rPr>
              <a:t>x = 1.79</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exact first, decimal last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exact answer, such as log 40/log 5 or log₅ 40, before the decimal. If the question asks for an exact answer, stop there; otherwise round only the final value to the accuracy asked for (3 significant figures if none is given).</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check the domain of every log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After solving a log equation, substitute each root into each original log. A root that makes any argument zero or negative is rejected, and you should say so in words.</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spot the hidden quadratic</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Three terms, one of them with a doubled power (a²ˣ, 4ˣ, 9ˣ, 25ˣ), means substitute u = aˣ. Rewrite aˣ⁺ᵏ as aᵏ ×aˣ first.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P2.5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one base before you combine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laws of logs only combine logs with the same base. If you see log₂ x and log₄ x in one equation, change base first; then collect into a single log.</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"show that" and "hence"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"show that" part, every law you use should appear as a separate line ending at the printed result. In a "hence" part, start by quoting the result you have just shown: that is the method the question is asking for.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70378"/>
                <a:gridCol w="2617927"/>
                <a:gridCol w="304129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log(x + y) = log x + log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sum law is for a product inside the log.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xy = log x + log y; log(x + y) cannot be split.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8/log 2 = log 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Dividing two logs is not the quotient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8/log 2 = log₂ 8 = 3 (change of base); log 8 - log 2 = log 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x)² = 2log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power law needs the power inside the log.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x² = 2log x; (log x)² is a square, used when substituting L = log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4ˣ = 2 ×2ˣ and 2ˣ⁺¹ = 2ˣ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Index laws multiply powers; they do not add numbers.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4ˣ = (2ˣ)²; 2ˣ⁺¹ = 2 ×2ˣ.</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logₐ 1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a¹ = a, not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logₐ 1 = 0 and logₐ a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negative answer to a log equation is always rejected.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arguments of the logs must be positive, not x itself.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Reject a root only if it makes some argument ≤0; e.g. log₂(x + 5) = 1 has x =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 Pure Mathematics 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laws of indices are the laws of logarithms written the other way round. Translations and reflections of graphs give the sketches of aˣ + k and a⁻ˣ, and factorising quadratics finishes every hidden-quadratic question.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P2 sequences and series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Finding the least n for which a geometric term or sum passes a value means solving rⁿ = k with a logarithm, with care over the inequality sign when log r &lt; 0.</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P3 Pure Mathematics 3</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base e, ln x as the inverse of eˣ, exponential growth and decay models, and turning y = axⁿ or y = kbˣ into straight lines by taking logs all build on this page. In IAL Physics, radioactive decay, capacitor discharge and half-life use the same exponential functions.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57577"/>
                <a:gridCol w="3908146"/>
                <a:gridCol w="176387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logₐ b = x ⇔aˣ =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definition: switch between log form and index form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logₐ a = 1, logₐ 1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special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logₐ xy = logₐ x + logₐ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product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logₐ x/y = logₐ x - logₐ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quotient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logₐ xᵏ = klogₐ x, logₐ 1/x = -logₐ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power and reciprocal laws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aˣ = b ⇒x = log b/log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solving an exponential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logₐ x = (log_b x)/(log_b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change of base; evaluating logs on a calculator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Write down log₂ 32 and log₂ (1/32).</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Show that 3log 2 + log 125 = 3, where log means log₁₀.</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Solve 3ˣ = 200, giving x to 3 significant figures.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Solve 2²ˣ - 3 ×2ˣ + 2 = 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Solve log₂(x + 3) = 3. Is the answer allowed?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Find the least integer n for which 0.8ⁿ &lt; 0.1.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0043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2⁵ = 32, so log₂ 32 = 5; by the reciprocal law log₂ (1/32) = -5.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3log 2 + log 125 = log 8 + log 125 = log 1000 = 3, because 10³ = 1000.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x = log 200/log 3 = 4.8227…= 4.82.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With u = 2ˣ: u² - 3u + 2 = (u-1)(u-2) = 0, so 2ˣ = 1 or 2, giving x = 0 or x = 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x + 3 = 2³ = 8, so x = 5. The argument x + 3 = 8 is positive, so yes.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Take logs: nlog 0.8 &lt; log 0.1. Since log 0.8 &lt; 0, dividing reverses the inequality: n &gt; log 0.1/log 0.8 = 10.318…, so the least integer is n = 11. (Check: 0.8¹⁰ = 0.107, 0.8¹¹ = 0.0859.)</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curve C has equation y = (½)ˣ + 3, for all real values of x.</a:t>
            </a:r>
            <a:endParaRPr lang="en-US" sz="1400" dirty="0"/>
          </a:p>
          <a:p>
            <a:pPr indent="0" marL="0">
              <a:spcAft>
                <a:spcPts val="600"/>
              </a:spcAft>
              <a:buNone/>
            </a:pPr>
            <a:r>
              <a:rPr lang="en-US" sz="1400" dirty="0">
                <a:solidFill>
                  <a:srgbClr val="1A1F2B"/>
                </a:solidFill>
              </a:rPr>
              <a:t>(a) Write down the coordinates of the point where C crosses the y-axis.  [1]</a:t>
            </a:r>
            <a:endParaRPr lang="en-US" sz="1400" dirty="0"/>
          </a:p>
          <a:p>
            <a:pPr indent="0" marL="0">
              <a:spcAft>
                <a:spcPts val="600"/>
              </a:spcAft>
              <a:buNone/>
            </a:pPr>
            <a:r>
              <a:rPr lang="en-US" sz="1400" dirty="0">
                <a:solidFill>
                  <a:srgbClr val="1A1F2B"/>
                </a:solidFill>
              </a:rPr>
              <a:t>(b) Write down the equation of the asymptote to C.  [1]</a:t>
            </a:r>
            <a:endParaRPr lang="en-US" sz="1400" dirty="0"/>
          </a:p>
          <a:p>
            <a:pPr indent="0" marL="0">
              <a:spcAft>
                <a:spcPts val="600"/>
              </a:spcAft>
              <a:buNone/>
            </a:pPr>
            <a:r>
              <a:rPr lang="en-US" sz="1400" dirty="0">
                <a:solidFill>
                  <a:srgbClr val="1A1F2B"/>
                </a:solidFill>
              </a:rPr>
              <a:t>(c) Explain why C does not meet the x-axis.  [1]</a:t>
            </a:r>
            <a:endParaRPr lang="en-US" sz="1400" dirty="0"/>
          </a:p>
          <a:p>
            <a:pPr indent="0" marL="0">
              <a:spcAft>
                <a:spcPts val="600"/>
              </a:spcAft>
              <a:buNone/>
            </a:pPr>
            <a:r>
              <a:rPr lang="en-US" sz="1400" dirty="0">
                <a:solidFill>
                  <a:srgbClr val="1A1F2B"/>
                </a:solidFill>
              </a:rPr>
              <a:t>(d) State whether y increases or decreases as x increases, giving a reason.  [1]</a:t>
            </a:r>
            <a:endParaRPr lang="en-US" sz="1400" dirty="0"/>
          </a:p>
          <a:p>
            <a:pPr indent="0" marL="0">
              <a:spcAft>
                <a:spcPts val="600"/>
              </a:spcAft>
              <a:buNone/>
            </a:pPr>
            <a:r>
              <a:rPr lang="en-US" sz="1400" dirty="0">
                <a:solidFill>
                  <a:srgbClr val="1A1F2B"/>
                </a:solidFill>
              </a:rPr>
              <a:t>(e) Find the value of x for which y = 11.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This question is about the meaning of a logarithm. Do not use a calculator.</a:t>
            </a:r>
            <a:endParaRPr lang="en-US" sz="1600" dirty="0"/>
          </a:p>
          <a:p>
            <a:pPr indent="0" marL="0">
              <a:spcAft>
                <a:spcPts val="600"/>
              </a:spcAft>
              <a:buNone/>
            </a:pPr>
            <a:r>
              <a:rPr lang="en-US" sz="1600" dirty="0">
                <a:solidFill>
                  <a:srgbClr val="1A1F2B"/>
                </a:solidFill>
              </a:rPr>
              <a:t>(a) Write 5⁴ = 625 in logarithmic form.  [1]</a:t>
            </a:r>
            <a:endParaRPr lang="en-US" sz="1600" dirty="0"/>
          </a:p>
          <a:p>
            <a:pPr indent="0" marL="0">
              <a:spcAft>
                <a:spcPts val="600"/>
              </a:spcAft>
              <a:buNone/>
            </a:pPr>
            <a:r>
              <a:rPr lang="en-US" sz="1600" dirty="0">
                <a:solidFill>
                  <a:srgbClr val="1A1F2B"/>
                </a:solidFill>
              </a:rPr>
              <a:t>(b) Write log₂ 0.5 = −1 in index form.  [1]</a:t>
            </a:r>
            <a:endParaRPr lang="en-US" sz="1600" dirty="0"/>
          </a:p>
          <a:p>
            <a:pPr indent="0" marL="0">
              <a:spcAft>
                <a:spcPts val="600"/>
              </a:spcAft>
              <a:buNone/>
            </a:pPr>
            <a:r>
              <a:rPr lang="en-US" sz="1600" dirty="0">
                <a:solidFill>
                  <a:srgbClr val="1A1F2B"/>
                </a:solidFill>
              </a:rPr>
              <a:t>(c) Find the value of (i) log₂ 32 (ii) log₉ 3 (iii) log₈(¹⁄₆₄).  [3]</a:t>
            </a:r>
            <a:endParaRPr lang="en-US" sz="1600" dirty="0"/>
          </a:p>
          <a:p>
            <a:pPr indent="0" marL="0">
              <a:spcAft>
                <a:spcPts val="600"/>
              </a:spcAft>
              <a:buNone/>
            </a:pPr>
            <a:r>
              <a:rPr lang="en-US" sz="1600" dirty="0">
                <a:solidFill>
                  <a:srgbClr val="1A1F2B"/>
                </a:solidFill>
              </a:rPr>
              <a:t>(d) Find the exact value of log₁₆ 8.  [2]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(½)⁰ + 3 = 4, so (0, 4)</a:t>
            </a:r>
            <a:endParaRPr lang="en-US" sz="1600" dirty="0"/>
          </a:p>
          <a:p>
            <a:pPr marL="342900" indent="-342900">
              <a:spcAft>
                <a:spcPts val="400"/>
              </a:spcAft>
              <a:buSzPct val="100000"/>
              <a:buChar char="•"/>
            </a:pPr>
            <a:r>
              <a:rPr lang="en-US" sz="1600" dirty="0">
                <a:solidFill>
                  <a:srgbClr val="1A1F2B"/>
                </a:solidFill>
              </a:rPr>
              <a:t>y = 3</a:t>
            </a:r>
            <a:endParaRPr lang="en-US" sz="1600" dirty="0"/>
          </a:p>
          <a:p>
            <a:pPr marL="342900" indent="-342900">
              <a:spcAft>
                <a:spcPts val="400"/>
              </a:spcAft>
              <a:buSzPct val="100000"/>
              <a:buChar char="•"/>
            </a:pPr>
            <a:r>
              <a:rPr lang="en-US" sz="1600" dirty="0">
                <a:solidFill>
                  <a:srgbClr val="1A1F2B"/>
                </a:solidFill>
              </a:rPr>
              <a:t>(½)ˣ &gt; 0 for every x, so y &gt; 3 and y is never zero</a:t>
            </a:r>
            <a:endParaRPr lang="en-US" sz="1600" dirty="0"/>
          </a:p>
          <a:p>
            <a:pPr marL="342900" indent="-342900">
              <a:spcAft>
                <a:spcPts val="400"/>
              </a:spcAft>
              <a:buSzPct val="100000"/>
              <a:buChar char="•"/>
            </a:pPr>
            <a:r>
              <a:rPr lang="en-US" sz="1600" dirty="0">
                <a:solidFill>
                  <a:srgbClr val="1A1F2B"/>
                </a:solidFill>
              </a:rPr>
              <a:t>decreases: the base ½ lies between 0 and 1 (equivalently (½)ˣ = 2⁻ˣ)</a:t>
            </a:r>
            <a:endParaRPr lang="en-US" sz="1600" dirty="0"/>
          </a:p>
          <a:p>
            <a:pPr marL="342900" indent="-342900">
              <a:spcAft>
                <a:spcPts val="400"/>
              </a:spcAft>
              <a:buSzPct val="100000"/>
              <a:buChar char="•"/>
            </a:pPr>
            <a:r>
              <a:rPr lang="en-US" sz="1600" dirty="0">
                <a:solidFill>
                  <a:srgbClr val="1A1F2B"/>
                </a:solidFill>
              </a:rPr>
              <a:t>(½)ˣ = 8, i.e. 2⁻ˣ = 2³</a:t>
            </a:r>
            <a:endParaRPr lang="en-US" sz="1600" dirty="0"/>
          </a:p>
          <a:p>
            <a:pPr marL="342900" indent="-342900">
              <a:spcAft>
                <a:spcPts val="400"/>
              </a:spcAft>
              <a:buSzPct val="100000"/>
              <a:buChar char="•"/>
            </a:pPr>
            <a:r>
              <a:rPr lang="en-US" sz="1600" dirty="0">
                <a:solidFill>
                  <a:srgbClr val="1A1F2B"/>
                </a:solidFill>
              </a:rPr>
              <a:t>x =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log₅ 625 = 4</a:t>
            </a:r>
            <a:endParaRPr lang="en-US" sz="1600" dirty="0"/>
          </a:p>
          <a:p>
            <a:pPr marL="342900" indent="-342900">
              <a:spcAft>
                <a:spcPts val="400"/>
              </a:spcAft>
              <a:buSzPct val="100000"/>
              <a:buChar char="•"/>
            </a:pPr>
            <a:r>
              <a:rPr lang="en-US" sz="1600" dirty="0">
                <a:solidFill>
                  <a:srgbClr val="1A1F2B"/>
                </a:solidFill>
              </a:rPr>
              <a:t>2⁻¹ = 0.5</a:t>
            </a:r>
            <a:endParaRPr lang="en-US" sz="1600" dirty="0"/>
          </a:p>
          <a:p>
            <a:pPr marL="342900" indent="-342900">
              <a:spcAft>
                <a:spcPts val="400"/>
              </a:spcAft>
              <a:buSzPct val="100000"/>
              <a:buChar char="•"/>
            </a:pPr>
            <a:r>
              <a:rPr lang="en-US" sz="1600" dirty="0">
                <a:solidFill>
                  <a:srgbClr val="1A1F2B"/>
                </a:solidFill>
              </a:rPr>
              <a:t>(i) 5</a:t>
            </a:r>
            <a:endParaRPr lang="en-US" sz="1600" dirty="0"/>
          </a:p>
          <a:p>
            <a:pPr marL="342900" indent="-342900">
              <a:spcAft>
                <a:spcPts val="400"/>
              </a:spcAft>
              <a:buSzPct val="100000"/>
              <a:buChar char="•"/>
            </a:pPr>
            <a:r>
              <a:rPr lang="en-US" sz="1600" dirty="0">
                <a:solidFill>
                  <a:srgbClr val="1A1F2B"/>
                </a:solidFill>
              </a:rPr>
              <a:t>(ii) ½, since 9^½ = 3</a:t>
            </a:r>
            <a:endParaRPr lang="en-US" sz="1600" dirty="0"/>
          </a:p>
          <a:p>
            <a:pPr marL="342900" indent="-342900">
              <a:spcAft>
                <a:spcPts val="400"/>
              </a:spcAft>
              <a:buSzPct val="100000"/>
              <a:buChar char="•"/>
            </a:pPr>
            <a:r>
              <a:rPr lang="en-US" sz="1600" dirty="0">
                <a:solidFill>
                  <a:srgbClr val="1A1F2B"/>
                </a:solidFill>
              </a:rPr>
              <a:t>(iii) −2, since 8⁻² = 1⁄64</a:t>
            </a:r>
            <a:endParaRPr lang="en-US" sz="1600" dirty="0"/>
          </a:p>
          <a:p>
            <a:pPr marL="342900" indent="-342900">
              <a:spcAft>
                <a:spcPts val="400"/>
              </a:spcAft>
              <a:buSzPct val="100000"/>
              <a:buChar char="•"/>
            </a:pPr>
            <a:r>
              <a:rPr lang="en-US" sz="1600" dirty="0">
                <a:solidFill>
                  <a:srgbClr val="1A1F2B"/>
                </a:solidFill>
              </a:rPr>
              <a:t>16ʸ = 8 ⇒ 2⁴ʸ = 2³</a:t>
            </a:r>
            <a:endParaRPr lang="en-US" sz="1600" dirty="0"/>
          </a:p>
          <a:p>
            <a:pPr marL="342900" indent="-342900">
              <a:spcAft>
                <a:spcPts val="400"/>
              </a:spcAft>
              <a:buSzPct val="100000"/>
              <a:buChar char="•"/>
            </a:pPr>
            <a:r>
              <a:rPr lang="en-US" sz="1600" dirty="0">
                <a:solidFill>
                  <a:srgbClr val="1A1F2B"/>
                </a:solidFill>
              </a:rPr>
              <a:t>y = ¾</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P2.5 Exponentials and logarithms · Edexcel IAL Maths</dc:title>
  <dc:subject>PptxGenJS Presentation</dc:subject>
  <dc:creator>Evan Kotronis · ExaminerPrep</dc:creator>
  <cp:lastModifiedBy>Evan Kotronis · ExaminerPrep</cp:lastModifiedBy>
  <cp:revision>1</cp:revision>
  <dcterms:created xsi:type="dcterms:W3CDTF">2026-10-26T15:10:41Z</dcterms:created>
  <dcterms:modified xsi:type="dcterms:W3CDTF">2026-10-26T15:10:41Z</dcterms:modified>
</cp:coreProperties>
</file>