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notesMasterIdLst>
    <p:notesMasterId r:id="rId5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414c2fa-9cd6-cc92-d75f-3ed49c19a1dd}">
          <p14:sldIdLst>
            <p14:sldId id="256"/>
            <p14:sldId id="257"/>
            <p14:sldId id="258"/>
          </p14:sldIdLst>
        </p14:section>
        <p14:section name="Theory" id="{a72ba217-8d50-aafd-74a7-d1380bc2df37}">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Lst>
        </p14:section>
        <p14:section name="Practice" id="{c1600432-d923-bafc-e832-cee1fb38407e}">
          <p14:sldIdLst>
            <p14:sldId id="303"/>
            <p14:sldId id="304"/>
            <p14:sldId id="305"/>
          </p14:sldIdLst>
        </p14:section>
        <p14:section name="Answers" id="{c84fe6fa-f4d2-96de-4acf-1c889e9d3ca8}">
          <p14:sldIdLst>
            <p14:sldId id="306"/>
            <p14:sldId id="307"/>
            <p14:sldId id="308"/>
            <p14:sldId id="3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D1.2 Graphs, minimum spanning trees and Dijkstra. Notes for this topic: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graphs and networks, and what do the words mean?.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graphs and networks, and what do the words mean?.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graphs and networks, and what do the words mean?.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graphs and networks, and what do the words mean?: Worked example 1.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graphs and networks, and what do the words mean?: Worked example 1.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complete, planar and isomorphic graphs?.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complete, planar and isomorphic graphs?.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complete, planar and isomorphic graphs?.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complete, planar and isomorphic graphs?: Worked example 2.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graph Eulerian, and how are graphs stored as matrices?.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graph Eulerian, and how are graphs stored as matrices?.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graph Eulerian, and how are graphs stored as matrices?.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graph Eulerian, and how are graphs stored as matrices?: Worked example 3.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graph Eulerian, and how are graphs stored as matrices?: Worked example 3.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minimum spanning tree, and how does Kruskal's algorithm find one?.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minimum spanning tree, and how does Kruskal's algorithm find one?.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minimum spanning tree, and how does Kruskal's algorithm find one?: Worked example 4.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minimum spanning tree, and how does Kruskal's algorithm find one?: Worked example 4.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minimum spanning tree, and how does Kruskal's algorithm find one?.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Worked example 5.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Worked example 6.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Worked example 6.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Prim's algorithm work, on a network and on a matrix?.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Worked example 7.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Worked example 7.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Worked example 8.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Worked example 8.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Worked example 8.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Dijkstra's algorithm find a shortest route?.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D1.2.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D1.2.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https://examinerprep.com/notes/edexcel-ial-maths/graphs-minimum-spanning-trees-and-dijkstra/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https://examinerprep.com/ial-maths-d1-2-graphs-minimum-spanning-trees-and-dijkstra-questions#IALM-D1-2-B-05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https://examinerprep.com/ial-maths-d1-2-graphs-minimum-spanning-trees-and-dijkstra-questions#IALM-D1-2-B-03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https://examinerprep.com/ial-maths-d1-2-graphs-minimum-spanning-trees-and-dijkstra-questions#IALM-D1-2-B-05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https://examinerprep.com/ial-maths-d1-2-graphs-minimum-spanning-trees-and-dijkstra-questions#IALM-D1-2-B-03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examinerprep.com/notes/edexcel-ial-maths/graphs-minimum-spanning-trees-and-dijkstra/" TargetMode="External"/><Relationship Id="rId2" Type="http://schemas.openxmlformats.org/officeDocument/2006/relationships/hyperlink" Target="https://examinerprep.com/ial-maths-d1-2-graphs-minimum-spanning-trees-and-dijkstra-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D1.2 Graphs, minimum spanning trees and Dijkstra</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Graph vocabulary: vertex, edge, weight, degree, walk, trail, path, cycle, connected, subgraph, tree, spanning tree, simple graph, digraph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Complete graphs Kₙ, planar graphs and isomorphic graphs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Eulerian and semi-Eulerian graphs and the degree test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Adjacency matrices and distance (weight) matrices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Minimum spanning trees by Kruskal's algorithm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Prim's algorithm on a drawn network and on a distance matrix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Dijkstra's algorithm: labelling boxes, working values, and tracing back the route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degrees of all the vertices of a graph add up to twice the number of edges, so the number of odd vertices is always even; Kₙ has ½n(n − 1) edges.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tree is connected with no cycles; a tree on n vertices has n − 1 edges. A minimum spanning tree (MST) is a spanning tree of least total weight.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Kruskal: list the arcs in increasing order of weight; add each one unless it would make a cycle; stop at n − 1 arcs.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Prim: start at any vertex; repeatedly add the cheapest arc joining a vertex in the tree to one outside it. On a matrix: cross out rows, look down the labelled columns.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Dijkstra: give the start 0; from the newest permanent vertex update working values; make the smallest working value permanent; repeat. Trace back using final(Y) − final(X) = weight of XY.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Eulerian: connected with every degree even. Semi-Eulerian: connected with exactly two odd vertices, and a trail through every edge starts at one and ends at the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graphs and networks, and what do the words mean?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D1 graph questions reward exact vocabulary and visible working: why a graph is or is not simple, connected, a tree, planar or Eulerian; the order in which Kruskal or Prim adds arcs; and every Dijkstra working value with a trace-back.</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graph</a:t>
            </a:r>
            <a:r>
              <a:rPr lang="en-US" sz="1400" dirty="0">
                <a:solidFill>
                  <a:srgbClr val="1A1F2B"/>
                </a:solidFill>
                <a:latin typeface="Calibri" pitchFamily="34" charset="0"/>
                <a:ea typeface="Calibri" pitchFamily="34" charset="-122"/>
                <a:cs typeface="Calibri" pitchFamily="34" charset="-120"/>
              </a:rPr>
              <a:t> is a set of points (vertices or nodes) joined by lines (edges or arcs); a </a:t>
            </a:r>
            <a:r>
              <a:rPr lang="en-US" sz="1400" b="1" dirty="0">
                <a:solidFill>
                  <a:srgbClr val="1A1F2B"/>
                </a:solidFill>
                <a:latin typeface="Calibri" pitchFamily="34" charset="0"/>
                <a:ea typeface="Calibri" pitchFamily="34" charset="-122"/>
                <a:cs typeface="Calibri" pitchFamily="34" charset="-120"/>
              </a:rPr>
              <a:t>network</a:t>
            </a:r>
            <a:r>
              <a:rPr lang="en-US" sz="1400" dirty="0">
                <a:solidFill>
                  <a:srgbClr val="1A1F2B"/>
                </a:solidFill>
                <a:latin typeface="Calibri" pitchFamily="34" charset="0"/>
                <a:ea typeface="Calibri" pitchFamily="34" charset="-122"/>
                <a:cs typeface="Calibri" pitchFamily="34" charset="-120"/>
              </a:rPr>
              <a:t> is a graph whose edges carry numbers called weights.</a:t>
            </a:r>
            <a:endParaRPr lang="en-US" sz="1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2914193"/>
          <a:ext cx="8229600" cy="914400"/>
        </p:xfrm>
        <a:graphic>
          <a:graphicData uri="http://schemas.openxmlformats.org/drawingml/2006/table">
            <a:tbl>
              <a:tblPr/>
              <a:tblGrid>
                <a:gridCol w="1905610"/>
                <a:gridCol w="63239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Degree (valency)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number of edge-ends at a vertex; a loop adds 2. A vertex is odd or even according to its degree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Walk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sequence of edges, each starting where the last one ended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Trail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walk in which no edge is used twice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walk in which no vertex is visited twice (so no edge is repeated either)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graphs and networks, and what do the words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05610"/>
                <a:gridCol w="63239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Cycle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closed path: it ends where it started, with no other vertex repeated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Connected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a path between every pair of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graph made from some of the vertices and edges of another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loops and at most one edge between any pair of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connected graph with no cycles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Spanning tree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subgraph that is a tree and includes every vertex of the original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graph whose edges have directions (one-way arcs), shown with arrows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graphs and networks, and what do the words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a) Degrees 3, 2, 3, 2, 2 add to 12, twice its 6 edges. (b) A loop at Y (adding 2 to its degree) and a double edge X–Z stop a graph being simple. (c) A tree: connected, no cycles, one edge fewer than vertices.">    </p:cNvPr>
          <p:cNvPicPr>
            <a:picLocks noChangeAspect="1"/>
          </p:cNvPicPr>
          <p:nvPr/>
        </p:nvPicPr>
        <p:blipFill>
          <a:blip r:embed="rId1"/>
          <a:stretch>
            <a:fillRect/>
          </a:stretch>
        </p:blipFill>
        <p:spPr>
          <a:xfrm>
            <a:off x="4389120" y="1777594"/>
            <a:ext cx="4297680" cy="1826971"/>
          </a:xfrm>
          <a:prstGeom prst="rect">
            <a:avLst/>
          </a:prstGeom>
        </p:spPr>
      </p:pic>
      <p:sp>
        <p:nvSpPr>
          <p:cNvPr id="5" name="Text 2"/>
          <p:cNvSpPr txBox="1"/>
          <p:nvPr/>
        </p:nvSpPr>
        <p:spPr>
          <a:xfrm>
            <a:off x="4389120" y="365028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Degrees 3, 2, 3, 2, 2 add to 12, twice its 6 edges. (b) A loop at Y (adding 2 to its degree) and a double edge X–Z stop a graph being simple. (c) A tree: connected, no cycles, one edge fewer than vertices.</a:t>
            </a:r>
            <a:endParaRPr lang="en-US" sz="1100" dirty="0"/>
          </a:p>
        </p:txBody>
      </p:sp>
      <p:sp>
        <p:nvSpPr>
          <p:cNvPr id="6" name="Shape 3"/>
          <p:cNvSpPr/>
          <p:nvPr/>
        </p:nvSpPr>
        <p:spPr>
          <a:xfrm>
            <a:off x="457200" y="1371600"/>
            <a:ext cx="3611880" cy="1474013"/>
          </a:xfrm>
          <a:prstGeom prst="roundRect">
            <a:avLst>
              <a:gd name="adj" fmla="val 3722"/>
            </a:avLst>
          </a:prstGeom>
          <a:solidFill>
            <a:srgbClr val="EEF2FF"/>
          </a:solidFill>
          <a:ln w="9525">
            <a:solidFill>
              <a:srgbClr val="DDE2EA"/>
            </a:solidFill>
            <a:prstDash val="solid"/>
          </a:ln>
        </p:spPr>
      </p:sp>
      <p:sp>
        <p:nvSpPr>
          <p:cNvPr id="7" name="Text 4"/>
          <p:cNvSpPr txBox="1"/>
          <p:nvPr/>
        </p:nvSpPr>
        <p:spPr>
          <a:xfrm>
            <a:off x="603504" y="1463040"/>
            <a:ext cx="3319272" cy="132770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Handshaking result:</a:t>
            </a:r>
            <a:r>
              <a:rPr lang="en-US" sz="1400" dirty="0">
                <a:solidFill>
                  <a:srgbClr val="1A1F2B"/>
                </a:solidFill>
                <a:latin typeface="Calibri" pitchFamily="34" charset="0"/>
                <a:ea typeface="Calibri" pitchFamily="34" charset="-122"/>
                <a:cs typeface="Calibri" pitchFamily="34" charset="-120"/>
              </a:rPr>
              <a:t> sum of all the degrees = 2 × (number of edges). Each edge has two ends and adds 1 to the degree of each (or 2 to one vertex if it is a loop). So the degree sum is even, and every graph has an even number of odd vertices (0, 2, 4, …).</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graphs and networks, and what do the words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 explain</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number of edges in K₇ and the degree of each vertex. (b) A graph has six vertices with degrees 4, 4, 3, 3, 2 and 2. Find the number of edges. (c) Explain why no graph has degrees 5, 4, 3, 3, 2, 2. (d) Explain why no simple graph on 5 vertices can have a vertex of degree 5. (e) State the number of edges in a spanning tree of a connected graph with 9 vertices.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Each vertex joins the other 6, and every edge is counted from both ends: </a:t>
            </a:r>
            <a:r>
              <a:rPr lang="en-US" sz="1500" b="1" dirty="0">
                <a:solidFill>
                  <a:srgbClr val="1A1F2B"/>
                </a:solidFill>
                <a:latin typeface="Calibri" pitchFamily="34" charset="0"/>
                <a:ea typeface="Calibri" pitchFamily="34" charset="-122"/>
                <a:cs typeface="Calibri" pitchFamily="34" charset="-120"/>
              </a:rPr>
              <a:t>degree 6; edges = ½ × 7 × 6 = 21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4 + 4 + 3 + 3 + 2 + 2 = 18 = 2 × edges, so </a:t>
            </a:r>
            <a:r>
              <a:rPr lang="en-US" sz="1500" b="1" dirty="0">
                <a:solidFill>
                  <a:srgbClr val="1A1F2B"/>
                </a:solidFill>
                <a:latin typeface="Calibri" pitchFamily="34" charset="0"/>
                <a:ea typeface="Calibri" pitchFamily="34" charset="-122"/>
                <a:cs typeface="Calibri" pitchFamily="34" charset="-120"/>
              </a:rPr>
              <a:t>9 edges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5 + 4 + 3 + 3 + 2 + 2 = 19 is odd, so </a:t>
            </a:r>
            <a:r>
              <a:rPr lang="en-US" sz="1500" b="1" dirty="0">
                <a:solidFill>
                  <a:srgbClr val="1A1F2B"/>
                </a:solidFill>
                <a:latin typeface="Calibri" pitchFamily="34" charset="0"/>
                <a:ea typeface="Calibri" pitchFamily="34" charset="-122"/>
                <a:cs typeface="Calibri" pitchFamily="34" charset="-120"/>
              </a:rPr>
              <a:t>it cannot equal twice a whole number of edges</a:t>
            </a:r>
            <a:r>
              <a:rPr lang="en-US" sz="1500" dirty="0">
                <a:solidFill>
                  <a:srgbClr val="1A1F2B"/>
                </a:solidFill>
                <a:latin typeface="Calibri" pitchFamily="34" charset="0"/>
                <a:ea typeface="Calibri" pitchFamily="34" charset="-122"/>
                <a:cs typeface="Calibri" pitchFamily="34" charset="-120"/>
              </a:rPr>
              <a:t> (equivalently, there would be three odd vertices).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graphs and networks, and what do the words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Find, explain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In a simple graph a vertex joins each other vertex at most once; there are only 4 others, so </a:t>
            </a:r>
            <a:r>
              <a:rPr lang="en-US" sz="1500" b="1" dirty="0">
                <a:solidFill>
                  <a:srgbClr val="1A1F2B"/>
                </a:solidFill>
                <a:latin typeface="Calibri" pitchFamily="34" charset="0"/>
                <a:ea typeface="Calibri" pitchFamily="34" charset="-122"/>
                <a:cs typeface="Calibri" pitchFamily="34" charset="-120"/>
              </a:rPr>
              <a:t>the maximum degree is 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 tree on n vertices has n − 1 edges: </a:t>
            </a:r>
            <a:r>
              <a:rPr lang="en-US" sz="1500" b="1" dirty="0">
                <a:solidFill>
                  <a:srgbClr val="1A1F2B"/>
                </a:solidFill>
                <a:latin typeface="Calibri" pitchFamily="34" charset="0"/>
                <a:ea typeface="Calibri" pitchFamily="34" charset="-122"/>
                <a:cs typeface="Calibri" pitchFamily="34" charset="-120"/>
              </a:rPr>
              <a:t>8 edges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complete, planar and isomorphic graphs?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178856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complete graph</a:t>
            </a:r>
            <a:r>
              <a:rPr lang="en-US" sz="1500" dirty="0">
                <a:solidFill>
                  <a:srgbClr val="1A1F2B"/>
                </a:solidFill>
                <a:latin typeface="Calibri" pitchFamily="34" charset="0"/>
                <a:ea typeface="Calibri" pitchFamily="34" charset="-122"/>
                <a:cs typeface="Calibri" pitchFamily="34" charset="-120"/>
              </a:rPr>
              <a:t> Kₙ has n vertices, each joined to every other by exactly one edge: each degree is n − 1 and there are ½n(n − 1) edges (K₄: 6, K₅: 10, K₆: 15).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graph is </a:t>
            </a:r>
            <a:r>
              <a:rPr lang="en-US" sz="1500" b="1" dirty="0">
                <a:solidFill>
                  <a:srgbClr val="1A1F2B"/>
                </a:solidFill>
                <a:latin typeface="Calibri" pitchFamily="34" charset="0"/>
                <a:ea typeface="Calibri" pitchFamily="34" charset="-122"/>
                <a:cs typeface="Calibri" pitchFamily="34" charset="-120"/>
              </a:rPr>
              <a:t>planar</a:t>
            </a:r>
            <a:r>
              <a:rPr lang="en-US" sz="1500" dirty="0">
                <a:solidFill>
                  <a:srgbClr val="1A1F2B"/>
                </a:solidFill>
                <a:latin typeface="Calibri" pitchFamily="34" charset="0"/>
                <a:ea typeface="Calibri" pitchFamily="34" charset="-122"/>
                <a:cs typeface="Calibri" pitchFamily="34" charset="-120"/>
              </a:rPr>
              <a:t> if it can be drawn in a plane with no edges crossing. A drawing with crossings does not prove a graph is non-planar: try redrawing it. K₄ is planar; K₅ is not.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Two graphs are </a:t>
            </a:r>
            <a:r>
              <a:rPr lang="en-US" sz="1500" b="1" dirty="0">
                <a:solidFill>
                  <a:srgbClr val="1A1F2B"/>
                </a:solidFill>
                <a:latin typeface="Calibri" pitchFamily="34" charset="0"/>
                <a:ea typeface="Calibri" pitchFamily="34" charset="-122"/>
                <a:cs typeface="Calibri" pitchFamily="34" charset="-120"/>
              </a:rPr>
              <a:t>isomorphic</a:t>
            </a:r>
            <a:r>
              <a:rPr lang="en-US" sz="1500" dirty="0">
                <a:solidFill>
                  <a:srgbClr val="1A1F2B"/>
                </a:solidFill>
                <a:latin typeface="Calibri" pitchFamily="34" charset="0"/>
                <a:ea typeface="Calibri" pitchFamily="34" charset="-122"/>
                <a:cs typeface="Calibri" pitchFamily="34" charset="-120"/>
              </a:rPr>
              <a:t> if they are the same graph drawn differently: there is a one-to-one matching of vertices so that two vertices are joined in one graph exactly when the matching vertices are joined in the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complete, planar and isomorphic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The crossing in (a) is only a feature of that drawing: moving D inside triangle ABC gives (b), so K₄ is planar. K₅ has 10 edges and cannot be drawn without a crossing.">    </p:cNvPr>
          <p:cNvPicPr>
            <a:picLocks noChangeAspect="1"/>
          </p:cNvPicPr>
          <p:nvPr/>
        </p:nvPicPr>
        <p:blipFill>
          <a:blip r:embed="rId1"/>
          <a:stretch>
            <a:fillRect/>
          </a:stretch>
        </p:blipFill>
        <p:spPr>
          <a:xfrm>
            <a:off x="4389120" y="1763878"/>
            <a:ext cx="4297680" cy="1853489"/>
          </a:xfrm>
          <a:prstGeom prst="rect">
            <a:avLst/>
          </a:prstGeom>
        </p:spPr>
      </p:pic>
      <p:sp>
        <p:nvSpPr>
          <p:cNvPr id="5" name="Text 2"/>
          <p:cNvSpPr txBox="1"/>
          <p:nvPr/>
        </p:nvSpPr>
        <p:spPr>
          <a:xfrm>
            <a:off x="4389120" y="366308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crossing in (a) is only a feature of that drawing: moving D inside triangle ABC gives (b), so K₄ is planar. K₅ has 10 edges and cannot be drawn without a crossing.</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Testing for isomorphism.</a:t>
            </a:r>
            <a:r>
              <a:rPr lang="en-US" sz="1500" dirty="0">
                <a:solidFill>
                  <a:srgbClr val="1A1F2B"/>
                </a:solidFill>
                <a:latin typeface="Calibri" pitchFamily="34" charset="0"/>
                <a:ea typeface="Calibri" pitchFamily="34" charset="-122"/>
                <a:cs typeface="Calibri" pitchFamily="34" charset="-120"/>
              </a:rPr>
              <a:t> Quick checks can rule it out: same number of vertices, same number of edges, same list of degrees; if any differ, the graphs are not isomorphic. Equal degree lists do not prove it: look for a structural difference such as a triangle in one but not the other, or how the odd vertices are joined. To show two graphs are isomorphic, write down the matching and check every edge.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complete, planar and isomorphic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G and H are the same graph: the degree-3 vertices 1 and 4 match Q and T. J has the same degrees as G but contains the triangle 1–2–3, so it is not isomorphic to G.">    </p:cNvPr>
          <p:cNvPicPr>
            <a:picLocks noChangeAspect="1"/>
          </p:cNvPicPr>
          <p:nvPr/>
        </p:nvPicPr>
        <p:blipFill>
          <a:blip r:embed="rId1"/>
          <a:stretch>
            <a:fillRect/>
          </a:stretch>
        </p:blipFill>
        <p:spPr>
          <a:xfrm>
            <a:off x="1143000" y="1371600"/>
            <a:ext cx="6857086" cy="2807208"/>
          </a:xfrm>
          <a:prstGeom prst="rect">
            <a:avLst/>
          </a:prstGeom>
        </p:spPr>
      </p:pic>
      <p:sp>
        <p:nvSpPr>
          <p:cNvPr id="5" name="Text 2"/>
          <p:cNvSpPr txBox="1"/>
          <p:nvPr/>
        </p:nvSpPr>
        <p:spPr>
          <a:xfrm>
            <a:off x="1143000" y="4224528"/>
            <a:ext cx="6857086" cy="393192"/>
          </a:xfrm>
          <a:prstGeom prst="rect">
            <a:avLst/>
          </a:prstGeom>
          <a:noFill/>
          <a:ln/>
        </p:spPr>
        <p:txBody>
          <a:bodyPr wrap="square" lIns="0" tIns="0" rIns="0" bIns="0" rtlCol="0" anchor="t"/>
          <a:lstStyle/>
          <a:p>
            <a:pPr algn="ctr" indent="0" marL="0">
              <a:buNone/>
            </a:pPr>
            <a:r>
              <a:rPr lang="en-US" sz="1100" i="1" dirty="0">
                <a:solidFill>
                  <a:srgbClr val="5A6577"/>
                </a:solidFill>
              </a:rPr>
              <a:t>G and H are the same graph: the degree-3 vertices 1 and 4 match Q and T. J has the same degrees as G but contains the triangle 1–2–3, so it is not isomorphic to 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complete, planar and isomorphic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Show that, explain</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 has vertices 1–6 and edges 12, 23, 34, 45, 56, 61, 14. H has vertices P–U and edges PQ, QR, ST, TU, PS, QT, RU. J has vertices 1–6 and edges 12, 23, 34, 45, 56, 61, 13. (a) Show that G and H are isomorphic. (b) Explain why G and J are not isomorphic, even though they have the same degrees.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Both have 6 vertices, 7 edges and degrees 3, 3, 2, 2, 2, 2; the degree-3 vertices are 1, 4 in G and Q, T in H, and in both they are joined. Matching 1→Q, 2→P, 3→S, 4→T, 5→U, 6→R: 12→QP, 23→PS, 34→ST, 45→TU, 56→UR, 61→RQ, 14→QT, all edges of H, so </a:t>
            </a:r>
            <a:r>
              <a:rPr lang="en-US" sz="1500" b="1" dirty="0">
                <a:solidFill>
                  <a:srgbClr val="1A1F2B"/>
                </a:solidFill>
                <a:latin typeface="Calibri" pitchFamily="34" charset="0"/>
                <a:ea typeface="Calibri" pitchFamily="34" charset="-122"/>
                <a:cs typeface="Calibri" pitchFamily="34" charset="-120"/>
              </a:rPr>
              <a:t>G and H are isomorphic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J contains the triangle 1–2–3; G has no cycle of length 3 (its shortest cycles, 1–2–3–4 and 1–4–5–6, have length 4), so </a:t>
            </a:r>
            <a:r>
              <a:rPr lang="en-US" sz="1500" b="1" dirty="0">
                <a:solidFill>
                  <a:srgbClr val="1A1F2B"/>
                </a:solidFill>
                <a:latin typeface="Calibri" pitchFamily="34" charset="0"/>
                <a:ea typeface="Calibri" pitchFamily="34" charset="-122"/>
                <a:cs typeface="Calibri" pitchFamily="34" charset="-120"/>
              </a:rPr>
              <a:t>they are not isomorphic</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graph Eulerian, and how are graphs stored as matrices?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Eulerian</a:t>
            </a:r>
            <a:r>
              <a:rPr lang="en-US" sz="1500" dirty="0">
                <a:solidFill>
                  <a:srgbClr val="1A1F2B"/>
                </a:solidFill>
                <a:latin typeface="Calibri" pitchFamily="34" charset="0"/>
                <a:ea typeface="Calibri" pitchFamily="34" charset="-122"/>
                <a:cs typeface="Calibri" pitchFamily="34" charset="-120"/>
              </a:rPr>
              <a:t> graph has a closed trail using every edge exactly once (drawn without lifting your pen, finishing where you started). A </a:t>
            </a:r>
            <a:r>
              <a:rPr lang="en-US" sz="1500" b="1" dirty="0">
                <a:solidFill>
                  <a:srgbClr val="1A1F2B"/>
                </a:solidFill>
                <a:latin typeface="Calibri" pitchFamily="34" charset="0"/>
                <a:ea typeface="Calibri" pitchFamily="34" charset="-122"/>
                <a:cs typeface="Calibri" pitchFamily="34" charset="-120"/>
              </a:rPr>
              <a:t>semi-Eulerian</a:t>
            </a:r>
            <a:r>
              <a:rPr lang="en-US" sz="1500" dirty="0">
                <a:solidFill>
                  <a:srgbClr val="1A1F2B"/>
                </a:solidFill>
                <a:latin typeface="Calibri" pitchFamily="34" charset="0"/>
                <a:ea typeface="Calibri" pitchFamily="34" charset="-122"/>
                <a:cs typeface="Calibri" pitchFamily="34" charset="-120"/>
              </a:rPr>
              <a:t> graph has such a trail that starts and finishes at different vertices. Each time a trail passes through a vertex it uses two edge-ends there, so only the start and finish can be odd.</a:t>
            </a:r>
            <a:endParaRPr lang="en-US" sz="1500" dirty="0"/>
          </a:p>
        </p:txBody>
      </p:sp>
      <p:sp>
        <p:nvSpPr>
          <p:cNvPr id="5" name="Shape 3"/>
          <p:cNvSpPr/>
          <p:nvPr/>
        </p:nvSpPr>
        <p:spPr>
          <a:xfrm>
            <a:off x="457200" y="2412187"/>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503627"/>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Degree test:</a:t>
            </a:r>
            <a:r>
              <a:rPr lang="en-US" sz="1400" dirty="0">
                <a:solidFill>
                  <a:srgbClr val="1A1F2B"/>
                </a:solidFill>
                <a:latin typeface="Calibri" pitchFamily="34" charset="0"/>
                <a:ea typeface="Calibri" pitchFamily="34" charset="-122"/>
                <a:cs typeface="Calibri" pitchFamily="34" charset="-120"/>
              </a:rPr>
              <a:t> connected and all degrees even ⇔ Eulerian; connected and exactly two odd vertices ⇔ semi-Eulerian, and the trail must start at one odd vertex and end at the other. With 4, 6, … odd vertices the graph is neither: some edges would have to be repeated.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graph Eulerian, and how are graphs stored as matrices?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a) All degrees even, so a closed trail exists, e.g. R P Q R S T R. (b) The graph of worked example 3 (double edge B–C): only C and D are odd, so it is semi-Eulerian.">    </p:cNvPr>
          <p:cNvPicPr>
            <a:picLocks noChangeAspect="1"/>
          </p:cNvPicPr>
          <p:nvPr/>
        </p:nvPicPr>
        <p:blipFill>
          <a:blip r:embed="rId1"/>
          <a:stretch>
            <a:fillRect/>
          </a:stretch>
        </p:blipFill>
        <p:spPr>
          <a:xfrm>
            <a:off x="4389120" y="1707185"/>
            <a:ext cx="4297680" cy="1967789"/>
          </a:xfrm>
          <a:prstGeom prst="rect">
            <a:avLst/>
          </a:prstGeom>
        </p:spPr>
      </p:pic>
      <p:sp>
        <p:nvSpPr>
          <p:cNvPr id="5" name="Text 2"/>
          <p:cNvSpPr txBox="1"/>
          <p:nvPr/>
        </p:nvSpPr>
        <p:spPr>
          <a:xfrm>
            <a:off x="4389120" y="372069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All degrees even, so a closed trail exists, e.g. R P Q R S T R. (b) The graph of worked example 3 (double edge B–C): only C and D are odd, so it is semi-Eulerian.</a:t>
            </a:r>
            <a:endParaRPr lang="en-US" sz="1100" dirty="0"/>
          </a:p>
        </p:txBody>
      </p:sp>
      <p:sp>
        <p:nvSpPr>
          <p:cNvPr id="6" name="Text 3"/>
          <p:cNvSpPr txBox="1"/>
          <p:nvPr/>
        </p:nvSpPr>
        <p:spPr>
          <a:xfrm>
            <a:off x="457200" y="1371600"/>
            <a:ext cx="3611880" cy="283921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adjacency matrix</a:t>
            </a:r>
            <a:r>
              <a:rPr lang="en-US" sz="1500" dirty="0">
                <a:solidFill>
                  <a:srgbClr val="1A1F2B"/>
                </a:solidFill>
                <a:latin typeface="Calibri" pitchFamily="34" charset="0"/>
                <a:ea typeface="Calibri" pitchFamily="34" charset="-122"/>
                <a:cs typeface="Calibri" pitchFamily="34" charset="-120"/>
              </a:rPr>
              <a:t> has a row and column for each vertex; the entry in row X, column Y is the number of edges joining X to Y. For an undirected graph it is symmetric about the leading diagonal; a loop at X goes on the diagonal (usually as 2, as it adds 2 to the degree, or as 1 by some conventions: say which you use). With no loops, the row sum for X is the degree of X. A </a:t>
            </a:r>
            <a:r>
              <a:rPr lang="en-US" sz="1500" b="1" dirty="0">
                <a:solidFill>
                  <a:srgbClr val="1A1F2B"/>
                </a:solidFill>
                <a:latin typeface="Calibri" pitchFamily="34" charset="0"/>
                <a:ea typeface="Calibri" pitchFamily="34" charset="-122"/>
                <a:cs typeface="Calibri" pitchFamily="34" charset="-120"/>
              </a:rPr>
              <a:t>distance (weight) matrix</a:t>
            </a:r>
            <a:r>
              <a:rPr lang="en-US" sz="1500" dirty="0">
                <a:solidFill>
                  <a:srgbClr val="1A1F2B"/>
                </a:solidFill>
                <a:latin typeface="Calibri" pitchFamily="34" charset="0"/>
                <a:ea typeface="Calibri" pitchFamily="34" charset="-122"/>
                <a:cs typeface="Calibri" pitchFamily="34" charset="-120"/>
              </a:rPr>
              <a:t> holds the weight of each arc, with a dash for no direct arc; Prim's algorithm runs on it directly.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graph Eulerian, and how are graphs stored as matrices?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digraph, row X, column Y refers to the arc from X to Y, so the matrix need not be symmetric.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graph Eulerian, and how are graphs stored as matrices?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Explain, determine</a:t>
            </a:r>
            <a:endParaRPr lang="en-US" sz="1200" dirty="0"/>
          </a:p>
        </p:txBody>
      </p:sp>
      <p:sp>
        <p:nvSpPr>
          <p:cNvPr id="4" name="Text 2"/>
          <p:cNvSpPr txBox="1"/>
          <p:nvPr/>
        </p:nvSpPr>
        <p:spPr>
          <a:xfrm>
            <a:off x="457200" y="1371600"/>
            <a:ext cx="8229600"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graph has this adjacency matrix. (a) Explain how it shows that the graph is not simple. (b) Find the degree of each vertex and the number of edges. (c) Determine whether the graph is Eulerian, semi-Eulerian or neither, and write down a trail that uses every edge exactly once.</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2470709"/>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graph Eulerian, and how are graphs stored as matrices?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Explain, determine (continued)</a:t>
            </a:r>
            <a:endParaRPr lang="en-US" sz="1200" dirty="0"/>
          </a:p>
        </p:txBody>
      </p:sp>
      <p:sp>
        <p:nvSpPr>
          <p:cNvPr id="4" name="Text 2"/>
          <p:cNvSpPr txBox="1"/>
          <p:nvPr/>
        </p:nvSpPr>
        <p:spPr>
          <a:xfrm>
            <a:off x="457200" y="1371600"/>
            <a:ext cx="8229600" cy="138531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entry 2 in row B, column C means </a:t>
            </a:r>
            <a:r>
              <a:rPr lang="en-US" sz="1500" b="1" dirty="0">
                <a:solidFill>
                  <a:srgbClr val="1A1F2B"/>
                </a:solidFill>
                <a:latin typeface="Calibri" pitchFamily="34" charset="0"/>
                <a:ea typeface="Calibri" pitchFamily="34" charset="-122"/>
                <a:cs typeface="Calibri" pitchFamily="34" charset="-120"/>
              </a:rPr>
              <a:t>two edges join B and 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Row sums: A 2, B 4, C 5, D 3, E 2; 16 ÷ 2 = </a:t>
            </a:r>
            <a:r>
              <a:rPr lang="en-US" sz="1500" b="1" dirty="0">
                <a:solidFill>
                  <a:srgbClr val="1A1F2B"/>
                </a:solidFill>
                <a:latin typeface="Calibri" pitchFamily="34" charset="0"/>
                <a:ea typeface="Calibri" pitchFamily="34" charset="-122"/>
                <a:cs typeface="Calibri" pitchFamily="34" charset="-120"/>
              </a:rPr>
              <a:t>8 edges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graph is connected and only C and D are odd, so it is </a:t>
            </a:r>
            <a:r>
              <a:rPr lang="en-US" sz="1500" b="1" dirty="0">
                <a:solidFill>
                  <a:srgbClr val="1A1F2B"/>
                </a:solidFill>
                <a:latin typeface="Calibri" pitchFamily="34" charset="0"/>
                <a:ea typeface="Calibri" pitchFamily="34" charset="-122"/>
                <a:cs typeface="Calibri" pitchFamily="34" charset="-120"/>
              </a:rPr>
              <a:t>semi-Eulerian</a:t>
            </a:r>
            <a:r>
              <a:rPr lang="en-US" sz="1500" dirty="0">
                <a:solidFill>
                  <a:srgbClr val="1A1F2B"/>
                </a:solidFill>
                <a:latin typeface="Calibri" pitchFamily="34" charset="0"/>
                <a:ea typeface="Calibri" pitchFamily="34" charset="-122"/>
                <a:cs typeface="Calibri" pitchFamily="34" charset="-120"/>
              </a:rPr>
              <a:t>, with a trail from C to D, e.g. C – B – C – A – B – D – E – C – D. Check: 8 edges, using each of the two B–C edges once.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minimum spanning tree, and how does Kruskal's algorithm find one?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minimum spanning tree</a:t>
            </a:r>
            <a:r>
              <a:rPr lang="en-US" sz="1400" dirty="0">
                <a:solidFill>
                  <a:srgbClr val="1A1F2B"/>
                </a:solidFill>
                <a:latin typeface="Calibri" pitchFamily="34" charset="0"/>
                <a:ea typeface="Calibri" pitchFamily="34" charset="-122"/>
                <a:cs typeface="Calibri" pitchFamily="34" charset="-120"/>
              </a:rPr>
              <a:t> (minimum connector) is a spanning tree of a network whose total weight is as small as possible: for example the least total length of cable, pipe or road connecting every site. With n vertices it has n − 1 arcs; any further arc would create a cycle.</a:t>
            </a:r>
            <a:endParaRPr lang="en-US" sz="1400" dirty="0"/>
          </a:p>
        </p:txBody>
      </p:sp>
      <p:sp>
        <p:nvSpPr>
          <p:cNvPr id="6" name="Text 4"/>
          <p:cNvSpPr txBox="1"/>
          <p:nvPr/>
        </p:nvSpPr>
        <p:spPr>
          <a:xfrm>
            <a:off x="457200" y="2318918"/>
            <a:ext cx="8229600" cy="220919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Kruskal's algorithm</a:t>
            </a:r>
            <a:r>
              <a:rPr lang="en-US" sz="1500" dirty="0">
                <a:solidFill>
                  <a:srgbClr val="1A1F2B"/>
                </a:solidFill>
                <a:latin typeface="Calibri" pitchFamily="34" charset="0"/>
                <a:ea typeface="Calibri" pitchFamily="34" charset="-122"/>
                <a:cs typeface="Calibri" pitchFamily="34" charset="-120"/>
              </a:rPr>
              <a:t> is greedy: at every step it takes the cheapest arc still available, as long as it does not form a cycle.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Sort the arcs into ascending order of weight.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Add the arc of least weight to the tree.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Take the next arc: add it if it does not form a cycle with the arcs already chosen, otherwise reject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Repeat step 3 until n − 1 arcs have been added.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tree may be in separate pieces until the end. Arcs of equal weight may be taken in either order; say which you chose.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minimum spanning tree, and how does Kruskal's algorithm find one?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Kruskal on the network of worked example 4: red arcs added in the order GH, BD, AC, DE, CD, EG, EF. AB (dashed) is rejected because A, B, C and D are already connected.">    </p:cNvPr>
          <p:cNvPicPr>
            <a:picLocks noChangeAspect="1"/>
          </p:cNvPicPr>
          <p:nvPr/>
        </p:nvPicPr>
        <p:blipFill>
          <a:blip r:embed="rId1"/>
          <a:stretch>
            <a:fillRect/>
          </a:stretch>
        </p:blipFill>
        <p:spPr>
          <a:xfrm>
            <a:off x="1431036" y="1371600"/>
            <a:ext cx="6281928" cy="2807208"/>
          </a:xfrm>
          <a:prstGeom prst="rect">
            <a:avLst/>
          </a:prstGeom>
        </p:spPr>
      </p:pic>
      <p:sp>
        <p:nvSpPr>
          <p:cNvPr id="5" name="Text 2"/>
          <p:cNvSpPr txBox="1"/>
          <p:nvPr/>
        </p:nvSpPr>
        <p:spPr>
          <a:xfrm>
            <a:off x="1431036" y="4224528"/>
            <a:ext cx="6281928" cy="393192"/>
          </a:xfrm>
          <a:prstGeom prst="rect">
            <a:avLst/>
          </a:prstGeom>
          <a:noFill/>
          <a:ln/>
        </p:spPr>
        <p:txBody>
          <a:bodyPr wrap="square" lIns="0" tIns="0" rIns="0" bIns="0" rtlCol="0" anchor="t"/>
          <a:lstStyle/>
          <a:p>
            <a:pPr algn="ctr" indent="0" marL="0">
              <a:buNone/>
            </a:pPr>
            <a:r>
              <a:rPr lang="en-US" sz="1100" i="1" dirty="0">
                <a:solidFill>
                  <a:srgbClr val="5A6577"/>
                </a:solidFill>
              </a:rPr>
              <a:t>Kruskal on the network of worked example 4: red arcs added in the order GH, BD, AC, DE, CD, EG, EF. AB (dashed) is rejected because A, B, C and D are already connected.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minimum spanning tree, and how does Kruskal's algorithm find one?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 state</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network has vertices A–H and arcs AB 7, AC 5, BC 9, BD 4, CD 6, BE 10, DE 5, DF 8, CF 11, EF 7, EG 6, FG 9, GH 3, EH 12, FH 10. (a) Use Kruskal's algorithm to find a minimum spanning tree, listing the arcs in the order considered and stating which are rejected. (b) State the weight of the tree.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Work through the sorted arcs until there are 8 − 1 = 7:</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2990088"/>
          <a:ext cx="8229600" cy="914400"/>
        </p:xfrm>
        <a:graphic>
          <a:graphicData uri="http://schemas.openxmlformats.org/drawingml/2006/table">
            <a:tbl>
              <a:tblPr/>
              <a:tblGrid>
                <a:gridCol w="1854403"/>
                <a:gridCol w="1854403"/>
                <a:gridCol w="1854403"/>
                <a:gridCol w="266547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Step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Decision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minimum spanning tree, and how does Kruskal's algorithm find one?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Find, state (continued)</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54403"/>
                <a:gridCol w="1854403"/>
                <a:gridCol w="1854403"/>
                <a:gridCol w="266547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Step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Decision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reject (cycle)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128930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Seven arcs are added, so DF 8, BC 9, FG 9, … need not be considered. </a:t>
            </a: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MST GH, BD, AC, DE, CD, EG, EF; weight 3 + 4 + 5 + 5 + 6 + 6 + 7 = 36</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tied pairs (AC, DE at 5 and CD, EG at 6) are both accepted, so their order does not matter. AB and EF tie at 7: taking EF first would complete the tree and AB would never be considered. The tree is the same either way.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minimum spanning tree, and how does Kruskal's algorithm find one?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Rejecting an arc because one of its ends is "already in the tree". Reject only if both ends are already connected through chosen arcs: that is what makes a cycle. EF is accepted although E is in the tree, because F is not.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41640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Choose any vertex to start the tree.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Select the arc of least weight joining a vertex in the tree to a vertex not yet in the tree, and add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Repeat step 2 until every vertex is in the tree.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Prim never needs a cycle check, because each new arc reaches a new vertex, and the tree is connected at every stage.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Easy · Find</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Prim's algorithm, starting at A, on the network of worked example 4. List the arcs in the order selected.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From A alone the cheapest arc out is AC 5; from A, C it is CD 6 (not AB 7). From A, C, D: DB 4; then DE 5; then EG 6; then GH 3; finally F joins by EF 7 (cheaper than DF 8, FG 9, FH 10, CF 11). </a:t>
            </a:r>
            <a:r>
              <a:rPr lang="en-US" sz="1500" b="1" dirty="0">
                <a:solidFill>
                  <a:srgbClr val="1A1F2B"/>
                </a:solidFill>
                <a:latin typeface="Calibri" pitchFamily="34" charset="0"/>
                <a:ea typeface="Calibri" pitchFamily="34" charset="-122"/>
                <a:cs typeface="Calibri" pitchFamily="34" charset="-120"/>
              </a:rPr>
              <a:t>Order AC, CD, DB, DE, EG, GH, EF; weight 36</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GH 3 is the lightest arc but Prim takes it sixth: it cannot be chosen until G is in the tree. That is the key difference from Kruskal.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Prim from A: the numbers give the order in which vertices join. The tree is the same as Kruskal's because this network has only one MST; only the order of selection differs.">    </p:cNvPr>
          <p:cNvPicPr>
            <a:picLocks noChangeAspect="1"/>
          </p:cNvPicPr>
          <p:nvPr/>
        </p:nvPicPr>
        <p:blipFill>
          <a:blip r:embed="rId1"/>
          <a:stretch>
            <a:fillRect/>
          </a:stretch>
        </p:blipFill>
        <p:spPr>
          <a:xfrm>
            <a:off x="4389120" y="1730045"/>
            <a:ext cx="4297680" cy="1920240"/>
          </a:xfrm>
          <a:prstGeom prst="rect">
            <a:avLst/>
          </a:prstGeom>
        </p:spPr>
      </p:pic>
      <p:sp>
        <p:nvSpPr>
          <p:cNvPr id="5" name="Text 2"/>
          <p:cNvSpPr txBox="1"/>
          <p:nvPr/>
        </p:nvSpPr>
        <p:spPr>
          <a:xfrm>
            <a:off x="4389120" y="369600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Prim from A: the numbers give the order in which vertices join. The tree is the same as Kruskal's because this network has only one MST; only the order of selection differs.</a:t>
            </a:r>
            <a:endParaRPr lang="en-US" sz="1100" dirty="0"/>
          </a:p>
        </p:txBody>
      </p:sp>
      <p:sp>
        <p:nvSpPr>
          <p:cNvPr id="6" name="Text 3"/>
          <p:cNvSpPr txBox="1"/>
          <p:nvPr/>
        </p:nvSpPr>
        <p:spPr>
          <a:xfrm>
            <a:off x="457200" y="1371600"/>
            <a:ext cx="3611880" cy="32726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On a distance matrix</a:t>
            </a:r>
            <a:r>
              <a:rPr lang="en-US" sz="1500" dirty="0">
                <a:solidFill>
                  <a:srgbClr val="1A1F2B"/>
                </a:solidFill>
                <a:latin typeface="Calibri" pitchFamily="34" charset="0"/>
                <a:ea typeface="Calibri" pitchFamily="34" charset="-122"/>
                <a:cs typeface="Calibri" pitchFamily="34" charset="-120"/>
              </a:rPr>
              <a:t>, "arcs from the tree" are the entries in the columns of vertices already chosen. Label each column in the order its vertex joins and cross out its row, so you never select an arc back into the tree.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Choose a starting vertex: label its column 1 and delete its row.</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Look down all labelled columns and circle the smallest entry not in a deleted row.</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That entry's row gives the new vertex: label its column with the next number and delete its row.</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Repeat until every row is deleted.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circled entries are the arcs of the tree.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state</a:t>
            </a:r>
            <a:endParaRPr lang="en-US" sz="1200" dirty="0"/>
          </a:p>
        </p:txBody>
      </p:sp>
      <p:sp>
        <p:nvSpPr>
          <p:cNvPr id="4" name="Text 2"/>
          <p:cNvSpPr txBox="1"/>
          <p:nvPr/>
        </p:nvSpPr>
        <p:spPr>
          <a:xfrm>
            <a:off x="457200" y="1371600"/>
            <a:ext cx="8229600"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table gives lengths, in km, of possible water pipes between villages P–U. Use Prim's algorithm, starting at P, to find a minimum spanning tree. State the order in which vertices are added and the total length.</a:t>
            </a:r>
            <a:endParaRPr lang="en-US" sz="13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2470709"/>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 (6)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Find, state (continued)</a:t>
            </a:r>
            <a:endParaRPr lang="en-US" sz="1200" dirty="0"/>
          </a:p>
        </p:txBody>
      </p:sp>
      <p:sp>
        <p:nvSpPr>
          <p:cNvPr id="4" name="Text 2"/>
          <p:cNvSpPr txBox="1"/>
          <p:nvPr/>
        </p:nvSpPr>
        <p:spPr>
          <a:xfrm>
            <a:off x="457200" y="1371600"/>
            <a:ext cx="8229600" cy="155265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Column P labelled 1, row P deleted: smallest in column P is 14, row Q. Columns P, Q: 12 (column Q, row R) → R. Columns P, Q, R: 13 (column R, row T) → T. Columns P, Q, R, T: 16 (column R, row S), not 17 (P to S) or 18 (T to S) → S. Finally 11 (column S, row U) → U.</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Order P, Q, R, T, S, U; arcs PQ 14, QR 12, RT 13, RS 16, SU 11: total 66 km</a:t>
            </a:r>
            <a:r>
              <a:rPr lang="en-US" sz="1500" dirty="0">
                <a:solidFill>
                  <a:srgbClr val="1A1F2B"/>
                </a:solidFill>
                <a:latin typeface="Calibri" pitchFamily="34" charset="0"/>
                <a:ea typeface="Calibri" pitchFamily="34" charset="-122"/>
                <a:cs typeface="Calibri" pitchFamily="34" charset="-120"/>
              </a:rPr>
              <a:t>. The bracketed numbers in the header are the order labels; the bold entries are the circled arcs.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Prim's algorithm work, on a network and on a matrix?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e minimum spanning tree of worked example 6, total 66 km.">    </p:cNvPr>
          <p:cNvPicPr>
            <a:picLocks noChangeAspect="1"/>
          </p:cNvPicPr>
          <p:nvPr/>
        </p:nvPicPr>
        <p:blipFill>
          <a:blip r:embed="rId1"/>
          <a:stretch>
            <a:fillRect/>
          </a:stretch>
        </p:blipFill>
        <p:spPr>
          <a:xfrm>
            <a:off x="4389120" y="1402690"/>
            <a:ext cx="4297680" cy="2914193"/>
          </a:xfrm>
          <a:prstGeom prst="rect">
            <a:avLst/>
          </a:prstGeom>
        </p:spPr>
      </p:pic>
      <p:sp>
        <p:nvSpPr>
          <p:cNvPr id="5" name="Text 2"/>
          <p:cNvSpPr txBox="1"/>
          <p:nvPr/>
        </p:nvSpPr>
        <p:spPr>
          <a:xfrm>
            <a:off x="4389120" y="4362602"/>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The minimum spanning tree of worked example 6, total 66 km.</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order in which the arcs are selected" needs arcs (PQ, QR, …), not vertices; "the order of vertices" needs vertices. On a matrix, show the column labels and deleted rows: the final tree alone does not show you used Prim.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Dijkstra's algorithm finds the shortest route from a start vertex to every other vertex, in networks and digraphs whose weights are not negative. Each vertex gets a box: vertex, order of labelling and final value on top, working values underneath. A </a:t>
            </a:r>
            <a:r>
              <a:rPr lang="en-US" sz="1500" b="1" dirty="0">
                <a:solidFill>
                  <a:srgbClr val="1A1F2B"/>
                </a:solidFill>
                <a:latin typeface="Calibri" pitchFamily="34" charset="0"/>
                <a:ea typeface="Calibri" pitchFamily="34" charset="-122"/>
                <a:cs typeface="Calibri" pitchFamily="34" charset="-120"/>
              </a:rPr>
              <a:t>working value</a:t>
            </a:r>
            <a:r>
              <a:rPr lang="en-US" sz="1500" dirty="0">
                <a:solidFill>
                  <a:srgbClr val="1A1F2B"/>
                </a:solidFill>
                <a:latin typeface="Calibri" pitchFamily="34" charset="0"/>
                <a:ea typeface="Calibri" pitchFamily="34" charset="-122"/>
                <a:cs typeface="Calibri" pitchFamily="34" charset="-120"/>
              </a:rPr>
              <a:t> is the shortest distance found so far; a </a:t>
            </a:r>
            <a:r>
              <a:rPr lang="en-US" sz="1500" b="1" dirty="0">
                <a:solidFill>
                  <a:srgbClr val="1A1F2B"/>
                </a:solidFill>
                <a:latin typeface="Calibri" pitchFamily="34" charset="0"/>
                <a:ea typeface="Calibri" pitchFamily="34" charset="-122"/>
                <a:cs typeface="Calibri" pitchFamily="34" charset="-120"/>
              </a:rPr>
              <a:t>final value</a:t>
            </a:r>
            <a:r>
              <a:rPr lang="en-US" sz="1500" dirty="0">
                <a:solidFill>
                  <a:srgbClr val="1A1F2B"/>
                </a:solidFill>
                <a:latin typeface="Calibri" pitchFamily="34" charset="0"/>
                <a:ea typeface="Calibri" pitchFamily="34" charset="-122"/>
                <a:cs typeface="Calibri" pitchFamily="34" charset="-120"/>
              </a:rPr>
              <a:t> is the shortest distance, fixed for good.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Give the start vertex final value 0 and order label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every vertex Y joined directly to the vertex X just made final (and Y not yet final): working value = final(X) + weight XY. Write it in Y's box only if it is smaller than Y's current working value.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Of all vertices without final values, give the one with the smallest working value its final value and the next order label.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Repeat 2 and 3 until the destination has a final value.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Trace back from the destination: arc XY is on the route when final(Y) − final(X) = weight of XY.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network has arcs SA 9, SB 5, SC 12, AB 3, AD 7, BC 6, BD 11, BE 15, CE 9, DE 4, DT 16, EF 5, ET 13, FT 6. Use Dijkstra's algorithm to find the shortest route from S to T and its length.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 final (0): A 9, B 5, C 12; smallest B. B final (5): A 5 + 3 = 8 &lt; 9 (write 8), C 11 &lt; 12 (write 11), D 16, E 20; smallest A. A final (8): D 8 + 7 = 15 &lt; 16. C final (11): E 11 + 9 = 20, not smaller, so nothing is written. D final (15): E 19 &lt; 20, T 31. E final (19): F 24, T 32 (not smaller). F final (24): T 30 &lt; 31. T final (30).</a:t>
            </a:r>
            <a:endParaRPr lang="en-US" sz="13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3220517"/>
          <a:ext cx="8229600" cy="914400"/>
        </p:xfrm>
        <a:graphic>
          <a:graphicData uri="http://schemas.openxmlformats.org/drawingml/2006/table">
            <a:tbl>
              <a:tblPr/>
              <a:tblGrid>
                <a:gridCol w="1652321"/>
                <a:gridCol w="1652321"/>
                <a:gridCol w="2099462"/>
                <a:gridCol w="28245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Final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Working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9, 8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Find (continued)</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52321"/>
                <a:gridCol w="1652321"/>
                <a:gridCol w="2099462"/>
                <a:gridCol w="28245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Final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Working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12, 11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20, 19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31, 30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Trace back: 30 − 24 = 6 = FT; 24 − 19 = 5 = EF; 19 − 15 = 4 = DE; 15 − 8 = 7 = AD; 8 − 5 = 3 = BA; 5 − 0 = 5 = SB. </a:t>
            </a:r>
            <a:r>
              <a:rPr lang="en-US" sz="1500" b="1" dirty="0">
                <a:solidFill>
                  <a:srgbClr val="1A1F2B"/>
                </a:solidFill>
                <a:latin typeface="Calibri" pitchFamily="34" charset="0"/>
                <a:ea typeface="Calibri" pitchFamily="34" charset="-122"/>
                <a:cs typeface="Calibri" pitchFamily="34" charset="-120"/>
              </a:rPr>
              <a:t>Shortest route S–B–A–D–E–F–T, length 30</a:t>
            </a:r>
            <a:r>
              <a:rPr lang="en-US" sz="1500" dirty="0">
                <a:solidFill>
                  <a:srgbClr val="1A1F2B"/>
                </a:solidFill>
                <a:latin typeface="Calibri" pitchFamily="34" charset="0"/>
                <a:ea typeface="Calibri" pitchFamily="34" charset="-122"/>
                <a:cs typeface="Calibri" pitchFamily="34" charset="-120"/>
              </a:rPr>
              <a:t>. E is not the vertex before T: 30 − 19 = 11, but ET is 13.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7 with each vertex's final value. The red arcs satisfy final(Y) − final(X) = weight and form the shortest route, length 30.">    </p:cNvPr>
          <p:cNvPicPr>
            <a:picLocks noChangeAspect="1"/>
          </p:cNvPicPr>
          <p:nvPr/>
        </p:nvPicPr>
        <p:blipFill>
          <a:blip r:embed="rId1"/>
          <a:stretch>
            <a:fillRect/>
          </a:stretch>
        </p:blipFill>
        <p:spPr>
          <a:xfrm>
            <a:off x="4389120" y="1579169"/>
            <a:ext cx="4297680" cy="2392070"/>
          </a:xfrm>
          <a:prstGeom prst="rect">
            <a:avLst/>
          </a:prstGeom>
        </p:spPr>
      </p:pic>
      <p:sp>
        <p:nvSpPr>
          <p:cNvPr id="5" name="Text 2"/>
          <p:cNvSpPr txBox="1"/>
          <p:nvPr/>
        </p:nvSpPr>
        <p:spPr>
          <a:xfrm>
            <a:off x="4389120" y="401695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with each vertex's final value. The red arcs satisfy final(Y) − final(X) = weight and form the shortest route, length 30.</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Crossing out or overwriting working values, or writing a new value larger than the existing one. List every improving value in order, and only those: the boxes are your evidence.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explain</a:t>
            </a:r>
            <a:endParaRPr lang="en-US" sz="1200" dirty="0"/>
          </a:p>
        </p:txBody>
      </p:sp>
      <p:sp>
        <p:nvSpPr>
          <p:cNvPr id="4" name="Text 2"/>
          <p:cNvSpPr txBox="1"/>
          <p:nvPr/>
        </p:nvSpPr>
        <p:spPr>
          <a:xfrm>
            <a:off x="457200" y="1371600"/>
            <a:ext cx="8229600" cy="226405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Farm water pipes join junctions A–G; lengths in tens of metres are AB 12, AC 8, AD 15, BC 6, BE 10, CD 9, CE 15, CF 11, DF 7, EF 5, EG 13, FG 9, DG 18. (a) Use Kruskal's algorithm to find a minimum spanning tree, stating the order of arcs and its weight. (b) Use Dijkstra's algorithm to find the shortest route from A to G. (c) Water must now pass through B on its way from A to G. Find the shortest such route. (d) Explain why the route from A to G within your tree is not the answer to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In order: EF 5, BC 6, DF 7, AC 8, CD 9, FG 9; none of the first six makes a cycle. </a:t>
            </a:r>
            <a:r>
              <a:rPr lang="en-US" sz="1500" b="1" dirty="0">
                <a:solidFill>
                  <a:srgbClr val="1A1F2B"/>
                </a:solidFill>
                <a:latin typeface="Calibri" pitchFamily="34" charset="0"/>
                <a:ea typeface="Calibri" pitchFamily="34" charset="-122"/>
                <a:cs typeface="Calibri" pitchFamily="34" charset="-120"/>
              </a:rPr>
              <a:t>EF, BC, DF, AC, CD, FG; weight 44</a:t>
            </a:r>
            <a:r>
              <a:rPr lang="en-US" sz="1500" dirty="0">
                <a:solidFill>
                  <a:srgbClr val="1A1F2B"/>
                </a:solidFill>
                <a:latin typeface="Calibri" pitchFamily="34" charset="0"/>
                <a:ea typeface="Calibri" pitchFamily="34" charset="-122"/>
                <a:cs typeface="Calibri" pitchFamily="34" charset="-120"/>
              </a:rPr>
              <a:t> (6 arcs for 7 vertices; CD and FG tie at 9).</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3681374"/>
          <a:ext cx="8229600" cy="914400"/>
        </p:xfrm>
        <a:graphic>
          <a:graphicData uri="http://schemas.openxmlformats.org/drawingml/2006/table">
            <a:tbl>
              <a:tblPr/>
              <a:tblGrid>
                <a:gridCol w="1652321"/>
                <a:gridCol w="1652321"/>
                <a:gridCol w="2099462"/>
                <a:gridCol w="28245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Final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Working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explain (continued)</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52321"/>
                <a:gridCol w="1652321"/>
                <a:gridCol w="2099462"/>
                <a:gridCol w="282458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Final value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Working 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23, 22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33, 28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 keeps 15 (AD): via C it would be 17. Trace back: 28 − 19 = 9 = FG; 19 − 8 = 11 = CF; 8 − 0 = 8 = AC. </a:t>
            </a:r>
            <a:r>
              <a:rPr lang="en-US" sz="1500" b="1" dirty="0">
                <a:solidFill>
                  <a:srgbClr val="1A1F2B"/>
                </a:solidFill>
                <a:latin typeface="Calibri" pitchFamily="34" charset="0"/>
                <a:ea typeface="Calibri" pitchFamily="34" charset="-122"/>
                <a:cs typeface="Calibri" pitchFamily="34" charset="-120"/>
              </a:rPr>
              <a:t>A–C–F–G, length 28 (280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to B: AB = 12 (A–C–B is 14). B to G: B–E–G = 23 (B–E–F–G is 24, B–C–F–G is 26). </a:t>
            </a:r>
            <a:r>
              <a:rPr lang="en-US" sz="1500" b="1" dirty="0">
                <a:solidFill>
                  <a:srgbClr val="1A1F2B"/>
                </a:solidFill>
                <a:latin typeface="Calibri" pitchFamily="34" charset="0"/>
                <a:ea typeface="Calibri" pitchFamily="34" charset="-122"/>
                <a:cs typeface="Calibri" pitchFamily="34" charset="-120"/>
              </a:rPr>
              <a:t>A–B–E–G, length 35 (350 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In the tree, A to G is A–C–D–F–G = 33, longer than 28.</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Find, explain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An MST minimises the total length connecting every vertex, not the distance between a particular pair.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8 (a): the minimum spanning tree, weight 44. Its A-to-G route A–C–D–F–G has length 33.">    </p:cNvPr>
          <p:cNvPicPr>
            <a:picLocks noChangeAspect="1"/>
          </p:cNvPicPr>
          <p:nvPr/>
        </p:nvPicPr>
        <p:blipFill>
          <a:blip r:embed="rId1"/>
          <a:stretch>
            <a:fillRect/>
          </a:stretch>
        </p:blipFill>
        <p:spPr>
          <a:xfrm>
            <a:off x="2561234" y="1371600"/>
            <a:ext cx="4020617" cy="2807208"/>
          </a:xfrm>
          <a:prstGeom prst="rect">
            <a:avLst/>
          </a:prstGeom>
        </p:spPr>
      </p:pic>
      <p:sp>
        <p:nvSpPr>
          <p:cNvPr id="5" name="Text 2"/>
          <p:cNvSpPr txBox="1"/>
          <p:nvPr/>
        </p:nvSpPr>
        <p:spPr>
          <a:xfrm>
            <a:off x="2561234" y="4224528"/>
            <a:ext cx="4020617"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 the minimum spanning tree, weight 44. Its A-to-G route A–C–D–F–G has length 33.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Dijkstra's algorithm find a shortest route?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8 (b): the shortest route A–C–F–G, length 28, uses CF, which is not in the tree.">    </p:cNvPr>
          <p:cNvPicPr>
            <a:picLocks noChangeAspect="1"/>
          </p:cNvPicPr>
          <p:nvPr/>
        </p:nvPicPr>
        <p:blipFill>
          <a:blip r:embed="rId1"/>
          <a:stretch>
            <a:fillRect/>
          </a:stretch>
        </p:blipFill>
        <p:spPr>
          <a:xfrm>
            <a:off x="2561234" y="1371600"/>
            <a:ext cx="4020617" cy="2807208"/>
          </a:xfrm>
          <a:prstGeom prst="rect">
            <a:avLst/>
          </a:prstGeom>
        </p:spPr>
      </p:pic>
      <p:sp>
        <p:nvSpPr>
          <p:cNvPr id="5" name="Text 2"/>
          <p:cNvSpPr txBox="1"/>
          <p:nvPr/>
        </p:nvSpPr>
        <p:spPr>
          <a:xfrm>
            <a:off x="2561234" y="4224528"/>
            <a:ext cx="4020617"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(b): the shortest route A–C–F–G, length 28, uses CF, which is not in the tree.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show the algorithm's evidence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Kruskal, list every arc you consider in order, with "reject" beside rejected ones. For Prim, list arcs in the order selected. A correct tree with no order shown does not demonstrate the algorithm.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every working value in every box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Dijkstra, fill in order of labelling, final value and all working values for every vertex you reach, including the destination, then show the trace-back subtraction for each arc of the route.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n − 1 arcs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Count the vertices first. A spanning tree on n vertices has exactly n − 1 arcs: stop Kruskal as soon as you have them, and check your Prim list has that many.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use the precise definition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"Explain why this is a tree" needs connected and no cycles. "Explain why it is semi-Eulerian" needs "connected and exactly two vertices of odd degree", naming them.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equal weights either arc may come first; say which you took. If asked whether the MST is unique, check whether a tied arc you rejected could have replaced one you accepted.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Prim always starts with the lightest arc in the network.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Prim starts from a chosen vertex and only looks at arcs leaving the current tree.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lightest arc is Kruskal's first step; in Prim it joins only when one end is in the tree.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Kruskal rejects an arc if one end is already in the tree.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how the tree grows.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Reject only if both ends are already connected, so the arc would close a cycle.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MST contains the shortest route between any two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minimises total weight, not each pairwise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Dijkstra (worked example 8: 33 in the tree, 28 by Dijkstra).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Dijkstra, a working value is final as soon as it is written.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later vertex may give a shorter route (A: 9 then 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smallest working value among non-final vertices is made final each step.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drawing with crossing edges shows the graph is not planar.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Planar means it can be redrawn without crossings.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Try to redraw it; K₄ as a square with diagonals is planar.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Graphs with the same degrees are isomorphic.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Matching degrees is necessary, not sufficient.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an explicit matching, or a structural difference such as a triangle.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D1.3 Route inspection and the travelling salesperson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degree test decides which arcs must be repeated in route inspection, Dijkstra finds the shortest repeats, and minimum spanning trees give upper and lower bounds for the travelling salesperson problem.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D1.1 Algorithms and critical path analysis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Kruskal's first step is a sort, and all three graph algorithms are greedy algorithms whose work grows with the network. Activity networks are digraphs; the forward pass works like Dijkstra but takes the largest value at each event.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Coordinate geometry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vertices are grid points, arc weights are often straight-line distances found with Pythagoras' theorem before an algorithm is run.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20110"/>
                <a:gridCol w="3620110"/>
                <a:gridCol w="989381"/>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of degrees = 2 × number of edges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counting edges from degrees; showing a degree list is impossible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odd vertices is even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consequence of the line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Kₙ: ½n(n − 1) edges, each degree n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complete graphs; maximum edges in a simple graph on n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spanning tree on n vertices: n − 1 arcs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knowing when Kruskal or Prim is finished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Eulerian ⇔ connected, all degrees even; semi-Eulerian ⇔ connected, exactly two 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whether every edge can be traced exactly once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working value of Y = final(X) + weight XY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updating boxes in Dijkstra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20110"/>
                <a:gridCol w="3620110"/>
                <a:gridCol w="989381"/>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final(Y) − final(X) = weight XY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tracing back a Dijkstra route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16824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How many edges does K₁₀ have, and how many arcs are in a spanning tree of K₁₀?</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connected graph has exactly four odd vertices. Is it Eulerian, semi-Eulerian or neither?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simple graph has four vertices, each of degree 3. Name it and state its number of edges.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minimum spanning tree is found for K₆ with distinct weights. How many arcs of K₆ are not used?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network has arcs SA 4, SB 9, AB 3, AT 11, BT 6. Find the shortest route from S to 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½ × 10 × 9 = 45 edges; a spanning tree has 10 − 1 = 9 arcs.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Neither: Eulerian needs no odd vertices and semi-Eulerian exactly two. At least two edges would have to be repeated.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K₄ (each vertex joins all three others), with (3 × 4) ÷ 2 = 6 edges.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K₆ has 15 arcs and the tree uses 5, so 10 are not used.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S 0; A 4; B min(9, 4 + 3) = 7; T min(4 + 11, 7 + 6) = 13. Route S–A–B–T, length 13.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This question is about the complete graph K₈ and about trees on 8 vertices.</a:t>
            </a:r>
            <a:endParaRPr lang="en-US" sz="1400" dirty="0"/>
          </a:p>
          <a:p>
            <a:pPr indent="0" marL="0">
              <a:spcAft>
                <a:spcPts val="600"/>
              </a:spcAft>
              <a:buNone/>
            </a:pPr>
            <a:r>
              <a:rPr lang="en-US" sz="1400" dirty="0">
                <a:solidFill>
                  <a:srgbClr val="1A1F2B"/>
                </a:solidFill>
              </a:rPr>
              <a:t>(a) Find the number of edges of K₈, explaining your method.  [2]</a:t>
            </a:r>
            <a:endParaRPr lang="en-US" sz="1400" dirty="0"/>
          </a:p>
          <a:p>
            <a:pPr indent="0" marL="0">
              <a:spcAft>
                <a:spcPts val="600"/>
              </a:spcAft>
              <a:buNone/>
            </a:pPr>
            <a:r>
              <a:rPr lang="en-US" sz="1400" dirty="0">
                <a:solidFill>
                  <a:srgbClr val="1A1F2B"/>
                </a:solidFill>
              </a:rPr>
              <a:t>(b) Explain why K₈ is not Eulerian, and state, with a reason, whether K₉ is Eulerian.  [2]</a:t>
            </a:r>
            <a:endParaRPr lang="en-US" sz="1400" dirty="0"/>
          </a:p>
          <a:p>
            <a:pPr indent="0" marL="0">
              <a:spcAft>
                <a:spcPts val="600"/>
              </a:spcAft>
              <a:buNone/>
            </a:pPr>
            <a:r>
              <a:rPr lang="en-US" sz="1400" dirty="0">
                <a:solidFill>
                  <a:srgbClr val="1A1F2B"/>
                </a:solidFill>
              </a:rPr>
              <a:t>(c) Each edge of K₈ is given a different weight. State the number of edges in a minimum spanning tree, and the number of edges of K₈ that are not in it.  [2]</a:t>
            </a:r>
            <a:endParaRPr lang="en-US" sz="1400" dirty="0"/>
          </a:p>
          <a:p>
            <a:pPr indent="0" marL="0">
              <a:spcAft>
                <a:spcPts val="600"/>
              </a:spcAft>
              <a:buNone/>
            </a:pPr>
            <a:r>
              <a:rPr lang="en-US" sz="1400" dirty="0">
                <a:solidFill>
                  <a:srgbClr val="1A1F2B"/>
                </a:solidFill>
              </a:rPr>
              <a:t>(d) A connected graph has 8 vertices and 7 edges. Explain why it must be a tree.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company is linking the computers in six offices, A to F, with cable. The possible cable routes and their lengths, in metres, are: AB 14, AC 9, AD 17, BC 10, BE 8, CD 12, CE 11, CF 20, DF 13, EF 15. The company wants every office connected using the least total length of cable.</a:t>
            </a:r>
            <a:endParaRPr lang="en-US" sz="1200" dirty="0"/>
          </a:p>
          <a:p>
            <a:pPr indent="0" marL="0">
              <a:spcAft>
                <a:spcPts val="600"/>
              </a:spcAft>
              <a:buNone/>
            </a:pPr>
            <a:r>
              <a:rPr lang="en-US" sz="1200" dirty="0">
                <a:solidFill>
                  <a:srgbClr val="1A1F2B"/>
                </a:solidFill>
              </a:rPr>
              <a:t>Figure: possible cable routes, lengths in metres; not to scale</a:t>
            </a:r>
            <a:endParaRPr lang="en-US" sz="1200" dirty="0"/>
          </a:p>
          <a:p>
            <a:pPr indent="0" marL="0">
              <a:spcAft>
                <a:spcPts val="600"/>
              </a:spcAft>
              <a:buNone/>
            </a:pPr>
            <a:r>
              <a:rPr lang="en-US" sz="1200" dirty="0">
                <a:solidFill>
                  <a:srgbClr val="1A1F2B"/>
                </a:solidFill>
              </a:rPr>
              <a:t>(a) Use Kruskal's algorithm to find a minimum spanning tree. List the arcs in the order in which you consider them, stating any that you reject.  [4]</a:t>
            </a:r>
            <a:endParaRPr lang="en-US" sz="1200" dirty="0"/>
          </a:p>
          <a:p>
            <a:pPr indent="0" marL="0">
              <a:spcAft>
                <a:spcPts val="600"/>
              </a:spcAft>
              <a:buNone/>
            </a:pPr>
            <a:r>
              <a:rPr lang="en-US" sz="1200" dirty="0">
                <a:solidFill>
                  <a:srgbClr val="1A1F2B"/>
                </a:solidFill>
              </a:rPr>
              <a:t>(b) State the minimum total length of cable needed.  [1]</a:t>
            </a:r>
            <a:endParaRPr lang="en-US" sz="1200" dirty="0"/>
          </a:p>
          <a:p>
            <a:pPr indent="0" marL="0">
              <a:spcAft>
                <a:spcPts val="600"/>
              </a:spcAft>
              <a:buNone/>
            </a:pPr>
            <a:r>
              <a:rPr lang="en-US" sz="1200" dirty="0">
                <a:solidFill>
                  <a:srgbClr val="1A1F2B"/>
                </a:solidFill>
              </a:rPr>
              <a:t>(c) Explain why your tree has exactly five arcs.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563445"/>
            <a:ext cx="3474720" cy="272527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each of the 8 vertices has degree 7 and each edge is counted twice: ½ × 8 × 7</a:t>
            </a:r>
            <a:endParaRPr lang="en-US" sz="1200" dirty="0"/>
          </a:p>
          <a:p>
            <a:pPr marL="342900" indent="-342900">
              <a:spcAft>
                <a:spcPts val="400"/>
              </a:spcAft>
              <a:buSzPct val="100000"/>
              <a:buChar char="•"/>
            </a:pPr>
            <a:r>
              <a:rPr lang="en-US" sz="1200" dirty="0">
                <a:solidFill>
                  <a:srgbClr val="1A1F2B"/>
                </a:solidFill>
              </a:rPr>
              <a:t>28 edges</a:t>
            </a:r>
            <a:endParaRPr lang="en-US" sz="1200" dirty="0"/>
          </a:p>
          <a:p>
            <a:pPr marL="342900" indent="-342900">
              <a:spcAft>
                <a:spcPts val="400"/>
              </a:spcAft>
              <a:buSzPct val="100000"/>
              <a:buChar char="•"/>
            </a:pPr>
            <a:r>
              <a:rPr lang="en-US" sz="1200" dirty="0">
                <a:solidFill>
                  <a:srgbClr val="1A1F2B"/>
                </a:solidFill>
              </a:rPr>
              <a:t>every vertex of K₈ has odd degree 7 (eight odd vertices), so it is not Eulerian</a:t>
            </a:r>
            <a:endParaRPr lang="en-US" sz="1200" dirty="0"/>
          </a:p>
          <a:p>
            <a:pPr marL="342900" indent="-342900">
              <a:spcAft>
                <a:spcPts val="400"/>
              </a:spcAft>
              <a:buSzPct val="100000"/>
              <a:buChar char="•"/>
            </a:pPr>
            <a:r>
              <a:rPr lang="en-US" sz="1200" dirty="0">
                <a:solidFill>
                  <a:srgbClr val="1A1F2B"/>
                </a:solidFill>
              </a:rPr>
              <a:t>every vertex of K₉ has even degree 8 and K₉ is connected, so K₉ is Eulerian</a:t>
            </a:r>
            <a:endParaRPr lang="en-US" sz="1200" dirty="0"/>
          </a:p>
          <a:p>
            <a:pPr marL="342900" indent="-342900">
              <a:spcAft>
                <a:spcPts val="400"/>
              </a:spcAft>
              <a:buSzPct val="100000"/>
              <a:buChar char="•"/>
            </a:pPr>
            <a:r>
              <a:rPr lang="en-US" sz="1200" dirty="0">
                <a:solidFill>
                  <a:srgbClr val="1A1F2B"/>
                </a:solidFill>
              </a:rPr>
              <a:t>8 − 1 = 7 edges in the tree</a:t>
            </a:r>
            <a:endParaRPr lang="en-US" sz="1200" dirty="0"/>
          </a:p>
          <a:p>
            <a:pPr marL="342900" indent="-342900">
              <a:spcAft>
                <a:spcPts val="400"/>
              </a:spcAft>
              <a:buSzPct val="100000"/>
              <a:buChar char="•"/>
            </a:pPr>
            <a:r>
              <a:rPr lang="en-US" sz="1200" dirty="0">
                <a:solidFill>
                  <a:srgbClr val="1A1F2B"/>
                </a:solidFill>
              </a:rPr>
              <a:t>28 − 7 = 21 not used ft on their 28</a:t>
            </a:r>
            <a:endParaRPr lang="en-US" sz="1200" dirty="0"/>
          </a:p>
          <a:p>
            <a:pPr marL="342900" indent="-342900">
              <a:spcAft>
                <a:spcPts val="400"/>
              </a:spcAft>
              <a:buSzPct val="100000"/>
              <a:buChar char="•"/>
            </a:pPr>
            <a:r>
              <a:rPr lang="en-US" sz="1200" dirty="0">
                <a:solidFill>
                  <a:srgbClr val="1A1F2B"/>
                </a:solidFill>
              </a:rPr>
              <a:t>if it had a cycle, removing one edge of the cycle would leave it connected</a:t>
            </a:r>
            <a:endParaRPr lang="en-US" sz="1200" dirty="0"/>
          </a:p>
          <a:p>
            <a:pPr marL="342900" indent="-342900">
              <a:spcAft>
                <a:spcPts val="400"/>
              </a:spcAft>
              <a:buSzPct val="100000"/>
              <a:buChar char="•"/>
            </a:pPr>
            <a:r>
              <a:rPr lang="en-US" sz="1200" dirty="0">
                <a:solidFill>
                  <a:srgbClr val="1A1F2B"/>
                </a:solidFill>
              </a:rPr>
              <a:t>but a connected graph on 8 vertices needs at least 7 edges, and 6 would be too few; so there is no cycle, and connected with no cycles means a tree</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arcs considered in ascending order, starting BE 8, AC 9</a:t>
            </a:r>
            <a:endParaRPr lang="en-US" sz="1400" dirty="0"/>
          </a:p>
          <a:p>
            <a:pPr marL="342900" indent="-342900">
              <a:spcAft>
                <a:spcPts val="400"/>
              </a:spcAft>
              <a:buSzPct val="100000"/>
              <a:buChar char="•"/>
            </a:pPr>
            <a:r>
              <a:rPr lang="en-US" sz="1400" dirty="0">
                <a:solidFill>
                  <a:srgbClr val="1A1F2B"/>
                </a:solidFill>
              </a:rPr>
              <a:t>BC 10 added</a:t>
            </a:r>
            <a:endParaRPr lang="en-US" sz="1400" dirty="0"/>
          </a:p>
          <a:p>
            <a:pPr marL="342900" indent="-342900">
              <a:spcAft>
                <a:spcPts val="400"/>
              </a:spcAft>
              <a:buSzPct val="100000"/>
              <a:buChar char="•"/>
            </a:pPr>
            <a:r>
              <a:rPr lang="en-US" sz="1400" dirty="0">
                <a:solidFill>
                  <a:srgbClr val="1A1F2B"/>
                </a:solidFill>
              </a:rPr>
              <a:t>CE 11 rejected (it would make the cycle B–C–E)</a:t>
            </a:r>
            <a:endParaRPr lang="en-US" sz="1400" dirty="0"/>
          </a:p>
          <a:p>
            <a:pPr marL="342900" indent="-342900">
              <a:spcAft>
                <a:spcPts val="400"/>
              </a:spcAft>
              <a:buSzPct val="100000"/>
              <a:buChar char="•"/>
            </a:pPr>
            <a:r>
              <a:rPr lang="en-US" sz="1400" dirty="0">
                <a:solidFill>
                  <a:srgbClr val="1A1F2B"/>
                </a:solidFill>
              </a:rPr>
              <a:t>CD 12 added, DF 13 added, then stop with 5 arcs: BE, AC, BC, CD, DF</a:t>
            </a:r>
            <a:endParaRPr lang="en-US" sz="1400" dirty="0"/>
          </a:p>
          <a:p>
            <a:pPr marL="342900" indent="-342900">
              <a:spcAft>
                <a:spcPts val="400"/>
              </a:spcAft>
              <a:buSzPct val="100000"/>
              <a:buChar char="•"/>
            </a:pPr>
            <a:r>
              <a:rPr lang="en-US" sz="1400" dirty="0">
                <a:solidFill>
                  <a:srgbClr val="1A1F2B"/>
                </a:solidFill>
              </a:rPr>
              <a:t>8 + 9 + 10 + 12 + 13 = 52 m ft on their tree</a:t>
            </a:r>
            <a:endParaRPr lang="en-US" sz="1400" dirty="0"/>
          </a:p>
          <a:p>
            <a:pPr marL="342900" indent="-342900">
              <a:spcAft>
                <a:spcPts val="400"/>
              </a:spcAft>
              <a:buSzPct val="100000"/>
              <a:buChar char="•"/>
            </a:pPr>
            <a:r>
              <a:rPr lang="en-US" sz="1400" dirty="0">
                <a:solidFill>
                  <a:srgbClr val="1A1F2B"/>
                </a:solidFill>
              </a:rPr>
              <a:t>a spanning tree on 6 vertices has 6 − 1 = 5 arcs; a sixth arc would make a cycle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54</Slides>
  <Notes>54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D1.2 Graphs, minimum spanning trees and Dijkstra · Edexcel IAL Maths</dc:title>
  <dc:subject>PptxGenJS Presentation</dc:subject>
  <dc:creator>Evan Kotronis · ExaminerPrep</dc:creator>
  <cp:lastModifiedBy>Evan Kotronis · ExaminerPrep</cp:lastModifiedBy>
  <cp:revision>1</cp:revision>
  <dcterms:created xsi:type="dcterms:W3CDTF">2026-10-26T15:10:43Z</dcterms:created>
  <dcterms:modified xsi:type="dcterms:W3CDTF">2026-10-26T15:10:43Z</dcterms:modified>
</cp:coreProperties>
</file>