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ba03eeb3-120b-9620-f51f-1e587dd4f81c}">
          <p14:sldIdLst>
            <p14:sldId id="256"/>
            <p14:sldId id="257"/>
            <p14:sldId id="258"/>
          </p14:sldIdLst>
        </p14:section>
        <p14:section name="Theory" id="{ebceac6a-d1c4-cbb1-066c-16627167444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2c44df9e-9ca0-8e4a-bb8d-b3637af10057}">
          <p14:sldIdLst>
            <p14:sldId id="296"/>
            <p14:sldId id="297"/>
          </p14:sldIdLst>
        </p14:section>
        <p14:section name="Answers" id="{45257a4c-f8e0-3d63-5f60-4d7d5580145d}">
          <p14:sldIdLst>
            <p14:sldId id="298"/>
            <p14:sldId id="299"/>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P4.4 Implicit differentiation and rates of change. Notes for this topic: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for a curve to be defined implicitly?.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for a curve to be defined implicitly?.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Worked example 1.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Worked example 2.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term containing y?.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tangent or normal to an implicit curve?.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tangent or normal to an implicit curve?: Worked example 3.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tangent or normal to an implicit curve?.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stationary points and vertical tangents?.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stationary points and vertical tangents?: Worked example 4.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stationary points and vertical tangents?.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to the power x?.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to the power x?: Worked example 5.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to the power x?.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description into a differential equation?.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description into a differential equation?: Worked example 6.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description into a differential equation?: Worked example 6.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description into a differential equation?.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chain rule connect two rates of change?.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chain rule connect two rates of change?.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chain rule connect two rates of change?: Worked example 7.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chain rule connect two rates of change?.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in a longer question?.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in a longer question?: Worked example 8.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in a longer question?: Worked example 8.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in a longer question?.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P4.4.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P4.4.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https://examinerprep.com/notes/edexcel-ial-maths/implicit-differentiation-and-rates-of-change/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https://examinerprep.com/ial-maths-p4-4-implicit-differentiation-and-rates-of-change-questions#IALM-P4-4-B-05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https://examinerprep.com/ial-maths-p4-4-implicit-differentiation-and-rates-of-change-questions#IALM-P4-4-B-05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examinerprep.com/notes/edexcel-ial-maths/implicit-differentiation-and-rates-of-change/" TargetMode="External"/><Relationship Id="rId2" Type="http://schemas.openxmlformats.org/officeDocument/2006/relationships/hyperlink" Target="https://examinerprep.com/ial-maths-p4-4-implicit-differentiation-and-rates-of-chang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P4.4 Implicit differentiation and rates of change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Differentiating equations in x and y implicitly, including products such as x²y³ and terms such as eʸ, ln y and sin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Tangents and normals to implicitly defined curves, including where a tangent meets the curve again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Stationary points (horizontal tangents) and vertical tangents on implicit curves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Differentiating aˣ by taking logarithms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Forming simple differential equations from a description in words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Connected rates of change, such as dV/dt=dV/dr×dr/dt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Combining all of these in a longer multi-part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Implicit differentiation is the chain rule applied to every term containing y: you differentiate both sides of an equation such as x²+xy+y²=12 with respect to x, treating y as a function of x, and then rearrange for dy/dx.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Chain rule on y terms: d/dx[g(y)]=g′(y)dy/dx, so y³→3y²dy/dx and e²ʸ→2e²ʸdy/dx. Product rule on mixed terms: d/dx(xy)=y+xdy/dx. A constant differentiates to 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The gradient usually contains both x and y, so substitute both coordinates of the point.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Horizontal tangent: numerator of dy/dx is zero. Vertical tangent: denominator is zero. Either way, solve together with the curve's equation.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d/dx(aˣ)=aˣln a, from ln y = xln 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"Rate of change" means d/dt. Link rates with the chain rule, e.g. dV/dt=dV/dh×dh/dt. "Proportional to" becomes "=k×", with a minus sign for a decrease.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it mean for a curve to be defined implicitly?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explicit</a:t>
            </a:r>
            <a:r>
              <a:rPr lang="en-US" sz="1500" dirty="0">
                <a:solidFill>
                  <a:srgbClr val="1A1F2B"/>
                </a:solidFill>
                <a:latin typeface="Calibri" pitchFamily="34" charset="0"/>
                <a:ea typeface="Calibri" pitchFamily="34" charset="-122"/>
                <a:cs typeface="Calibri" pitchFamily="34" charset="-120"/>
              </a:rPr>
              <a:t> equation gives y directly in terms of x: y=x³-4x or y=e²ˣsin x. You differentiate these with the P3 rules. An </a:t>
            </a:r>
            <a:r>
              <a:rPr lang="en-US" sz="1500" b="1" dirty="0">
                <a:solidFill>
                  <a:srgbClr val="1A1F2B"/>
                </a:solidFill>
                <a:latin typeface="Calibri" pitchFamily="34" charset="0"/>
                <a:ea typeface="Calibri" pitchFamily="34" charset="-122"/>
                <a:cs typeface="Calibri" pitchFamily="34" charset="-120"/>
              </a:rPr>
              <a:t>implicit</a:t>
            </a:r>
            <a:r>
              <a:rPr lang="en-US" sz="1500" dirty="0">
                <a:solidFill>
                  <a:srgbClr val="1A1F2B"/>
                </a:solidFill>
                <a:latin typeface="Calibri" pitchFamily="34" charset="0"/>
                <a:ea typeface="Calibri" pitchFamily="34" charset="-122"/>
                <a:cs typeface="Calibri" pitchFamily="34" charset="-120"/>
              </a:rPr>
              <a:t> equation mixes x and y without y being the subject: x²+y²=25, x²y+y³=10, xeʸ=2x+y.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Rearranging is often impossible (try making y the subject of xeʸ=2x+y), or it gives two branches, such as y=±√(25-x²). Implicit differentiation avoids rearranging altogether. The idea is that near any point where the curve is not vertical, the curve is the graph of some function y(x), even if you cannot write that function down. So you can differentiate both sides of the equation with respect to x, and the two sides stay equal.</a:t>
            </a:r>
            <a:endParaRPr lang="en-US" sz="1500" dirty="0"/>
          </a:p>
        </p:txBody>
      </p:sp>
      <p:sp>
        <p:nvSpPr>
          <p:cNvPr id="5" name="Shape 3"/>
          <p:cNvSpPr/>
          <p:nvPr/>
        </p:nvSpPr>
        <p:spPr>
          <a:xfrm>
            <a:off x="457200" y="3193085"/>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3284525"/>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Implicit differentiation.</a:t>
            </a:r>
            <a:r>
              <a:rPr lang="en-US" sz="1400" dirty="0">
                <a:solidFill>
                  <a:srgbClr val="1A1F2B"/>
                </a:solidFill>
                <a:latin typeface="Calibri" pitchFamily="34" charset="0"/>
                <a:ea typeface="Calibri" pitchFamily="34" charset="-122"/>
                <a:cs typeface="Calibri" pitchFamily="34" charset="-120"/>
              </a:rPr>
              <a:t> Differentiate every term of an equation in x and y with respect to x, treating y as an unknown function of x; then rearrange the result to make dy/dx the subject.</a:t>
            </a:r>
            <a:endParaRPr lang="en-US" sz="1400" dirty="0"/>
          </a:p>
        </p:txBody>
      </p:sp>
      <p:sp>
        <p:nvSpPr>
          <p:cNvPr id="7" name="Text 5"/>
          <p:cNvSpPr txBox="1"/>
          <p:nvPr/>
        </p:nvSpPr>
        <p:spPr>
          <a:xfrm>
            <a:off x="457200" y="3924605"/>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gradient you get is a formula in both x and y. That is not a flaw; it is necessary.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it mean for a curve to be defined implicitly?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wo points on the circle with the same x-coordinate have different tangent gradients, so the derivative must depend on y as well: dy/dx=-x/y.">    </p:cNvPr>
          <p:cNvPicPr>
            <a:picLocks noChangeAspect="1"/>
          </p:cNvPicPr>
          <p:nvPr/>
        </p:nvPicPr>
        <p:blipFill>
          <a:blip r:embed="rId1"/>
          <a:stretch>
            <a:fillRect/>
          </a:stretch>
        </p:blipFill>
        <p:spPr>
          <a:xfrm>
            <a:off x="4389120" y="1421892"/>
            <a:ext cx="4297680" cy="2707538"/>
          </a:xfrm>
          <a:prstGeom prst="rect">
            <a:avLst/>
          </a:prstGeom>
        </p:spPr>
      </p:pic>
      <p:sp>
        <p:nvSpPr>
          <p:cNvPr id="5" name="Text 2"/>
          <p:cNvSpPr txBox="1"/>
          <p:nvPr/>
        </p:nvSpPr>
        <p:spPr>
          <a:xfrm>
            <a:off x="4389120" y="417515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Two points on the circle with the same x-coordinate have different tangent gradients, so the derivative must depend on y as well: dy/dx=-x/y.</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the circle x²+y²=25 the points (3,4) and (3,-4) share an x-coordinate but have different gradients, so no formula in x alone could describe both. Differentiating gives 2x+2ydy/dx=0, so dy/dx=-x/y: that is -¾ at (3,4) and +¾ at (3,-4).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term containing 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Differentiate it as if the letter were x, then multiply by dy/dx. This is the chain rule with y as the inner function. Terms in x only are differentiated normally, and constants give 0.</a:t>
            </a:r>
            <a:endParaRPr lang="en-US" sz="1500" dirty="0"/>
          </a:p>
        </p:txBody>
      </p:sp>
      <p:sp>
        <p:nvSpPr>
          <p:cNvPr id="5" name="Shape 3"/>
          <p:cNvSpPr/>
          <p:nvPr/>
        </p:nvSpPr>
        <p:spPr>
          <a:xfrm>
            <a:off x="457200" y="1951330"/>
            <a:ext cx="8229600" cy="705002"/>
          </a:xfrm>
          <a:prstGeom prst="roundRect">
            <a:avLst>
              <a:gd name="adj" fmla="val 7782"/>
            </a:avLst>
          </a:prstGeom>
          <a:solidFill>
            <a:srgbClr val="EEF2FF"/>
          </a:solidFill>
          <a:ln w="9525">
            <a:solidFill>
              <a:srgbClr val="DDE2EA"/>
            </a:solidFill>
            <a:prstDash val="solid"/>
          </a:ln>
        </p:spPr>
      </p:sp>
      <p:sp>
        <p:nvSpPr>
          <p:cNvPr id="6" name="Text 4"/>
          <p:cNvSpPr txBox="1"/>
          <p:nvPr/>
        </p:nvSpPr>
        <p:spPr>
          <a:xfrm>
            <a:off x="603504" y="2042770"/>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d/dx[g(y)]=g′(y) dy/dx  e.g. d/dx(yⁿ)=nyⁿ⁻¹dy/dx</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This is not in the formulae booklet: learn it (the chain rule is not given).</a:t>
            </a:r>
            <a:endParaRPr lang="en-US" sz="1700" dirty="0"/>
          </a:p>
        </p:txBody>
      </p:sp>
      <p:sp>
        <p:nvSpPr>
          <p:cNvPr id="7" name="Text 5"/>
          <p:cNvSpPr txBox="1"/>
          <p:nvPr/>
        </p:nvSpPr>
        <p:spPr>
          <a:xfrm>
            <a:off x="457200" y="277611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Mixed terms such as xy or x²y³ are products of a function of x and a function of y, so they need the product rule (which is in the booklet) with the chain rule on the y part.</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3355848"/>
          <a:ext cx="8229600" cy="914400"/>
        </p:xfrm>
        <a:graphic>
          <a:graphicData uri="http://schemas.openxmlformats.org/drawingml/2006/table">
            <a:tbl>
              <a:tblPr/>
              <a:tblGrid>
                <a:gridCol w="1479499"/>
                <a:gridCol w="2517343"/>
                <a:gridCol w="423275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Rule used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Derivative with respect to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3y²dy/dx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1/y=y⁻¹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-y⁻²dy/dx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e²ʸ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2e²ʸdy/dx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term containing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79499"/>
                <a:gridCol w="2517343"/>
                <a:gridCol w="423275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Rule used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Derivative with respect to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1/ydy/dx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ydy/dx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y+xdy/dx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x²y³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 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2xy³+3x²y²dy/dx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is always the same four steps: (1) differentiate every term on both sides; (2) collect the terms containing dy/dx on one side and everything else on the other; (3) factorise out dy/dx; (4) divide.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term containing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equation x²+y²-6x+4y-12=0. (a) Find dy/dx in terms of x and y. (b) Find an equation of the tangent to C at P(7,1), in the form ax+by+c=0 where a, b and c are integers.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Differentiate term by term: 2x+2ydy/dx-6+4dy/dx=0. Collect and factorise: (2y+4)dy/dx=6-2x, so </a:t>
            </a:r>
            <a:r>
              <a:rPr lang="en-US" sz="1500" b="1" dirty="0">
                <a:solidFill>
                  <a:srgbClr val="1A1F2B"/>
                </a:solidFill>
                <a:latin typeface="Calibri" pitchFamily="34" charset="0"/>
                <a:ea typeface="Calibri" pitchFamily="34" charset="-122"/>
                <a:cs typeface="Calibri" pitchFamily="34" charset="-120"/>
              </a:rPr>
              <a:t>dy/dx=(3-x)/(y+2)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Check P is on C: 49+1-42+4-12=0 ✓. Gradient at P: (3-7)/(1+2)=-(4/3). Tangent: y-1=-(4/3)(x-7), so 3y-3=-4x+28, giving </a:t>
            </a:r>
            <a:r>
              <a:rPr lang="en-US" sz="1500" b="1" dirty="0">
                <a:solidFill>
                  <a:srgbClr val="1A1F2B"/>
                </a:solidFill>
                <a:latin typeface="Calibri" pitchFamily="34" charset="0"/>
                <a:ea typeface="Calibri" pitchFamily="34" charset="-122"/>
                <a:cs typeface="Calibri" pitchFamily="34" charset="-120"/>
              </a:rPr>
              <a:t>4x+3y-31=0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geometry: completing the square gives centre (3,-2) and radius 5. The radius to P has gradient ¾, and ¾×(-(4/3))=-1, so the tangent is perpendicular to the radius, as it must be.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term containing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1: implicit differentiation gives the tangent gradient -(4/3) at P; the radius CP has gradient ¾, and the two are perpendicular. Equal scales, so the right angle is true.">    </p:cNvPr>
          <p:cNvPicPr>
            <a:picLocks noChangeAspect="1"/>
          </p:cNvPicPr>
          <p:nvPr/>
        </p:nvPicPr>
        <p:blipFill>
          <a:blip r:embed="rId1"/>
          <a:stretch>
            <a:fillRect/>
          </a:stretch>
        </p:blipFill>
        <p:spPr>
          <a:xfrm>
            <a:off x="3078785" y="1371600"/>
            <a:ext cx="2986430" cy="2469794"/>
          </a:xfrm>
          <a:prstGeom prst="rect">
            <a:avLst/>
          </a:prstGeom>
        </p:spPr>
      </p:pic>
      <p:sp>
        <p:nvSpPr>
          <p:cNvPr id="5" name="Text 2"/>
          <p:cNvSpPr txBox="1"/>
          <p:nvPr/>
        </p:nvSpPr>
        <p:spPr>
          <a:xfrm>
            <a:off x="3078785" y="3887114"/>
            <a:ext cx="2986430"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implicit differentiation gives the tangent gradient -(4/3) at P; the radius CP has gradient ¾, and the two are perpendicular. Equal scales, so the right angle is true.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term containing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The curve C₁ has equation x³-2xy+y²=5. Find the gradient of C₁ at the point (2,3). (b) The curve C₂ has equation xeʸ=2x+y. Find dy/dx in terms of x and y, and its value at the origin.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Product rule on 2xy (in a bracket because of the minus sign), chain rule on y²: 3x²-(2y+2xdy/dx)+2ydy/dx=0. Collect: (2y-2x)dy/dx=2y-3x², so dy/dx=(2y-3x²)/(2y-2x). The point is on C₁ since 8-12+9=5. At (2,3): (6-12)/(6-4)= </a:t>
            </a:r>
            <a:r>
              <a:rPr lang="en-US" sz="1500" b="1" dirty="0">
                <a:solidFill>
                  <a:srgbClr val="1A1F2B"/>
                </a:solidFill>
                <a:latin typeface="Calibri" pitchFamily="34" charset="0"/>
                <a:ea typeface="Calibri" pitchFamily="34" charset="-122"/>
                <a:cs typeface="Calibri" pitchFamily="34" charset="-120"/>
              </a:rPr>
              <a:t>-3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Product rule on xeʸ; the right-hand side gives 2+dy/dx: eʸ+xeʸdy/dx=2+dy/dx. So (xeʸ-1)dy/dx=2-eʸ and </a:t>
            </a:r>
            <a:r>
              <a:rPr lang="en-US" sz="1500" b="1" dirty="0">
                <a:solidFill>
                  <a:srgbClr val="1A1F2B"/>
                </a:solidFill>
                <a:latin typeface="Calibri" pitchFamily="34" charset="0"/>
                <a:ea typeface="Calibri" pitchFamily="34" charset="-122"/>
                <a:cs typeface="Calibri" pitchFamily="34" charset="-120"/>
              </a:rPr>
              <a:t>dy/dx=(2-eʸ)/(xeʸ-1)</a:t>
            </a:r>
            <a:r>
              <a:rPr lang="en-US" sz="1500" dirty="0">
                <a:solidFill>
                  <a:srgbClr val="1A1F2B"/>
                </a:solidFill>
                <a:latin typeface="Calibri" pitchFamily="34" charset="0"/>
                <a:ea typeface="Calibri" pitchFamily="34" charset="-122"/>
                <a:cs typeface="Calibri" pitchFamily="34" charset="-120"/>
              </a:rPr>
              <a:t>. At (0,0): (2-1)/(0-1)= </a:t>
            </a:r>
            <a:r>
              <a:rPr lang="en-US" sz="1500" b="1" dirty="0">
                <a:solidFill>
                  <a:srgbClr val="1A1F2B"/>
                </a:solidFill>
                <a:latin typeface="Calibri" pitchFamily="34" charset="0"/>
                <a:ea typeface="Calibri" pitchFamily="34" charset="-122"/>
                <a:cs typeface="Calibri" pitchFamily="34" charset="-120"/>
              </a:rPr>
              <a:t>-1</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term containing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2(b): the curve xeʸ=2x+y cannot be rearranged for y, yet implicit differentiation gives its gradient at the origin as -1. The curve never reaches the line y=ln 2, where eʸ-2=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2(b): the curve xeʸ=2x+y cannot be rearranged for y, yet implicit differentiation gives its gradient at the origin as -1. The curve never reaches the line y=ln 2, where eʸ-2=0.</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Differentiating 2xy as 2y (treating y as a constant) or as 2dy/dx (forgetting the y term). It is a product: 2y+2xdy/dx. Watch the sign too: -2xy gives -2y-2xdy/dx, so put the derivative in a bracket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tangent or normal to an implicit curve?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is the one from P1: find the gradient m at the point, use -1/m for the normal, then y-y₁=m(x-x₁). The only change is that dy/dx depends on x and y, so you need both coordinates of the point. If you are given only x, substitute it into the curve's equation and solve for y first; there may be more than one point.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find where a line meets the curve again, substitute the line into the curve's equation. A tangent gives a </a:t>
            </a:r>
            <a:r>
              <a:rPr lang="en-US" sz="1500" b="1" dirty="0">
                <a:solidFill>
                  <a:srgbClr val="1A1F2B"/>
                </a:solidFill>
                <a:latin typeface="Calibri" pitchFamily="34" charset="0"/>
                <a:ea typeface="Calibri" pitchFamily="34" charset="-122"/>
                <a:cs typeface="Calibri" pitchFamily="34" charset="-120"/>
              </a:rPr>
              <a:t>repeated root</a:t>
            </a:r>
            <a:r>
              <a:rPr lang="en-US" sz="1500" dirty="0">
                <a:solidFill>
                  <a:srgbClr val="1A1F2B"/>
                </a:solidFill>
                <a:latin typeface="Calibri" pitchFamily="34" charset="0"/>
                <a:ea typeface="Calibri" pitchFamily="34" charset="-122"/>
                <a:cs typeface="Calibri" pitchFamily="34" charset="-120"/>
              </a:rPr>
              <a:t> at the point of contact, because the line touches the curve there. Knowing this root twice over makes the resulting cubic easy to factorise, and it is also a strong check that your tangent is right.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tangent or normal to an implicit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Hard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x²y+y³=10. The point P(3,1) lies on C. (a) Find dy/dx in terms of x and y. (b) Find an equation of the tangent to C at P. (c) The tangent at P meets C again at Q. Find the coordinates of Q. (d) Find an equation of the normal to C at 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Product rule on x²y, chain rule on y³: 2xy+x²dy/dx+3y²dy/dx=0, so </a:t>
            </a:r>
            <a:r>
              <a:rPr lang="en-US" sz="1500" b="1" dirty="0">
                <a:solidFill>
                  <a:srgbClr val="1A1F2B"/>
                </a:solidFill>
                <a:latin typeface="Calibri" pitchFamily="34" charset="0"/>
                <a:ea typeface="Calibri" pitchFamily="34" charset="-122"/>
                <a:cs typeface="Calibri" pitchFamily="34" charset="-120"/>
              </a:rPr>
              <a:t>dy/dx=(-2xy)/(x²+3y²)</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P(3,1): dy/dx=(-6)/(9+3)=-½. Then y-1=-½(x-3), so </a:t>
            </a:r>
            <a:r>
              <a:rPr lang="en-US" sz="1500" b="1" dirty="0">
                <a:solidFill>
                  <a:srgbClr val="1A1F2B"/>
                </a:solidFill>
                <a:latin typeface="Calibri" pitchFamily="34" charset="0"/>
                <a:ea typeface="Calibri" pitchFamily="34" charset="-122"/>
                <a:cs typeface="Calibri" pitchFamily="34" charset="-120"/>
              </a:rPr>
              <a:t>x+2y-5=0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Substitute x=5-2y into C: (5-2y)²y+y³=10, which expands to 5y³-20y²+25y-10=0, i.e. y³-4y²+5y-2=0. The tangent touches at P, so y=1 is a repeated root: (y-1)²(y-2)=0. Hence y=2 and x=5-4=1: </a:t>
            </a:r>
            <a:r>
              <a:rPr lang="en-US" sz="1500" b="1" dirty="0">
                <a:solidFill>
                  <a:srgbClr val="1A1F2B"/>
                </a:solidFill>
                <a:latin typeface="Calibri" pitchFamily="34" charset="0"/>
                <a:ea typeface="Calibri" pitchFamily="34" charset="-122"/>
                <a:cs typeface="Calibri" pitchFamily="34" charset="-120"/>
              </a:rPr>
              <a:t>Q(1,2)</a:t>
            </a:r>
            <a:r>
              <a:rPr lang="en-US" sz="1500" dirty="0">
                <a:solidFill>
                  <a:srgbClr val="1A1F2B"/>
                </a:solidFill>
                <a:latin typeface="Calibri" pitchFamily="34" charset="0"/>
                <a:ea typeface="Calibri" pitchFamily="34" charset="-122"/>
                <a:cs typeface="Calibri" pitchFamily="34" charset="-120"/>
              </a:rPr>
              <a:t>. Check: 1×2+8=10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Normal gradient =-1÷(-½)=2. So y-1=2(x-3), i.e. </a:t>
            </a:r>
            <a:r>
              <a:rPr lang="en-US" sz="1500" b="1" dirty="0">
                <a:solidFill>
                  <a:srgbClr val="1A1F2B"/>
                </a:solidFill>
                <a:latin typeface="Calibri" pitchFamily="34" charset="0"/>
                <a:ea typeface="Calibri" pitchFamily="34" charset="-122"/>
                <a:cs typeface="Calibri" pitchFamily="34" charset="-120"/>
              </a:rPr>
              <a:t>y=2x-5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tangent or normal to an implicit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Worked example 3: the curve lies entirely above the x-axis. The tangent at P touches the curve there and crosses it at Q(1,2); the dashed normal at P is perpendicular to the tangent.">    </p:cNvPr>
          <p:cNvPicPr>
            <a:picLocks noChangeAspect="1"/>
          </p:cNvPicPr>
          <p:nvPr/>
        </p:nvPicPr>
        <p:blipFill>
          <a:blip r:embed="rId1"/>
          <a:stretch>
            <a:fillRect/>
          </a:stretch>
        </p:blipFill>
        <p:spPr>
          <a:xfrm>
            <a:off x="1298448" y="1371600"/>
            <a:ext cx="6547104" cy="2807208"/>
          </a:xfrm>
          <a:prstGeom prst="rect">
            <a:avLst/>
          </a:prstGeom>
        </p:spPr>
      </p:pic>
      <p:sp>
        <p:nvSpPr>
          <p:cNvPr id="5" name="Text 2"/>
          <p:cNvSpPr txBox="1"/>
          <p:nvPr/>
        </p:nvSpPr>
        <p:spPr>
          <a:xfrm>
            <a:off x="1298448" y="4224528"/>
            <a:ext cx="6547104"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curve lies entirely above the x-axis. The tangent at P touches the curve there and crosses it at Q(1,2); the dashed normal at P is perpendicular to the tangent.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stationary points and vertical tangents?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stationary point has dy/dx=0: the tangent is horizontal. For a fraction this means the </a:t>
            </a:r>
            <a:r>
              <a:rPr lang="en-US" sz="1500" b="1" dirty="0">
                <a:solidFill>
                  <a:srgbClr val="1A1F2B"/>
                </a:solidFill>
                <a:latin typeface="Calibri" pitchFamily="34" charset="0"/>
                <a:ea typeface="Calibri" pitchFamily="34" charset="-122"/>
                <a:cs typeface="Calibri" pitchFamily="34" charset="-120"/>
              </a:rPr>
              <a:t>numerator</a:t>
            </a:r>
            <a:r>
              <a:rPr lang="en-US" sz="1500" dirty="0">
                <a:solidFill>
                  <a:srgbClr val="1A1F2B"/>
                </a:solidFill>
                <a:latin typeface="Calibri" pitchFamily="34" charset="0"/>
                <a:ea typeface="Calibri" pitchFamily="34" charset="-122"/>
                <a:cs typeface="Calibri" pitchFamily="34" charset="-120"/>
              </a:rPr>
              <a:t> is zero (with the denominator not zero). Setting the numerator to zero gives a relationship between x and y, such as y=-2x, not the points themselves. Geometrically it is a whole line of possible points; the actual stationary points are where that line meets the curve, so you substitute it into the curve's equation.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vertical tangent</a:t>
            </a:r>
            <a:r>
              <a:rPr lang="en-US" sz="1500" dirty="0">
                <a:solidFill>
                  <a:srgbClr val="1A1F2B"/>
                </a:solidFill>
                <a:latin typeface="Calibri" pitchFamily="34" charset="0"/>
                <a:ea typeface="Calibri" pitchFamily="34" charset="-122"/>
                <a:cs typeface="Calibri" pitchFamily="34" charset="-120"/>
              </a:rPr>
              <a:t> has dx/dy=0. Since dx/dy=1/dy/dx (P3), this happens where the </a:t>
            </a:r>
            <a:r>
              <a:rPr lang="en-US" sz="1500" b="1" dirty="0">
                <a:solidFill>
                  <a:srgbClr val="1A1F2B"/>
                </a:solidFill>
                <a:latin typeface="Calibri" pitchFamily="34" charset="0"/>
                <a:ea typeface="Calibri" pitchFamily="34" charset="-122"/>
                <a:cs typeface="Calibri" pitchFamily="34" charset="-120"/>
              </a:rPr>
              <a:t>denominator</a:t>
            </a:r>
            <a:r>
              <a:rPr lang="en-US" sz="1500" dirty="0">
                <a:solidFill>
                  <a:srgbClr val="1A1F2B"/>
                </a:solidFill>
                <a:latin typeface="Calibri" pitchFamily="34" charset="0"/>
                <a:ea typeface="Calibri" pitchFamily="34" charset="-122"/>
                <a:cs typeface="Calibri" pitchFamily="34" charset="-120"/>
              </a:rPr>
              <a:t> of dy/dx is zero. Same method: denominator =0, then substitute into the curve. In words, "parallel to the x-axis" means horizontal and "parallel to the y-axis" means vertical. To decide which stationary point is a maximum and which a minimum, the shape of the curve is usually enough: a closed curve has its highest point at the stationary point with the larger 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stationary points and vertical tangents?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Show that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x²+xy+y²=12. (a) Show that dy/dx=-(2x+y)/(x+2y). (b) Find the coordinates of the points on C at which the tangent is parallel to the x-axis. (c) Find the coordinates of the points on C at which the tangent is parallel to the y-axis.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Product rule on xy: 2x+y+xdy/dx+2ydy/dx=0, so (x+2y)dy/dx=-(2x+y) and dy/dx=-(2x+y)/(x+2y)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Numerator zero: 2x+y=0, so y=-2x. Substitute: x²-2x²+4x²=12, so 3x²=12 and x=±2. The points are </a:t>
            </a:r>
            <a:r>
              <a:rPr lang="en-US" sz="1500" b="1" dirty="0">
                <a:solidFill>
                  <a:srgbClr val="1A1F2B"/>
                </a:solidFill>
                <a:latin typeface="Calibri" pitchFamily="34" charset="0"/>
                <a:ea typeface="Calibri" pitchFamily="34" charset="-122"/>
                <a:cs typeface="Calibri" pitchFamily="34" charset="-120"/>
              </a:rPr>
              <a:t>(2,-4) and (-2,4)</a:t>
            </a:r>
            <a:r>
              <a:rPr lang="en-US" sz="1500" dirty="0">
                <a:solidFill>
                  <a:srgbClr val="1A1F2B"/>
                </a:solidFill>
                <a:latin typeface="Calibri" pitchFamily="34" charset="0"/>
                <a:ea typeface="Calibri" pitchFamily="34" charset="-122"/>
                <a:cs typeface="Calibri" pitchFamily="34" charset="-120"/>
              </a:rPr>
              <a:t>. Check the denominator: at (2,-4), x+2y=-6≠0.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Denominator zero: x=-2y. Substitute: 4y²-2y²+y²=12, so y=±2. The points are </a:t>
            </a:r>
            <a:r>
              <a:rPr lang="en-US" sz="1500" b="1" dirty="0">
                <a:solidFill>
                  <a:srgbClr val="1A1F2B"/>
                </a:solidFill>
                <a:latin typeface="Calibri" pitchFamily="34" charset="0"/>
                <a:ea typeface="Calibri" pitchFamily="34" charset="-122"/>
                <a:cs typeface="Calibri" pitchFamily="34" charset="-120"/>
              </a:rPr>
              <a:t>(-4,2) and (4,-2)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curve is a closed oval, so (-2,4) is its highest point and (2,-4) its lowest.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stationary points and vertical tangents?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4: horizontal tangents lie on y=-2x (numerator zero) and vertical tangents on x=-2y (denominator zero). Each line meets the oval x²+xy+y²=12 twice.">    </p:cNvPr>
          <p:cNvPicPr>
            <a:picLocks noChangeAspect="1"/>
          </p:cNvPicPr>
          <p:nvPr/>
        </p:nvPicPr>
        <p:blipFill>
          <a:blip r:embed="rId1"/>
          <a:stretch>
            <a:fillRect/>
          </a:stretch>
        </p:blipFill>
        <p:spPr>
          <a:xfrm>
            <a:off x="6140196" y="1371600"/>
            <a:ext cx="2546604" cy="2469794"/>
          </a:xfrm>
          <a:prstGeom prst="rect">
            <a:avLst/>
          </a:prstGeom>
        </p:spPr>
      </p:pic>
      <p:sp>
        <p:nvSpPr>
          <p:cNvPr id="5" name="Text 2"/>
          <p:cNvSpPr txBox="1"/>
          <p:nvPr/>
        </p:nvSpPr>
        <p:spPr>
          <a:xfrm>
            <a:off x="6140196" y="3887114"/>
            <a:ext cx="254660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horizontal tangents lie on y=-2x (numerator zero) and vertical tangents on x=-2y (denominator zero). Each line meets the oval x²+xy+y²=12 twice.</a:t>
            </a:r>
            <a:endParaRPr lang="en-US" sz="1100" dirty="0"/>
          </a:p>
        </p:txBody>
      </p:sp>
      <p:sp>
        <p:nvSpPr>
          <p:cNvPr id="6" name="Shape 3"/>
          <p:cNvSpPr/>
          <p:nvPr/>
        </p:nvSpPr>
        <p:spPr>
          <a:xfrm>
            <a:off x="457200" y="1371600"/>
            <a:ext cx="5362956"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5070348"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Stopping at "y=-2x" or solving 2x+y=0 on its own. That line is where stationary points could be; the points themselves are where it meets the curve, so you must substitute back into the curve's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to the power 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power rule does not apply to 3ˣ: it needs a constant power and a variable base, and here the base is constant while the power varies. Instead take natural logarithms, which turns the power into a product, and then differentiate implicitly.</a:t>
            </a:r>
            <a:endParaRPr lang="en-US" sz="1500" dirty="0"/>
          </a:p>
        </p:txBody>
      </p:sp>
      <p:sp>
        <p:nvSpPr>
          <p:cNvPr id="5" name="Shape 3"/>
          <p:cNvSpPr/>
          <p:nvPr/>
        </p:nvSpPr>
        <p:spPr>
          <a:xfrm>
            <a:off x="457200" y="2181758"/>
            <a:ext cx="8229600" cy="1228039"/>
          </a:xfrm>
          <a:prstGeom prst="roundRect">
            <a:avLst>
              <a:gd name="adj" fmla="val 4468"/>
            </a:avLst>
          </a:prstGeom>
          <a:solidFill>
            <a:srgbClr val="EEF2FF"/>
          </a:solidFill>
          <a:ln w="9525">
            <a:solidFill>
              <a:srgbClr val="DDE2EA"/>
            </a:solidFill>
            <a:prstDash val="solid"/>
          </a:ln>
        </p:spPr>
      </p:sp>
      <p:sp>
        <p:nvSpPr>
          <p:cNvPr id="6" name="Text 4"/>
          <p:cNvSpPr txBox="1"/>
          <p:nvPr/>
        </p:nvSpPr>
        <p:spPr>
          <a:xfrm>
            <a:off x="603504" y="2273198"/>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y=aˣ (a&gt;0) ⟹ dy/dx=aˣln a</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Proof: ln y=xln a; differentiate implicitly: 1/ydy/dx=ln a; so dy/dx=yln a=aˣln a. With a multiple in the power, d/dx(aᵏˣ)=kln a·aᵏˣ. Not in the formulae booklet: derive it. The booklet gives aˣ=e^(xln a), which you can also differentiate with the chain rule.</a:t>
            </a:r>
            <a:endParaRPr lang="en-US" sz="1700" dirty="0"/>
          </a:p>
        </p:txBody>
      </p:sp>
      <p:sp>
        <p:nvSpPr>
          <p:cNvPr id="7" name="Text 5"/>
          <p:cNvSpPr txBox="1"/>
          <p:nvPr/>
        </p:nvSpPr>
        <p:spPr>
          <a:xfrm>
            <a:off x="457200" y="352867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a=e, ln e=1 and the rule gives back d/dx(eˣ)=eˣ. For 0&lt;a&lt;1, ln a&lt;0 and the gradient is negative everywhere. Notice that the gradient aˣln a is a constant multiple of the height aˣ: every exponential curve grows at a rate proportional to its own value, which is exactly why exponentials model growth.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to the power 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Show that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By taking natural logarithms, show that if y=aˣ, where a is a positive constant, then dy/dx=aˣln a. (b) The tangent to y=3ˣ at the point (2,9) meets the x-axis at A. Find the exact x-coordinate of A. (c) Differentiate y=4³ˣ.</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ln y=xln a, so 1/ydy/dx=ln a, and dy/dx=yln a=aˣln a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at x=2: 3²ln 3=9ln 3 (≈9.89). Tangent: y-9=9ln 3 (x-2). Put y=0: -9=9ln 3 (x-2), so </a:t>
            </a:r>
            <a:r>
              <a:rPr lang="en-US" sz="1500" b="1" dirty="0">
                <a:solidFill>
                  <a:srgbClr val="1A1F2B"/>
                </a:solidFill>
                <a:latin typeface="Calibri" pitchFamily="34" charset="0"/>
                <a:ea typeface="Calibri" pitchFamily="34" charset="-122"/>
                <a:cs typeface="Calibri" pitchFamily="34" charset="-120"/>
              </a:rPr>
              <a:t>x=2-1/ln 3 (≈1.09)</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ln y=3xln 4, so 1/ydy/dx=3ln 4 and </a:t>
            </a:r>
            <a:r>
              <a:rPr lang="en-US" sz="1500" b="1" dirty="0">
                <a:solidFill>
                  <a:srgbClr val="1A1F2B"/>
                </a:solidFill>
                <a:latin typeface="Calibri" pitchFamily="34" charset="0"/>
                <a:ea typeface="Calibri" pitchFamily="34" charset="-122"/>
                <a:cs typeface="Calibri" pitchFamily="34" charset="-120"/>
              </a:rPr>
              <a:t>dy/dx=3ln 4·4³ˣ (=6ln 2·4³ˣ)</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to the power 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Worked example 5: the gradient of y=3ˣ is 3ˣln 3, proportional to the height of the curve; at (2,9) it is 9ln 3. The flatter dashed curve y=2ˣ has gradient 2ˣln 2.">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gradient of y=3ˣ is 3ˣln 3, proportional to the height of the curve; at (2,9) it is 9ln 3. The flatter dashed curve y=2ˣ has gradient 2ˣln 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description into a differential equation?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differential equation</a:t>
            </a:r>
            <a:r>
              <a:rPr lang="en-US" sz="1500" dirty="0">
                <a:solidFill>
                  <a:srgbClr val="1A1F2B"/>
                </a:solidFill>
                <a:latin typeface="Calibri" pitchFamily="34" charset="0"/>
                <a:ea typeface="Calibri" pitchFamily="34" charset="-122"/>
                <a:cs typeface="Calibri" pitchFamily="34" charset="-120"/>
              </a:rPr>
              <a:t> is an equation containing a derivative. In context, "the rate of change of N" (with time) is dN/dt. The translation from words follows a few fixed rules: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is proportional to B" becomes A=kB, where k is a constant of proportionality; "inversely proportional to B" gives A=k/B.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Take k&gt;0 and put the sign in yourself: a quantity that decreases gets a minus sign, dm/dt=-km.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a rate is given at one moment ("when θ=78 it is falling at 2.4 degrees per minute"), substitute it to find k. "Falling at 2.4" means the derivative is -2.4.</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Several effects at once add up: "water flows in at 20 cm³ s⁻¹ and leaks out at a rate proportional to the depth" gives dV/dt=20-kh.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description into a differential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Write down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Write a differential equation for each situation, stating the meaning of any constant. (a) The number of fish, N, in a lake t years after stocking increases at a rate proportional to N. (b) The depth, h m, of water in a draining tank decreases at a rate proportional to the square root of h. (c) A drink at temperature θ °C stands in a room at 18 °C. Its temperature falls at a rate proportional to the difference between its temperature and the room temperature. When θ=78 it is cooling at 2.4 °C per minute. Find the constant, and the rate of cooling when θ=48.</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dN/dt=kN</a:t>
            </a:r>
            <a:r>
              <a:rPr lang="en-US" sz="1500" dirty="0">
                <a:solidFill>
                  <a:srgbClr val="1A1F2B"/>
                </a:solidFill>
                <a:latin typeface="Calibri" pitchFamily="34" charset="0"/>
                <a:ea typeface="Calibri" pitchFamily="34" charset="-122"/>
                <a:cs typeface="Calibri" pitchFamily="34" charset="-120"/>
              </a:rPr>
              <a:t>, where k&gt;0 is a constant.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Decreasing, so a minus sign: </a:t>
            </a:r>
            <a:r>
              <a:rPr lang="en-US" sz="1500" b="1" dirty="0">
                <a:solidFill>
                  <a:srgbClr val="1A1F2B"/>
                </a:solidFill>
                <a:latin typeface="Calibri" pitchFamily="34" charset="0"/>
                <a:ea typeface="Calibri" pitchFamily="34" charset="-122"/>
                <a:cs typeface="Calibri" pitchFamily="34" charset="-120"/>
              </a:rPr>
              <a:t>dh/dt=-k√h</a:t>
            </a:r>
            <a:r>
              <a:rPr lang="en-US" sz="1500" dirty="0">
                <a:solidFill>
                  <a:srgbClr val="1A1F2B"/>
                </a:solidFill>
                <a:latin typeface="Calibri" pitchFamily="34" charset="0"/>
                <a:ea typeface="Calibri" pitchFamily="34" charset="-122"/>
                <a:cs typeface="Calibri" pitchFamily="34" charset="-120"/>
              </a:rPr>
              <a:t>, k&gt;0.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difference is θ-18 and the temperature is falling: dθ/dt=-k(θ-18). Substitute: -2.4=-k(78-18), so </a:t>
            </a:r>
            <a:r>
              <a:rPr lang="en-US" sz="1500" b="1" dirty="0">
                <a:solidFill>
                  <a:srgbClr val="1A1F2B"/>
                </a:solidFill>
                <a:latin typeface="Calibri" pitchFamily="34" charset="0"/>
                <a:ea typeface="Calibri" pitchFamily="34" charset="-122"/>
                <a:cs typeface="Calibri" pitchFamily="34" charset="-120"/>
              </a:rPr>
              <a:t>k=0.04</a:t>
            </a:r>
            <a:r>
              <a:rPr lang="en-US" sz="1500" dirty="0">
                <a:solidFill>
                  <a:srgbClr val="1A1F2B"/>
                </a:solidFill>
                <a:latin typeface="Calibri" pitchFamily="34" charset="0"/>
                <a:ea typeface="Calibri" pitchFamily="34" charset="-122"/>
                <a:cs typeface="Calibri" pitchFamily="34" charset="-120"/>
              </a:rPr>
              <a:t>. At θ=48: dθ/dt=-0.04×30=-1.2, so the drink is </a:t>
            </a:r>
            <a:r>
              <a:rPr lang="en-US" sz="1500" b="1" dirty="0">
                <a:solidFill>
                  <a:srgbClr val="1A1F2B"/>
                </a:solidFill>
                <a:latin typeface="Calibri" pitchFamily="34" charset="0"/>
                <a:ea typeface="Calibri" pitchFamily="34" charset="-122"/>
                <a:cs typeface="Calibri" pitchFamily="34" charset="-120"/>
              </a:rPr>
              <a:t>cooling at 1.2 °C per minute</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description into a differential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Write down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t is in minutes, so k has units per minute. Solving these equations, to get N, h or θ as functions of t, is done on the P4 differential equations page.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description into a differential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Worked example 6(c): the rate of cooling is a straight-line function of θ. The hotter the drink, the faster it cools; at room temperature the rate is zero.">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6(c): the rate of cooling is a straight-line function of θ. The hotter the drink, the faster it cools; at room temperature the rate is zero.</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Always define your variables and say "k is a positive constant". If the question uses a different letter or tells you the sign, use exactly that form; a "show that" with a given equation tells you which way round the constant goes.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chain rule connect two rates of change?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Often you know one rate (how fast air is pumped in, dV/dt) and want another (how fast the radius grows, dr/dt). A geometric formula links the quantities, V=(4/3)πr³, so you can find dV/dr. The chain rule joins them:</a:t>
            </a:r>
            <a:endParaRPr lang="en-US" sz="1500" dirty="0"/>
          </a:p>
        </p:txBody>
      </p:sp>
      <p:sp>
        <p:nvSpPr>
          <p:cNvPr id="5" name="Shape 3"/>
          <p:cNvSpPr/>
          <p:nvPr/>
        </p:nvSpPr>
        <p:spPr>
          <a:xfrm>
            <a:off x="457200" y="2181758"/>
            <a:ext cx="8229600" cy="1228039"/>
          </a:xfrm>
          <a:prstGeom prst="roundRect">
            <a:avLst>
              <a:gd name="adj" fmla="val 4468"/>
            </a:avLst>
          </a:prstGeom>
          <a:solidFill>
            <a:srgbClr val="EEF2FF"/>
          </a:solidFill>
          <a:ln w="9525">
            <a:solidFill>
              <a:srgbClr val="DDE2EA"/>
            </a:solidFill>
            <a:prstDash val="solid"/>
          </a:ln>
        </p:spPr>
      </p:sp>
      <p:sp>
        <p:nvSpPr>
          <p:cNvPr id="6" name="Text 4"/>
          <p:cNvSpPr txBox="1"/>
          <p:nvPr/>
        </p:nvSpPr>
        <p:spPr>
          <a:xfrm>
            <a:off x="603504" y="2273198"/>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dV/dt=dV/dr×dr/dt</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Write it so that the "dr" would cancel, as a check that the chain is the right way up. To go via a third quantity use a longer chain, e.g. dS/dt=dS/dr×dr/dt, with dr/dt from the first step.</a:t>
            </a:r>
            <a:endParaRPr lang="en-US" sz="1700" dirty="0"/>
          </a:p>
        </p:txBody>
      </p:sp>
      <p:sp>
        <p:nvSpPr>
          <p:cNvPr id="7" name="Text 5"/>
          <p:cNvSpPr txBox="1"/>
          <p:nvPr/>
        </p:nvSpPr>
        <p:spPr>
          <a:xfrm>
            <a:off x="457200" y="352867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Method: (1) write the formula linking the two quantities; (2) differentiate it; (3) write the chain rule and substitute the known rate and the value at that instant; (4) solve, with units. Substitute the particular value </a:t>
            </a:r>
            <a:r>
              <a:rPr lang="en-US" sz="1500" b="1" dirty="0">
                <a:solidFill>
                  <a:srgbClr val="1A1F2B"/>
                </a:solidFill>
                <a:latin typeface="Calibri" pitchFamily="34" charset="0"/>
                <a:ea typeface="Calibri" pitchFamily="34" charset="-122"/>
                <a:cs typeface="Calibri" pitchFamily="34" charset="-120"/>
              </a:rPr>
              <a:t>last</a:t>
            </a:r>
            <a:r>
              <a:rPr lang="en-US" sz="1500" dirty="0">
                <a:solidFill>
                  <a:srgbClr val="1A1F2B"/>
                </a:solidFill>
                <a:latin typeface="Calibri" pitchFamily="34" charset="0"/>
                <a:ea typeface="Calibri" pitchFamily="34" charset="-122"/>
                <a:cs typeface="Calibri" pitchFamily="34" charset="-120"/>
              </a:rPr>
              <a:t>: if you put r=10 into V before differentiating, V becomes a constant and its derivative is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chain rule connect two rates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Ripples at one-second intervals, drawn to scale. Each ring is 3 cm wide, yet the outer rings hold far more area: the ring added in the fifth second is nine times the first circle. That is dA/dt=6πr growing with r.">    </p:cNvPr>
          <p:cNvPicPr>
            <a:picLocks noChangeAspect="1"/>
          </p:cNvPicPr>
          <p:nvPr/>
        </p:nvPicPr>
        <p:blipFill>
          <a:blip r:embed="rId1"/>
          <a:stretch>
            <a:fillRect/>
          </a:stretch>
        </p:blipFill>
        <p:spPr>
          <a:xfrm>
            <a:off x="6494983" y="1371600"/>
            <a:ext cx="2191817" cy="2131466"/>
          </a:xfrm>
          <a:prstGeom prst="rect">
            <a:avLst/>
          </a:prstGeom>
        </p:spPr>
      </p:pic>
      <p:sp>
        <p:nvSpPr>
          <p:cNvPr id="5" name="Text 2"/>
          <p:cNvSpPr txBox="1"/>
          <p:nvPr/>
        </p:nvSpPr>
        <p:spPr>
          <a:xfrm>
            <a:off x="6402172"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Ripples at one-second intervals, drawn to scale. Each ring is 3 cm wide, yet the outer rings hold far more area: the ring added in the fifth second is nine times the first circle. That is dA/dt=6πr growing with r.</a:t>
            </a:r>
            <a:endParaRPr lang="en-US" sz="1100" dirty="0"/>
          </a:p>
        </p:txBody>
      </p:sp>
      <p:sp>
        <p:nvSpPr>
          <p:cNvPr id="6" name="Text 3"/>
          <p:cNvSpPr txBox="1"/>
          <p:nvPr/>
        </p:nvSpPr>
        <p:spPr>
          <a:xfrm>
            <a:off x="457200" y="1371600"/>
            <a:ext cx="5717743"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first example: a stone dropped in a pond makes a circular ripple whose radius grows at a steady 3 cm s⁻¹. The area is A=πr², so dA/dt=2πr×3=6πr. When r=15 cm the area is growing at 90π≈283 cm² s⁻¹. The radius grows at a constant rate, but the area grows faster and faster.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chain rule connect two rates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spherical balloon is inflated so that its volume increases at a constant rate of 50 cm³ s⁻¹. [The volume of a sphere of radius r is (4/3)πr³ and its surface area is 4πr².] When the radius is 10 cm, find (a) the rate at which the radius is increasing, (b) the rate at which the surface area is increasing.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V=(4/3)πr³, so dV/dr=4πr²=400π when r=10. Chain rule: dV/dt=dV/dr×dr/dt, so 50=400π×dr/dt and </a:t>
            </a:r>
            <a:r>
              <a:rPr lang="en-US" sz="1500" b="1" dirty="0">
                <a:solidFill>
                  <a:srgbClr val="1A1F2B"/>
                </a:solidFill>
                <a:latin typeface="Calibri" pitchFamily="34" charset="0"/>
                <a:ea typeface="Calibri" pitchFamily="34" charset="-122"/>
                <a:cs typeface="Calibri" pitchFamily="34" charset="-120"/>
              </a:rPr>
              <a:t>dr/dt=1/8π≈0.0398 cm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S=4πr², so dS/dr=8πr=80π. Then dS/dt=80π×1/8π= </a:t>
            </a:r>
            <a:r>
              <a:rPr lang="en-US" sz="1500" b="1" dirty="0">
                <a:solidFill>
                  <a:srgbClr val="1A1F2B"/>
                </a:solidFill>
                <a:latin typeface="Calibri" pitchFamily="34" charset="0"/>
                <a:ea typeface="Calibri" pitchFamily="34" charset="-122"/>
                <a:cs typeface="Calibri" pitchFamily="34" charset="-120"/>
              </a:rPr>
              <a:t>10 cm²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dr/dt exact for part (b): the π cancels and the answer is exact.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chain rule connect two rates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 for every radius: with air entering at a constant 50 cm³ s⁻¹, the radius grows more and more slowly, because each extra centimetre of radius needs a larger shell of air (dV/dr=4πr²).">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for every radius: with air entering at a constant 50 cm³ s⁻¹, the radius grows more and more slowly, because each extra centimetre of radius needs a larger shell of air (dV/dr=4πr²).</a:t>
            </a:r>
            <a:endParaRPr lang="en-US" sz="1100" dirty="0"/>
          </a:p>
        </p:txBody>
      </p:sp>
      <p:sp>
        <p:nvSpPr>
          <p:cNvPr id="6" name="Shape 3"/>
          <p:cNvSpPr/>
          <p:nvPr/>
        </p:nvSpPr>
        <p:spPr>
          <a:xfrm>
            <a:off x="457200" y="1371600"/>
            <a:ext cx="3621938"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chain upside down, e.g. dr/dt=dV/dt×dV/dr. That would give 50×400π, a radius growing at over 60 000 cm per second. Check that the fractions "cancel" to the rate you want, and that the size of the answer is sensible.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 pieces fit in a longer question?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 hollow cone with its vertex down, drawn to scale. The water surface is a circle of radius r at depth h; similar triangles fix r=h/2 at every depth.">    </p:cNvPr>
          <p:cNvPicPr>
            <a:picLocks noChangeAspect="1"/>
          </p:cNvPicPr>
          <p:nvPr/>
        </p:nvPicPr>
        <p:blipFill>
          <a:blip r:embed="rId1"/>
          <a:stretch>
            <a:fillRect/>
          </a:stretch>
        </p:blipFill>
        <p:spPr>
          <a:xfrm>
            <a:off x="5133442" y="1371600"/>
            <a:ext cx="3553358" cy="2638044"/>
          </a:xfrm>
          <a:prstGeom prst="rect">
            <a:avLst/>
          </a:prstGeom>
        </p:spPr>
      </p:pic>
      <p:sp>
        <p:nvSpPr>
          <p:cNvPr id="5" name="Text 2"/>
          <p:cNvSpPr txBox="1"/>
          <p:nvPr/>
        </p:nvSpPr>
        <p:spPr>
          <a:xfrm>
            <a:off x="5133442" y="4055364"/>
            <a:ext cx="3553358" cy="562356"/>
          </a:xfrm>
          <a:prstGeom prst="rect">
            <a:avLst/>
          </a:prstGeom>
          <a:noFill/>
          <a:ln/>
        </p:spPr>
        <p:txBody>
          <a:bodyPr wrap="square" lIns="0" tIns="0" rIns="0" bIns="0" rtlCol="0" anchor="t"/>
          <a:lstStyle/>
          <a:p>
            <a:pPr algn="ctr" indent="0" marL="0">
              <a:buNone/>
            </a:pPr>
            <a:r>
              <a:rPr lang="en-US" sz="1100" i="1" dirty="0">
                <a:solidFill>
                  <a:srgbClr val="5A6577"/>
                </a:solidFill>
              </a:rPr>
              <a:t>A hollow cone with its vertex down, drawn to scale. The water surface is a circle of radius r at depth h; similar triangles fix r=h/2 at every depth.</a:t>
            </a:r>
            <a:endParaRPr lang="en-US" sz="1100" dirty="0"/>
          </a:p>
        </p:txBody>
      </p:sp>
      <p:sp>
        <p:nvSpPr>
          <p:cNvPr id="6" name="Text 3"/>
          <p:cNvSpPr txBox="1"/>
          <p:nvPr/>
        </p:nvSpPr>
        <p:spPr>
          <a:xfrm>
            <a:off x="457200" y="1371600"/>
            <a:ext cx="4356202"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combine a geometric formula (often with similar triangles), a connected-rates calculation and a differential equation formed from a description. The next example does all three. The key geometric step is that in a cone held vertex down, the water always forms a smaller cone of the same shape, so its radius is a fixed fraction of its depth and the volume can be written in terms of the depth alone.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in a longer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container is a hollow right circular cone of height 12 cm and top radius 6 cm, held with its axis vertical and its vertex at the bottom. Water is poured in at a constant rate of 20 cm³ s⁻¹. When the depth of water is h cm the volume of water is V cm³. [The volume of a cone is ⅓πr²h.] (a) Show that V=πh³/12. (b) Assuming no water is lost, find the rate at which the depth is increasing when h=8. In a refined model, water also leaks from a small hole at the vertex at a rate of kh cm³ s⁻¹, where k is a positive constant. (c) Show that dh/dt=(4(20-kh))/πh². (d) In this model the depth stays constant when h=10. Find k. (e) Find the rate at which the depth is increasing when h=8 in the refined model, and compare it with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Similar triangles: r/h=(6/12), so r=h/2. Then V=⅓π(h/2)²h=πh³/12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dV/dh=πh²/4=16π at h=8. So dh/dt=dV/dt÷dV/dh=20/16π= </a:t>
            </a:r>
            <a:r>
              <a:rPr lang="en-US" sz="1500" b="1" dirty="0">
                <a:solidFill>
                  <a:srgbClr val="1A1F2B"/>
                </a:solidFill>
                <a:latin typeface="Calibri" pitchFamily="34" charset="0"/>
                <a:ea typeface="Calibri" pitchFamily="34" charset="-122"/>
                <a:cs typeface="Calibri" pitchFamily="34" charset="-120"/>
              </a:rPr>
              <a:t>5/4π≈0.398 cm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Net rate in = rate in − rate out: dV/dt=20-kh. Also dV/dt=πh²/4dh/dt.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in a longer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Equate: πh²/4dh/dt=20-kh, so dh/dt=(4(20-kh))/πh² as required.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Depth constant means dh/dt=0: 20-10k=0, so </a:t>
            </a:r>
            <a:r>
              <a:rPr lang="en-US" sz="1500" b="1" dirty="0">
                <a:solidFill>
                  <a:srgbClr val="1A1F2B"/>
                </a:solidFill>
                <a:latin typeface="Calibri" pitchFamily="34" charset="0"/>
                <a:ea typeface="Calibri" pitchFamily="34" charset="-122"/>
                <a:cs typeface="Calibri" pitchFamily="34" charset="-120"/>
              </a:rPr>
              <a:t>k=2</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With k=2, h=8: dh/dt=(4(20-16))/64π= </a:t>
            </a:r>
            <a:r>
              <a:rPr lang="en-US" sz="1500" b="1" dirty="0">
                <a:solidFill>
                  <a:srgbClr val="1A1F2B"/>
                </a:solidFill>
                <a:latin typeface="Calibri" pitchFamily="34" charset="0"/>
                <a:ea typeface="Calibri" pitchFamily="34" charset="-122"/>
                <a:cs typeface="Calibri" pitchFamily="34" charset="-120"/>
              </a:rPr>
              <a:t>1/4π≈0.0796 cm s⁻¹</a:t>
            </a:r>
            <a:r>
              <a:rPr lang="en-US" sz="1500" dirty="0">
                <a:solidFill>
                  <a:srgbClr val="1A1F2B"/>
                </a:solidFill>
                <a:latin typeface="Calibri" pitchFamily="34" charset="0"/>
                <a:ea typeface="Calibri" pitchFamily="34" charset="-122"/>
                <a:cs typeface="Calibri" pitchFamily="34" charset="-120"/>
              </a:rPr>
              <a:t>. This is one fifth of the answer to (b): the leak removes 16 of the 20 cm³ entering each second at this depth, so the water rises much more slowly. In this model the depth approaches 10 cm and the cone (12 cm tall) never overflows.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in a longer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Worked example 8: the rate of rise against depth in both models. With the leak, the rate falls to zero at h=10, so the depth levels off below the 12 cm ri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the rate of rise against depth in both models. With the leak, the rate falls to zero at h=10, so the depth levels off below the 12 cm rim.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show the differentiated line in full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whole equation after differentiating, before rearranging. That line, with dy/dx attached to every y term and the product rule applied to every mixed term, is where the method is shown; the rearrangement is a short step after it.</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a constant on the right gives 0</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Differentiate both sides. A number such as the 12 in x²+xy+y²=12 becomes 0; a term such as 2x+y on the right becomes 2+dy/dx. Then collect.</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stationary points: relationship first, then substitute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 the numerator to zero to get a link like y=-2x, substitute it into the curve, and give both coordinates of every point. Check that the denominator is non-zero at your points.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connected rates: write the chain before the numbers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with a line such as dh/dt=dh/dV×dV/dt, then substitute. Give units (cm s⁻¹, cm² s⁻¹) and 3 significant figures unless an exact answer is asked for.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forming equations: signs and constants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"Decreases at a rate proportional to …" needs a minus sign with k&gt;0. When a rate is quoted at one instant, substitute the values at that instant to find k, and check the sign of your k makes sense.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d/dx(y²)=2y.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depends on x; differentiating with respect to x needs the chain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d/dx(y²)=2ydy/dx.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d/dx(xy)=dy/dx.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xy is a product of two functions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rule: y+xdy/dx.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gradient at a point only needs its x-coordinate.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Implicit derivatives usually contain y as well, and one x can give several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Substitute both coordinates; find y from the curve first if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Setting the numerator of dy/dx to zero gives the stationary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gives a relationship between x and y, a whole line of possible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Solve it together with the curve's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d/dx(2ˣ)=x·2ˣ⁻¹.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rule needs a constant power; here the power is the variable.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d/dx(2ˣ)=2ˣln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connected rates, substitute the given radius into the formula before differentiating.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formula then becomes a constant, whose derivative is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Differentiate the general formula, then substitute the value at that instant.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step here is the chain and product rules from P3; dy/dx=1/dx/dy explains why a zero denominator means a vertical tangent, and aˣ=e^(xln a) gives a second route to the derivative of aˣ.</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and P2 coordinate geometry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Tangents and normals use y-y₁=m(x-x₁) and perpendicular gradients from P1; circles from P2 give a geometric check (tangent perpendicular to radius).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Other P4 pages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P4.2 Parametric equations give dy/dx by a different route; P4.7 Differential equations solves the equations formed in this page, and P4.6 Volumes of revolution builds on the volume formulae used for rates. In Mechanics, rates of change in time are velocity and acceleration, and dN/dt=-λN (radioactive decay) and Newton's law of cooling are the physics versions of forming differential equations.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835908"/>
                <a:gridCol w="3189427"/>
                <a:gridCol w="120426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d/dx[g(y)]=g′(y)dy/dx, e.g. d/dx(yⁿ)=nyⁿ⁻¹dy/dx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differentiating any term in y implicitly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d/dx(uv)=udv/dx+vdu/dx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mixed terms such as xy, x²y³, xeʸ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dy/dx=0 (numerator =0); dx/dy=0 (denominator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horizontal and vertical tangents on an implicit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aˣ=e^(xln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rewriting an exponential with base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d/dx(aˣ)=aˣln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y=aˣ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dA/dt=dA/dr×dr/dt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connected rates of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decreases at a rate proportional to B": dA/dt=-kB, k&gt;0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forming a differential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Surface area of a sphere 4πr²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rates involving spheres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835908"/>
                <a:gridCol w="3189427"/>
                <a:gridCol w="120426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of a circle πr²; volume of a sphere (4/3)πr³; volume of a cone ⅓πr²h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linking quantities in rates questions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dy/dx for the curve y²=4x.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gradient of the curve xy=6 at the point (2,3).</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What is the gradient of y=2ˣ where it crosses the y-axis?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The radius of a circle increases at ½ cm s⁻¹. How fast is the area increasing when the radius is 5 cm?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Write a differential equation for: "the mass m of a melting block of ice decreases at a rate inversely proportional to 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In worked example 4, show that the point (-2,4) is on the curve and confirm the tangent there is horizontal.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2ydy/dx=4, so dy/dx=2/y. For example, at (1,2) the gradient is 1 and at (1,-2) it is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y+xdy/dx=0, so dy/dx=-y/x=-(3/2).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dy/dx=2ˣln 2, which is ln 2≈0.693 at x=0.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dA/dt=2πr×dr/dt=2π×5×½=5π≈15.7 cm²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dm/dt=-k/m, where k is a positive constant. "Inversely proportional" puts m in the denominator; "decreases" gives the minus sign.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4+(-2)(4)+16=12 ✓. The numerator 2x+y=-4+4=0 and the denominator x+2y=-2+8=6≠0, so dy/dx=0: the tangent is horizontal.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1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circle C has equation x² + y² + 4x − 10y + 4 = 0. The point A(1, 9) lies on C.</a:t>
            </a:r>
            <a:endParaRPr lang="en-US" sz="1400" dirty="0"/>
          </a:p>
          <a:p>
            <a:pPr indent="0" marL="0">
              <a:spcAft>
                <a:spcPts val="600"/>
              </a:spcAft>
              <a:buNone/>
            </a:pPr>
            <a:r>
              <a:rPr lang="en-US" sz="1400" dirty="0">
                <a:solidFill>
                  <a:srgbClr val="1A1F2B"/>
                </a:solidFill>
              </a:rPr>
              <a:t>(a) Use implicit differentiation to find dy/dx in terms of x and y.  [3]</a:t>
            </a:r>
            <a:endParaRPr lang="en-US" sz="1400" dirty="0"/>
          </a:p>
          <a:p>
            <a:pPr indent="0" marL="0">
              <a:spcAft>
                <a:spcPts val="600"/>
              </a:spcAft>
              <a:buNone/>
            </a:pPr>
            <a:r>
              <a:rPr lang="en-US" sz="1400" dirty="0">
                <a:solidFill>
                  <a:srgbClr val="1A1F2B"/>
                </a:solidFill>
              </a:rPr>
              <a:t>(b) Find an equation of the tangent to C at A, in the form ax + by + c = 0, where a, b and c are integers.  [2]</a:t>
            </a:r>
            <a:endParaRPr lang="en-US" sz="1400" dirty="0"/>
          </a:p>
          <a:p>
            <a:pPr indent="0" marL="0">
              <a:spcAft>
                <a:spcPts val="600"/>
              </a:spcAft>
              <a:buNone/>
            </a:pPr>
            <a:r>
              <a:rPr lang="en-US" sz="1400" dirty="0">
                <a:solidFill>
                  <a:srgbClr val="1A1F2B"/>
                </a:solidFill>
              </a:rPr>
              <a:t>(c) The tangent meets the x-axis at B and the y-axis at D. Find the exact area of triangle OBD, where O is the origin.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2x + 2ydy/dx + 4 − 10dy/dx = 0</a:t>
            </a:r>
            <a:endParaRPr lang="en-US" sz="1600" dirty="0"/>
          </a:p>
          <a:p>
            <a:pPr marL="342900" indent="-342900">
              <a:spcAft>
                <a:spcPts val="400"/>
              </a:spcAft>
              <a:buSzPct val="100000"/>
              <a:buChar char="•"/>
            </a:pPr>
            <a:r>
              <a:rPr lang="en-US" sz="1600" dirty="0">
                <a:solidFill>
                  <a:srgbClr val="1A1F2B"/>
                </a:solidFill>
              </a:rPr>
              <a:t>collects: (2y − 10)dy/dx = −2x − 4</a:t>
            </a:r>
            <a:endParaRPr lang="en-US" sz="1600" dirty="0"/>
          </a:p>
          <a:p>
            <a:pPr marL="342900" indent="-342900">
              <a:spcAft>
                <a:spcPts val="400"/>
              </a:spcAft>
              <a:buSzPct val="100000"/>
              <a:buChar char="•"/>
            </a:pPr>
            <a:r>
              <a:rPr lang="en-US" sz="1600" dirty="0">
                <a:solidFill>
                  <a:srgbClr val="1A1F2B"/>
                </a:solidFill>
              </a:rPr>
              <a:t>dy/dx = −(x + 2)/(y − 5)</a:t>
            </a:r>
            <a:endParaRPr lang="en-US" sz="1600" dirty="0"/>
          </a:p>
          <a:p>
            <a:pPr marL="342900" indent="-342900">
              <a:spcAft>
                <a:spcPts val="400"/>
              </a:spcAft>
              <a:buSzPct val="100000"/>
              <a:buChar char="•"/>
            </a:pPr>
            <a:r>
              <a:rPr lang="en-US" sz="1600" dirty="0">
                <a:solidFill>
                  <a:srgbClr val="1A1F2B"/>
                </a:solidFill>
              </a:rPr>
              <a:t>gradient −3/4 and y − 9 = −¾(x − 1)</a:t>
            </a:r>
            <a:endParaRPr lang="en-US" sz="1600" dirty="0"/>
          </a:p>
          <a:p>
            <a:pPr marL="342900" indent="-342900">
              <a:spcAft>
                <a:spcPts val="400"/>
              </a:spcAft>
              <a:buSzPct val="100000"/>
              <a:buChar char="•"/>
            </a:pPr>
            <a:r>
              <a:rPr lang="en-US" sz="1600" dirty="0">
                <a:solidFill>
                  <a:srgbClr val="1A1F2B"/>
                </a:solidFill>
              </a:rPr>
              <a:t>3x + 4y − 39 = 0</a:t>
            </a:r>
            <a:endParaRPr lang="en-US" sz="1600" dirty="0"/>
          </a:p>
          <a:p>
            <a:pPr marL="342900" indent="-342900">
              <a:spcAft>
                <a:spcPts val="400"/>
              </a:spcAft>
              <a:buSzPct val="100000"/>
              <a:buChar char="•"/>
            </a:pPr>
            <a:r>
              <a:rPr lang="en-US" sz="1600" dirty="0">
                <a:solidFill>
                  <a:srgbClr val="1A1F2B"/>
                </a:solidFill>
              </a:rPr>
              <a:t>B(13, 0) and D(0, 39/4) from their tangent</a:t>
            </a:r>
            <a:endParaRPr lang="en-US" sz="1600" dirty="0"/>
          </a:p>
          <a:p>
            <a:pPr marL="342900" indent="-342900">
              <a:spcAft>
                <a:spcPts val="400"/>
              </a:spcAft>
              <a:buSzPct val="100000"/>
              <a:buChar char="•"/>
            </a:pPr>
            <a:r>
              <a:rPr lang="en-US" sz="1600" dirty="0">
                <a:solidFill>
                  <a:srgbClr val="1A1F2B"/>
                </a:solidFill>
              </a:rPr>
              <a:t>area = ½ × 13 × 39/4 = 507/8</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P4.4 Implicit differentiation and rates of change · Edexcel IAL Maths</dc:title>
  <dc:subject>PptxGenJS Presentation</dc:subject>
  <dc:creator>Evan Kotronis · ExaminerPrep</dc:creator>
  <cp:lastModifiedBy>Evan Kotronis · ExaminerPrep</cp:lastModifiedBy>
  <cp:revision>1</cp:revision>
  <dcterms:created xsi:type="dcterms:W3CDTF">2026-10-26T15:10:45Z</dcterms:created>
  <dcterms:modified xsi:type="dcterms:W3CDTF">2026-10-26T15:10:45Z</dcterms:modified>
</cp:coreProperties>
</file>