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1d4182bc-084c-daa1-1a59-91961b408676}">
          <p14:sldIdLst>
            <p14:sldId id="256"/>
            <p14:sldId id="257"/>
            <p14:sldId id="258"/>
          </p14:sldIdLst>
        </p14:section>
        <p14:section name="Theory" id="{076e0b0b-e7ed-2517-1487-1e52015e9412}">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Lst>
        </p14:section>
        <p14:section name="Practice" id="{f5845087-d139-e1e1-9022-4bb2c352db6c}">
          <p14:sldIdLst>
            <p14:sldId id="292"/>
            <p14:sldId id="293"/>
            <p14:sldId id="294"/>
          </p14:sldIdLst>
        </p14:section>
        <p14:section name="Answers" id="{e3de047a-683c-b74e-109d-db274d394bdf}">
          <p14:sldIdLst>
            <p14:sldId id="295"/>
            <p14:sldId id="296"/>
            <p14:sldId id="297"/>
            <p14:sldId id="2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P1.1 Indices, surds and quadratics. Notes for this topic: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laws of indices work for negative and fractional powers?.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laws of indices work for negative and fractional powers?.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laws of indices work for negative and fractional powers?: Worked example 1.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laws of indices work for negative and fractional powers?: Worked example 2.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surd, and how do you simplify one?.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surd, and how do you simplify one?: Worked example 3.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rationalise a denominator?.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rationalise a denominator?: Worked example 4.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rationalise a denominator?.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graph of a quadratic tell you?.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graph of a quadratic tell you?.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completing the square find the vertex?.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completing the square find the vertex?.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completing the square find the vertex?: Worked example 5.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completing the square find the vertex?.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method should you use to solve a quadratic equation?.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method should you use to solve a quadratic equation?: Worked example 6.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method should you use to solve a quadratic equation?.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discriminant decide the number of real roots?.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discriminant decide the number of real roots?.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discriminant decide the number of real roots?: Worked example 7.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discriminant decide the number of real roots?.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discriminant decide the number of real roots?.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spot and solve a disguised quadratic?.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spot and solve a disguised quadratic?: Worked example 8.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spot and solve a disguised quadratic?.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P1.1.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P1.1.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https://examinerprep.com/notes/edexcel-ial-maths/indices-surds-and-quadratics/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https://examinerprep.com/ial-maths-p1-1-indices-surds-and-quadratics-questions#IALM-P1-1-B-01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https://examinerprep.com/ial-maths-p1-1-indices-surds-and-quadratics-questions#IALM-P1-1-B-02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https://examinerprep.com/ial-maths-p1-1-indices-surds-and-quadratics-questions#IALM-P1-1-B-01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https://examinerprep.com/ial-maths-p1-1-indices-surds-and-quadratics-questions#IALM-P1-1-B-02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hyperlink" Target="https://examinerprep.com/notes/edexcel-ial-maths/indices-surds-and-quadratics/" TargetMode="External"/><Relationship Id="rId2" Type="http://schemas.openxmlformats.org/officeDocument/2006/relationships/hyperlink" Target="https://examinerprep.com/ial-maths-p1-1-indices-surds-and-quadratic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P1.1 Indices, surds and quadratics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50362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laws of indices for all rational exponents, including a⁰, negative powers and a^(m/n) as a root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Simplifying surds and multiplying out brackets containing surds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Rationalising denominators of the form √b and a±√b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Quadratic functions and their graphs: shape, intercepts, line of symmetry and vertex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Completing the square, and reading off the vertex and the minimum or maximum value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Solving quadratic equations by factorising, by completing the square and by the formula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discriminant b²-4ac and the nature of the roots, including finding an unknown constant for equal roots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Disguised quadratics in √x, x^(1/3), 2ˣ or x²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68285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This page is the algebra every later pure topic leans on: powers written as xⁿ, exact surd answers, and quadratics that you solve, sketch or test with the discriminant.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aᵐ×aⁿ=aᵐ⁺ⁿ, aᵐ÷aⁿ=aᵐ⁻ⁿ, (aᵐ)ⁿ=aᵐⁿ, a⁰=1, a⁻ⁿ=1/aⁿ, a^(m/n)=(ⁿ√a)ᵐ.</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√(ab)=√a√b: pull out the largest square factor, so √72=6√2. But √(a+b) is not √a+√b.</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To rationalise 1/(a+√b), multiply top and bottom by a-√b; the denominator becomes a²-b.</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a(x+p)²+q has vertex (-p, q) and line of symmetry x=-p; a minimum if a&gt;0, a maximum if a&lt;0.</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b²-4ac&gt;0: two distinct real roots; =0: one repeated root (the curve touches the x-axis); &lt;0: no real roots.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7. If an equation contains a power and its square (√x and x, 2ˣ and 4ˣ), substitute u and solve a quadratic in u.</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laws of indices work for negative and fractional powers?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243961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three basic laws come from counting factors: a³×a² has 3+2 factors of a. Insisting that the same laws hold for every rational power forces the meaning of zero, negative and fractional powers.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Zero:</a:t>
            </a:r>
            <a:r>
              <a:rPr lang="en-US" sz="1500" dirty="0">
                <a:solidFill>
                  <a:srgbClr val="1A1F2B"/>
                </a:solidFill>
                <a:latin typeface="Calibri" pitchFamily="34" charset="0"/>
                <a:ea typeface="Calibri" pitchFamily="34" charset="-122"/>
                <a:cs typeface="Calibri" pitchFamily="34" charset="-120"/>
              </a:rPr>
              <a:t> a³÷a³=a⁰ and also =1, so a⁰=1 (for a≠0).</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Negative:</a:t>
            </a:r>
            <a:r>
              <a:rPr lang="en-US" sz="1500" dirty="0">
                <a:solidFill>
                  <a:srgbClr val="1A1F2B"/>
                </a:solidFill>
                <a:latin typeface="Calibri" pitchFamily="34" charset="0"/>
                <a:ea typeface="Calibri" pitchFamily="34" charset="-122"/>
                <a:cs typeface="Calibri" pitchFamily="34" charset="-120"/>
              </a:rPr>
              <a:t> a⁰÷aⁿ=a⁻ⁿ, so a⁻ⁿ=1/aⁿ. A negative power means "reciprocal", not "negative number": 2⁻³=⅛.</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Unit fractions:</a:t>
            </a:r>
            <a:r>
              <a:rPr lang="en-US" sz="1500" dirty="0">
                <a:solidFill>
                  <a:srgbClr val="1A1F2B"/>
                </a:solidFill>
                <a:latin typeface="Calibri" pitchFamily="34" charset="0"/>
                <a:ea typeface="Calibri" pitchFamily="34" charset="-122"/>
                <a:cs typeface="Calibri" pitchFamily="34" charset="-120"/>
              </a:rPr>
              <a:t> (a^(1/n))ⁿ=a¹, so a^(1/n) is the nth root of a: 8^(1/3)=2, x^(1/2)=√x.</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General fractions:</a:t>
            </a:r>
            <a:r>
              <a:rPr lang="en-US" sz="1500" dirty="0">
                <a:solidFill>
                  <a:srgbClr val="1A1F2B"/>
                </a:solidFill>
                <a:latin typeface="Calibri" pitchFamily="34" charset="0"/>
                <a:ea typeface="Calibri" pitchFamily="34" charset="-122"/>
                <a:cs typeface="Calibri" pitchFamily="34" charset="-120"/>
              </a:rPr>
              <a:t> a^(m/n)=(ⁿ√a)ᵐ=ⁿ√(aᵐ). Take the root first and the numbers stay small: 27^(2/3)=3²=9.</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laws only combine powers of the </a:t>
            </a:r>
            <a:r>
              <a:rPr lang="en-US" sz="1500" b="1" dirty="0">
                <a:solidFill>
                  <a:srgbClr val="1A1F2B"/>
                </a:solidFill>
                <a:latin typeface="Calibri" pitchFamily="34" charset="0"/>
                <a:ea typeface="Calibri" pitchFamily="34" charset="-122"/>
                <a:cs typeface="Calibri" pitchFamily="34" charset="-120"/>
              </a:rPr>
              <a:t>same base</a:t>
            </a:r>
            <a:r>
              <a:rPr lang="en-US" sz="1500" dirty="0">
                <a:solidFill>
                  <a:srgbClr val="1A1F2B"/>
                </a:solidFill>
                <a:latin typeface="Calibri" pitchFamily="34" charset="0"/>
                <a:ea typeface="Calibri" pitchFamily="34" charset="-122"/>
                <a:cs typeface="Calibri" pitchFamily="34" charset="-120"/>
              </a:rPr>
              <a:t>. To compare 4ˣ with 8ʸ, first write both as powers of 2.</a:t>
            </a:r>
            <a:endParaRPr lang="en-US" sz="1500" dirty="0"/>
          </a:p>
        </p:txBody>
      </p:sp>
      <p:sp>
        <p:nvSpPr>
          <p:cNvPr id="5" name="Shape 3"/>
          <p:cNvSpPr/>
          <p:nvPr/>
        </p:nvSpPr>
        <p:spPr>
          <a:xfrm>
            <a:off x="457200" y="3856939"/>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948379"/>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aᵐ aⁿ=aᵐ⁺ⁿ  aᵐ÷aⁿ=aᵐ⁻ⁿ  (aᵐ)ⁿ=aᵐⁿ</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laws of indices work for negative and fractional powers?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Three rational powers of x: x^(1/2)=√x, x^(3/2)=x√x and x^(-1/2)=1/√x. Every power of x passes through (1, 1). At x = 4 the values are 2, 8 (off the top) and 0.5: the negative power is the reciprocal of the positive one.">    </p:cNvPr>
          <p:cNvPicPr>
            <a:picLocks noChangeAspect="1"/>
          </p:cNvPicPr>
          <p:nvPr/>
        </p:nvPicPr>
        <p:blipFill>
          <a:blip r:embed="rId1"/>
          <a:stretch>
            <a:fillRect/>
          </a:stretch>
        </p:blipFill>
        <p:spPr>
          <a:xfrm>
            <a:off x="4795114" y="1371600"/>
            <a:ext cx="3891686" cy="2469794"/>
          </a:xfrm>
          <a:prstGeom prst="rect">
            <a:avLst/>
          </a:prstGeom>
        </p:spPr>
      </p:pic>
      <p:sp>
        <p:nvSpPr>
          <p:cNvPr id="5" name="Text 2"/>
          <p:cNvSpPr txBox="1"/>
          <p:nvPr/>
        </p:nvSpPr>
        <p:spPr>
          <a:xfrm>
            <a:off x="4795114" y="3887114"/>
            <a:ext cx="3891686" cy="730606"/>
          </a:xfrm>
          <a:prstGeom prst="rect">
            <a:avLst/>
          </a:prstGeom>
          <a:noFill/>
          <a:ln/>
        </p:spPr>
        <p:txBody>
          <a:bodyPr wrap="square" lIns="0" tIns="0" rIns="0" bIns="0" rtlCol="0" anchor="t"/>
          <a:lstStyle/>
          <a:p>
            <a:pPr algn="ctr" indent="0" marL="0">
              <a:buNone/>
            </a:pPr>
            <a:r>
              <a:rPr lang="en-US" sz="1100" i="1" dirty="0">
                <a:solidFill>
                  <a:srgbClr val="5A6577"/>
                </a:solidFill>
              </a:rPr>
              <a:t>Three rational powers of x: x^(1/2)=√x, x^(3/2)=x√x and x^(-1/2)=1/√x. Every power of x passes through (1, 1). At x = 4 the values are 2, 8 (off the top) and 0.5: the negative power is the reciprocal of the positive one.</a:t>
            </a:r>
            <a:endParaRPr lang="en-US" sz="1100" dirty="0"/>
          </a:p>
        </p:txBody>
      </p:sp>
      <p:sp>
        <p:nvSpPr>
          <p:cNvPr id="6" name="Shape 3"/>
          <p:cNvSpPr/>
          <p:nvPr/>
        </p:nvSpPr>
        <p:spPr>
          <a:xfrm>
            <a:off x="457200" y="1371600"/>
            <a:ext cx="4017874" cy="444398"/>
          </a:xfrm>
          <a:prstGeom prst="roundRect">
            <a:avLst>
              <a:gd name="adj" fmla="val 12346"/>
            </a:avLst>
          </a:prstGeom>
          <a:solidFill>
            <a:srgbClr val="F3F5F9"/>
          </a:solidFill>
          <a:ln w="9525">
            <a:solidFill>
              <a:srgbClr val="DDE2EA"/>
            </a:solidFill>
            <a:prstDash val="solid"/>
          </a:ln>
        </p:spPr>
      </p:sp>
      <p:sp>
        <p:nvSpPr>
          <p:cNvPr id="7" name="Text 4"/>
          <p:cNvSpPr txBox="1"/>
          <p:nvPr/>
        </p:nvSpPr>
        <p:spPr>
          <a:xfrm>
            <a:off x="603504" y="1463040"/>
            <a:ext cx="3725266"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a⁰=1  a⁻ⁿ=1/aⁿ  a^(m/n)=(ⁿ√a)ᵐ</a:t>
            </a:r>
            <a:endParaRPr lang="en-US" sz="1700" dirty="0"/>
          </a:p>
        </p:txBody>
      </p:sp>
      <p:sp>
        <p:nvSpPr>
          <p:cNvPr id="8" name="Text 5"/>
          <p:cNvSpPr txBox="1"/>
          <p:nvPr/>
        </p:nvSpPr>
        <p:spPr>
          <a:xfrm>
            <a:off x="457200" y="1934870"/>
            <a:ext cx="4017874"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These are not in the formulae booklet: learn them. Also (ab)ⁿ=aⁿbⁿ and (a/b)⁻ⁿ=(b/a)ⁿ. Take a&gt;0 whenever the power is a fraction.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laws of indices work for negative and fractional powers?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Find, simplify</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exact value of (16/81)^(-3/4). (b) Simplify fully ((9x⁴)^(3/2))/(3x)², where x&gt;0.</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negative power turns the fraction upside down: (16/81)^(-3/4)=(81/16)^(3/4). Fourth root first, then cube: (81/16)^(1/4)=(3/2), and (3/2)³= </a:t>
            </a:r>
            <a:r>
              <a:rPr lang="en-US" sz="1500" b="1" dirty="0">
                <a:solidFill>
                  <a:srgbClr val="1A1F2B"/>
                </a:solidFill>
                <a:latin typeface="Calibri" pitchFamily="34" charset="0"/>
                <a:ea typeface="Calibri" pitchFamily="34" charset="-122"/>
                <a:cs typeface="Calibri" pitchFamily="34" charset="-120"/>
              </a:rPr>
              <a:t>(27/8)</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Apply the power to each factor of the numerator: (9x⁴)^(3/2)=9^(3/2)x^(4×3/2)=27x⁶, and (3x)²=9x². So 27x⁶/9x²= </a:t>
            </a:r>
            <a:r>
              <a:rPr lang="en-US" sz="1500" b="1" dirty="0">
                <a:solidFill>
                  <a:srgbClr val="1A1F2B"/>
                </a:solidFill>
                <a:latin typeface="Calibri" pitchFamily="34" charset="0"/>
                <a:ea typeface="Calibri" pitchFamily="34" charset="-122"/>
                <a:cs typeface="Calibri" pitchFamily="34" charset="-120"/>
              </a:rPr>
              <a:t>3x⁴</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common slip in (b) is 9^(3/2)=9×(3/2). The power applies to the 9 as well: √9=3, then 3³=27.</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laws of indices work for negative and fractional powers?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2 · Medium · Write, solve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Write (5x²-3√x)/2x√x in the form Axᵖ+Bx^q, where A, B, p and q are constants. (b) Solve 4ˣ×2ˣ⁺¹=32.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Write every root as a power: x√x=x^(3/2) and √x=x^(1/2). Then divide each term separately, subtracting the powers: 5x²/(2x^(3/2))-(3x^(1/2))/(2x^(3/2))= </a:t>
            </a:r>
            <a:r>
              <a:rPr lang="en-US" sz="1500" b="1" dirty="0">
                <a:solidFill>
                  <a:srgbClr val="1A1F2B"/>
                </a:solidFill>
                <a:latin typeface="Calibri" pitchFamily="34" charset="0"/>
                <a:ea typeface="Calibri" pitchFamily="34" charset="-122"/>
                <a:cs typeface="Calibri" pitchFamily="34" charset="-120"/>
              </a:rPr>
              <a:t>(5/2) x^(1/2)-(3/2) x⁻¹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Write everything as a power of 2: 2²ˣ×2ˣ⁺¹=2⁵, so 2³ˣ⁺¹=2⁵. Equal bases, so equal powers: 3x+1=5 and </a:t>
            </a:r>
            <a:r>
              <a:rPr lang="en-US" sz="1500" b="1" dirty="0">
                <a:solidFill>
                  <a:srgbClr val="1A1F2B"/>
                </a:solidFill>
                <a:latin typeface="Calibri" pitchFamily="34" charset="0"/>
                <a:ea typeface="Calibri" pitchFamily="34" charset="-122"/>
                <a:cs typeface="Calibri" pitchFamily="34" charset="-120"/>
              </a:rPr>
              <a:t>x=(4/3)</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This "same base" method only works when every term can be written as a power of one number. Equations such as 3ˣ=7 need logarithms (P2).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surd, and how do you simplify one?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Why √8 = 2√2. The diagonal of a 2 × 2 square is √8 by Pythagoras, and it is made of two unit-square diagonals, each √2 long.">    </p:cNvPr>
          <p:cNvPicPr>
            <a:picLocks noChangeAspect="1"/>
          </p:cNvPicPr>
          <p:nvPr/>
        </p:nvPicPr>
        <p:blipFill>
          <a:blip r:embed="rId1"/>
          <a:stretch>
            <a:fillRect/>
          </a:stretch>
        </p:blipFill>
        <p:spPr>
          <a:xfrm>
            <a:off x="5599786" y="1371600"/>
            <a:ext cx="3087014" cy="2638044"/>
          </a:xfrm>
          <a:prstGeom prst="rect">
            <a:avLst/>
          </a:prstGeom>
        </p:spPr>
      </p:pic>
      <p:sp>
        <p:nvSpPr>
          <p:cNvPr id="5" name="Text 2"/>
          <p:cNvSpPr txBox="1"/>
          <p:nvPr/>
        </p:nvSpPr>
        <p:spPr>
          <a:xfrm>
            <a:off x="5599786" y="4055364"/>
            <a:ext cx="3087014" cy="562356"/>
          </a:xfrm>
          <a:prstGeom prst="rect">
            <a:avLst/>
          </a:prstGeom>
          <a:noFill/>
          <a:ln/>
        </p:spPr>
        <p:txBody>
          <a:bodyPr wrap="square" lIns="0" tIns="0" rIns="0" bIns="0" rtlCol="0" anchor="t"/>
          <a:lstStyle/>
          <a:p>
            <a:pPr algn="ctr" indent="0" marL="0">
              <a:buNone/>
            </a:pPr>
            <a:r>
              <a:rPr lang="en-US" sz="1100" i="1" dirty="0">
                <a:solidFill>
                  <a:srgbClr val="5A6577"/>
                </a:solidFill>
              </a:rPr>
              <a:t>Why √8 = 2√2. The diagonal of a 2 × 2 square is √8 by Pythagoras, and it is made of two unit-square diagonals, each √2 long.</a:t>
            </a:r>
            <a:endParaRPr lang="en-US" sz="1100" dirty="0"/>
          </a:p>
        </p:txBody>
      </p:sp>
      <p:sp>
        <p:nvSpPr>
          <p:cNvPr id="6" name="Text 3"/>
          <p:cNvSpPr txBox="1"/>
          <p:nvPr/>
        </p:nvSpPr>
        <p:spPr>
          <a:xfrm>
            <a:off x="457200" y="1371600"/>
            <a:ext cx="4822546" cy="255574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surd</a:t>
            </a:r>
            <a:r>
              <a:rPr lang="en-US" sz="1500" dirty="0">
                <a:solidFill>
                  <a:srgbClr val="1A1F2B"/>
                </a:solidFill>
                <a:latin typeface="Calibri" pitchFamily="34" charset="0"/>
                <a:ea typeface="Calibri" pitchFamily="34" charset="-122"/>
                <a:cs typeface="Calibri" pitchFamily="34" charset="-120"/>
              </a:rPr>
              <a:t> is an irrational root such as √2, √12 or ∛5. Leaving an answer as a surd keeps it </a:t>
            </a:r>
            <a:r>
              <a:rPr lang="en-US" sz="1500" b="1" dirty="0">
                <a:solidFill>
                  <a:srgbClr val="1A1F2B"/>
                </a:solidFill>
                <a:latin typeface="Calibri" pitchFamily="34" charset="0"/>
                <a:ea typeface="Calibri" pitchFamily="34" charset="-122"/>
                <a:cs typeface="Calibri" pitchFamily="34" charset="-120"/>
              </a:rPr>
              <a:t>exact</a:t>
            </a:r>
            <a:r>
              <a:rPr lang="en-US" sz="1500" dirty="0">
                <a:solidFill>
                  <a:srgbClr val="1A1F2B"/>
                </a:solidFill>
                <a:latin typeface="Calibri" pitchFamily="34" charset="0"/>
                <a:ea typeface="Calibri" pitchFamily="34" charset="-122"/>
                <a:cs typeface="Calibri" pitchFamily="34" charset="-120"/>
              </a:rPr>
              <a:t>; a decimal is only an approximation.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key rules are √(ab)=√a×√b and √(a/b)=√a/√b, together with √a×√a=a. To </a:t>
            </a:r>
            <a:r>
              <a:rPr lang="en-US" sz="1500" b="1" dirty="0">
                <a:solidFill>
                  <a:srgbClr val="1A1F2B"/>
                </a:solidFill>
                <a:latin typeface="Calibri" pitchFamily="34" charset="0"/>
                <a:ea typeface="Calibri" pitchFamily="34" charset="-122"/>
                <a:cs typeface="Calibri" pitchFamily="34" charset="-120"/>
              </a:rPr>
              <a:t>simplify</a:t>
            </a:r>
            <a:r>
              <a:rPr lang="en-US" sz="1500" dirty="0">
                <a:solidFill>
                  <a:srgbClr val="1A1F2B"/>
                </a:solidFill>
                <a:latin typeface="Calibri" pitchFamily="34" charset="0"/>
                <a:ea typeface="Calibri" pitchFamily="34" charset="-122"/>
                <a:cs typeface="Calibri" pitchFamily="34" charset="-120"/>
              </a:rPr>
              <a:t>, split off the largest square factor: √75=√(25×3)=5√3. "Simplest form" means the number left under the root has no square factor other than 1.</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Like surds collect like algebra: 5√3+4√3=9√3. Unlike surds such as √2+√3 cannot be combined. Brackets expand exactly like algebra, using √a×√a=a to tidy up.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surd, and how do you simplify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3 · Easy · Simplify, expand</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Simplify √75+√48-√12, giving your answer in the form k√3. (b) Expand and simplify (4-√3)(2+3√3).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Largest square factor of each number: √75=5√3, √48=4√3, √12=2√3. So 5√3+4√3-2√3= </a:t>
            </a:r>
            <a:r>
              <a:rPr lang="en-US" sz="1500" b="1" dirty="0">
                <a:solidFill>
                  <a:srgbClr val="1A1F2B"/>
                </a:solidFill>
                <a:latin typeface="Calibri" pitchFamily="34" charset="0"/>
                <a:ea typeface="Calibri" pitchFamily="34" charset="-122"/>
                <a:cs typeface="Calibri" pitchFamily="34" charset="-120"/>
              </a:rPr>
              <a:t>7√3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Four products, as with any two brackets: 8+12√3-2√3-3×3=8+10√3-9= </a:t>
            </a:r>
            <a:r>
              <a:rPr lang="en-US" sz="1500" b="1" dirty="0">
                <a:solidFill>
                  <a:srgbClr val="1A1F2B"/>
                </a:solidFill>
                <a:latin typeface="Calibri" pitchFamily="34" charset="0"/>
                <a:ea typeface="Calibri" pitchFamily="34" charset="-122"/>
                <a:cs typeface="Calibri" pitchFamily="34" charset="-120"/>
              </a:rPr>
              <a:t>-1+10√3</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last product is (-√3)(3√3)=-3×(√3)²=-9. Forgetting that √3×√3 is a whole number is the usual source of error.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rationalise a denominator?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160843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Rationalising</a:t>
            </a:r>
            <a:r>
              <a:rPr lang="en-US" sz="1500" dirty="0">
                <a:solidFill>
                  <a:srgbClr val="1A1F2B"/>
                </a:solidFill>
                <a:latin typeface="Calibri" pitchFamily="34" charset="0"/>
                <a:ea typeface="Calibri" pitchFamily="34" charset="-122"/>
                <a:cs typeface="Calibri" pitchFamily="34" charset="-120"/>
              </a:rPr>
              <a:t> means rewriting a fraction so that its denominator has no surd. The value does not change: you multiply by a form of 1.</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Denominator √b:</a:t>
            </a:r>
            <a:r>
              <a:rPr lang="en-US" sz="1500" dirty="0">
                <a:solidFill>
                  <a:srgbClr val="1A1F2B"/>
                </a:solidFill>
                <a:latin typeface="Calibri" pitchFamily="34" charset="0"/>
                <a:ea typeface="Calibri" pitchFamily="34" charset="-122"/>
                <a:cs typeface="Calibri" pitchFamily="34" charset="-120"/>
              </a:rPr>
              <a:t> multiply top and bottom by √b, because √b×√b=b. So 6/√3=6√3/3=2√3.</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Denominator a+√b:</a:t>
            </a:r>
            <a:r>
              <a:rPr lang="en-US" sz="1500" dirty="0">
                <a:solidFill>
                  <a:srgbClr val="1A1F2B"/>
                </a:solidFill>
                <a:latin typeface="Calibri" pitchFamily="34" charset="0"/>
                <a:ea typeface="Calibri" pitchFamily="34" charset="-122"/>
                <a:cs typeface="Calibri" pitchFamily="34" charset="-120"/>
              </a:rPr>
              <a:t> multiply top and bottom by the </a:t>
            </a:r>
            <a:r>
              <a:rPr lang="en-US" sz="1500" b="1" dirty="0">
                <a:solidFill>
                  <a:srgbClr val="1A1F2B"/>
                </a:solidFill>
                <a:latin typeface="Calibri" pitchFamily="34" charset="0"/>
                <a:ea typeface="Calibri" pitchFamily="34" charset="-122"/>
                <a:cs typeface="Calibri" pitchFamily="34" charset="-120"/>
              </a:rPr>
              <a:t>conjugate</a:t>
            </a:r>
            <a:r>
              <a:rPr lang="en-US" sz="1500" dirty="0">
                <a:solidFill>
                  <a:srgbClr val="1A1F2B"/>
                </a:solidFill>
                <a:latin typeface="Calibri" pitchFamily="34" charset="0"/>
                <a:ea typeface="Calibri" pitchFamily="34" charset="-122"/>
                <a:cs typeface="Calibri" pitchFamily="34" charset="-120"/>
              </a:rPr>
              <a:t> a-√b. The difference of two squares removes the surd: (a+√b)(a-√b)=a²-b.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same works for √a±√b: (√a+√b)(√a-√b)=a-b.</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rationalise a denominator?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4 · Medium · Write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Write (7+√5)/(3-√5) in the form p+q√5, where p and q are rational numbers.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Multiply top and bottom by the conjugate 3+√5: ((7+√5)(3+√5))/((3-√5)(3+√5)).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Denominator by difference of two squares: 3²-(√5)²=9-5=4. Numerator: 21+7√5+3√5+5=26+10√5.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Divide each term by 4: (26+10√5)/4= </a:t>
            </a:r>
            <a:r>
              <a:rPr lang="en-US" sz="1500" b="1" dirty="0">
                <a:solidFill>
                  <a:srgbClr val="1A1F2B"/>
                </a:solidFill>
                <a:latin typeface="Calibri" pitchFamily="34" charset="0"/>
                <a:ea typeface="Calibri" pitchFamily="34" charset="-122"/>
                <a:cs typeface="Calibri" pitchFamily="34" charset="-120"/>
              </a:rPr>
              <a:t>(13/2)+(5/2)√5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 a calculator: both the original and the answer are about 12.090. A numerical check catches sign slips in the conjugate.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rationalise a denominator?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1639519"/>
          </a:xfrm>
          <a:prstGeom prst="rect">
            <a:avLst/>
          </a:prstGeom>
          <a:noFill/>
          <a:ln/>
        </p:spPr>
        <p:txBody>
          <a:bodyPr wrap="square" lIns="0" tIns="0" rIns="0" bIns="0" rtlCol="0" anchor="t"/>
          <a:lstStyle/>
          <a:p>
            <a:pPr indent="0" marL="0">
              <a:buNone/>
            </a:pPr>
            <a:r>
              <a:rPr lang="en-US" sz="1700" b="1" dirty="0">
                <a:solidFill>
                  <a:srgbClr val="0F766E"/>
                </a:solidFill>
                <a:latin typeface="Cambria" pitchFamily="34" charset="0"/>
                <a:ea typeface="Cambria" pitchFamily="34" charset="-122"/>
                <a:cs typeface="Cambria" pitchFamily="34" charset="-120"/>
              </a:rPr>
              <a:t>Using your calculator</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Type the original expression and your simplified answer separately; they must give the same decimal.</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Many scientific calculators display surds exactly: use this to check, but write every line of working yourself.</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powers like 27^(2/3), enter the index in brackets: 27^(2÷3).</a:t>
            </a:r>
            <a:endParaRPr lang="en-US" sz="1700" dirty="0"/>
          </a:p>
        </p:txBody>
      </p:sp>
      <p:sp>
        <p:nvSpPr>
          <p:cNvPr id="5" name="Shape 3"/>
          <p:cNvSpPr/>
          <p:nvPr/>
        </p:nvSpPr>
        <p:spPr>
          <a:xfrm>
            <a:off x="457200" y="3056839"/>
            <a:ext cx="8229600" cy="851306"/>
          </a:xfrm>
          <a:prstGeom prst="roundRect">
            <a:avLst>
              <a:gd name="adj" fmla="val 6445"/>
            </a:avLst>
          </a:prstGeom>
          <a:solidFill>
            <a:srgbClr val="FEF2F2"/>
          </a:solidFill>
          <a:ln w="9525">
            <a:solidFill>
              <a:srgbClr val="DDE2EA"/>
            </a:solidFill>
            <a:prstDash val="solid"/>
          </a:ln>
        </p:spPr>
      </p:sp>
      <p:sp>
        <p:nvSpPr>
          <p:cNvPr id="6" name="Text 4"/>
          <p:cNvSpPr txBox="1"/>
          <p:nvPr/>
        </p:nvSpPr>
        <p:spPr>
          <a:xfrm>
            <a:off x="603504" y="3148279"/>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Multiplying only the denominator by the conjugate. Top and bottom must both be multiplied, or the value of the fraction changes. A second trap: (3-√5)(3+√5) is 9-5=4, not 9+5.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the graph of a quadratic tell you?</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The sign of a decides the shape. Both curves cross the x-axis at −1 and 3 and are symmetrical about x = 1, but one has a minimum and the other a maximum.">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sign of a decides the shape. Both curves cross the x-axis at −1 and 3 and are symmetrical about x = 1, but one has a minimum and the other a maximum.</a:t>
            </a:r>
            <a:endParaRPr lang="en-US" sz="1100" dirty="0"/>
          </a:p>
        </p:txBody>
      </p:sp>
      <p:sp>
        <p:nvSpPr>
          <p:cNvPr id="6" name="Text 3"/>
          <p:cNvSpPr txBox="1"/>
          <p:nvPr/>
        </p:nvSpPr>
        <p:spPr>
          <a:xfrm>
            <a:off x="457200" y="1371600"/>
            <a:ext cx="3621938" cy="324794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graph of y=ax²+bx+c (a≠0) is a </a:t>
            </a:r>
            <a:r>
              <a:rPr lang="en-US" sz="1500" b="1" dirty="0">
                <a:solidFill>
                  <a:srgbClr val="1A1F2B"/>
                </a:solidFill>
                <a:latin typeface="Calibri" pitchFamily="34" charset="0"/>
                <a:ea typeface="Calibri" pitchFamily="34" charset="-122"/>
                <a:cs typeface="Calibri" pitchFamily="34" charset="-120"/>
              </a:rPr>
              <a:t>parabola</a:t>
            </a:r>
            <a:r>
              <a:rPr lang="en-US" sz="1500" dirty="0">
                <a:solidFill>
                  <a:srgbClr val="1A1F2B"/>
                </a:solidFill>
                <a:latin typeface="Calibri" pitchFamily="34" charset="0"/>
                <a:ea typeface="Calibri" pitchFamily="34" charset="-122"/>
                <a:cs typeface="Calibri" pitchFamily="34" charset="-120"/>
              </a:rPr>
              <a:t>: ∪-shaped if a&gt;0, ∩-shaped if a&lt;0.</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It crosses the y-axis at (0, c), and it meets the x-axis where ax²+bx+c=0, so the </a:t>
            </a:r>
            <a:r>
              <a:rPr lang="en-US" sz="1500" b="1" dirty="0">
                <a:solidFill>
                  <a:srgbClr val="1A1F2B"/>
                </a:solidFill>
                <a:latin typeface="Calibri" pitchFamily="34" charset="0"/>
                <a:ea typeface="Calibri" pitchFamily="34" charset="-122"/>
                <a:cs typeface="Calibri" pitchFamily="34" charset="-120"/>
              </a:rPr>
              <a:t>roots of the equation are the x-intercepts of the graph</a:t>
            </a:r>
            <a:r>
              <a:rPr lang="en-US" sz="1500" dirty="0">
                <a:solidFill>
                  <a:srgbClr val="1A1F2B"/>
                </a:solidFill>
                <a:latin typeface="Calibri" pitchFamily="34" charset="0"/>
                <a:ea typeface="Calibri" pitchFamily="34" charset="-122"/>
                <a:cs typeface="Calibri" pitchFamily="34" charset="-120"/>
              </a:rPr>
              <a:t>. It is symmetrical about a vertical line through its vertex (turning point). When there are two roots, the line of symmetry is halfway between them.</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sketch</a:t>
            </a:r>
            <a:r>
              <a:rPr lang="en-US" sz="1500" dirty="0">
                <a:solidFill>
                  <a:srgbClr val="1A1F2B"/>
                </a:solidFill>
                <a:latin typeface="Calibri" pitchFamily="34" charset="0"/>
                <a:ea typeface="Calibri" pitchFamily="34" charset="-122"/>
                <a:cs typeface="Calibri" pitchFamily="34" charset="-120"/>
              </a:rPr>
              <a:t> shows the correct shape, with every point where the curve meets the axes labelled, and the vertex when it is asked for. It does not need to be to scale.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graph of a quadratic tell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A ∩-shaped parabola: y = 8 + 2x − x² = (4 − x)(2 + x). The roots −2 and 4 are symmetrical about x = 1, so the maximum point is at x = 1, y = 8 + 2 − 1 = 9.">    </p:cNvPr>
          <p:cNvPicPr>
            <a:picLocks noChangeAspect="1"/>
          </p:cNvPicPr>
          <p:nvPr/>
        </p:nvPicPr>
        <p:blipFill>
          <a:blip r:embed="rId1"/>
          <a:stretch>
            <a:fillRect/>
          </a:stretch>
        </p:blipFill>
        <p:spPr>
          <a:xfrm>
            <a:off x="4529023" y="1371600"/>
            <a:ext cx="4157777" cy="2638044"/>
          </a:xfrm>
          <a:prstGeom prst="rect">
            <a:avLst/>
          </a:prstGeom>
        </p:spPr>
      </p:pic>
      <p:sp>
        <p:nvSpPr>
          <p:cNvPr id="5" name="Text 2"/>
          <p:cNvSpPr txBox="1"/>
          <p:nvPr/>
        </p:nvSpPr>
        <p:spPr>
          <a:xfrm>
            <a:off x="4529023" y="4055364"/>
            <a:ext cx="4157777" cy="562356"/>
          </a:xfrm>
          <a:prstGeom prst="rect">
            <a:avLst/>
          </a:prstGeom>
          <a:noFill/>
          <a:ln/>
        </p:spPr>
        <p:txBody>
          <a:bodyPr wrap="square" lIns="0" tIns="0" rIns="0" bIns="0" rtlCol="0" anchor="t"/>
          <a:lstStyle/>
          <a:p>
            <a:pPr algn="ctr" indent="0" marL="0">
              <a:buNone/>
            </a:pPr>
            <a:r>
              <a:rPr lang="en-US" sz="1100" i="1" dirty="0">
                <a:solidFill>
                  <a:srgbClr val="5A6577"/>
                </a:solidFill>
              </a:rPr>
              <a:t>A ∩-shaped parabola: y = 8 + 2x − x² = (4 − x)(2 + x). The roots −2 and 4 are symmetrical about x = 1, so the maximum point is at x = 1, y = 8 + 2 − 1 = 9.</a:t>
            </a:r>
            <a:endParaRPr lang="en-US" sz="1100" dirty="0"/>
          </a:p>
        </p:txBody>
      </p:sp>
      <p:sp>
        <p:nvSpPr>
          <p:cNvPr id="6" name="Shape 3"/>
          <p:cNvSpPr/>
          <p:nvPr/>
        </p:nvSpPr>
        <p:spPr>
          <a:xfrm>
            <a:off x="457200" y="1371600"/>
            <a:ext cx="3751783"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459175"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∩-shaped curve, factorise with the negative sign handled first: 8+2x-x²=-(x²-2x-8)=-(x-4)(x+2), which is the same as (4-x)(2+x). Check the y-intercept from your factors: 4×2=8.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completing the square find the vertex?</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Completing the square as an area: x² + 6x fills all of the (x + 3) by (x + 3) square except the 3 × 3 corner, so x² + 6x = (x + 3)² − 9.">    </p:cNvPr>
          <p:cNvPicPr>
            <a:picLocks noChangeAspect="1"/>
          </p:cNvPicPr>
          <p:nvPr/>
        </p:nvPicPr>
        <p:blipFill>
          <a:blip r:embed="rId1"/>
          <a:stretch>
            <a:fillRect/>
          </a:stretch>
        </p:blipFill>
        <p:spPr>
          <a:xfrm>
            <a:off x="5920740" y="1371600"/>
            <a:ext cx="2766060" cy="2638044"/>
          </a:xfrm>
          <a:prstGeom prst="rect">
            <a:avLst/>
          </a:prstGeom>
        </p:spPr>
      </p:pic>
      <p:sp>
        <p:nvSpPr>
          <p:cNvPr id="5" name="Text 2"/>
          <p:cNvSpPr txBox="1"/>
          <p:nvPr/>
        </p:nvSpPr>
        <p:spPr>
          <a:xfrm>
            <a:off x="5920740" y="4055364"/>
            <a:ext cx="2766060" cy="562356"/>
          </a:xfrm>
          <a:prstGeom prst="rect">
            <a:avLst/>
          </a:prstGeom>
          <a:noFill/>
          <a:ln/>
        </p:spPr>
        <p:txBody>
          <a:bodyPr wrap="square" lIns="0" tIns="0" rIns="0" bIns="0" rtlCol="0" anchor="t"/>
          <a:lstStyle/>
          <a:p>
            <a:pPr algn="ctr" indent="0" marL="0">
              <a:buNone/>
            </a:pPr>
            <a:r>
              <a:rPr lang="en-US" sz="1100" i="1" dirty="0">
                <a:solidFill>
                  <a:srgbClr val="5A6577"/>
                </a:solidFill>
              </a:rPr>
              <a:t>Completing the square as an area: x² + 6x fills all of the (x + 3) by (x + 3) square except the 3 × 3 corner, so x² + 6x = (x + 3)² − 9.</a:t>
            </a:r>
            <a:endParaRPr lang="en-US" sz="1100" dirty="0"/>
          </a:p>
        </p:txBody>
      </p:sp>
      <p:sp>
        <p:nvSpPr>
          <p:cNvPr id="6" name="Text 3"/>
          <p:cNvSpPr txBox="1"/>
          <p:nvPr/>
        </p:nvSpPr>
        <p:spPr>
          <a:xfrm>
            <a:off x="457200" y="1371600"/>
            <a:ext cx="5143500" cy="24670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Completing the square rewrites x²+bx+c as (x+b/2)²-(b/2)²+c: halve the coefficient of x, then subtract the square you have added. The picture shows why: x²+6x is a square with two strips of 3x, and it needs an extra 3²=9 to make the full square (x+3)².</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a≠1, take a out as a factor of the x² and x terms first, complete the square inside the bracket, then multiply back out. In the form a(x+p)²+q, the squared term is never negative, so for a&gt;0 the least value is q, when x=-p. The vertex is (-p, q) and the line of symmetry is x=-p. For a&lt;0 the same point is a </a:t>
            </a:r>
            <a:r>
              <a:rPr lang="en-US" sz="1500" b="1" dirty="0">
                <a:solidFill>
                  <a:srgbClr val="1A1F2B"/>
                </a:solidFill>
                <a:latin typeface="Calibri" pitchFamily="34" charset="0"/>
                <a:ea typeface="Calibri" pitchFamily="34" charset="-122"/>
                <a:cs typeface="Calibri" pitchFamily="34" charset="-120"/>
              </a:rPr>
              <a:t>maximum</a:t>
            </a:r>
            <a:r>
              <a:rPr lang="en-US" sz="1500" dirty="0">
                <a:solidFill>
                  <a:srgbClr val="1A1F2B"/>
                </a:solidFill>
                <a:latin typeface="Calibri" pitchFamily="34" charset="0"/>
                <a:ea typeface="Calibri" pitchFamily="34" charset="-122"/>
                <a:cs typeface="Calibri" pitchFamily="34" charset="-120"/>
              </a:rPr>
              <a:t>, with greatest value q.</a:t>
            </a:r>
            <a:endParaRPr lang="en-US" sz="1500" dirty="0"/>
          </a:p>
        </p:txBody>
      </p:sp>
      <p:sp>
        <p:nvSpPr>
          <p:cNvPr id="7" name="Shape 4"/>
          <p:cNvSpPr/>
          <p:nvPr/>
        </p:nvSpPr>
        <p:spPr>
          <a:xfrm>
            <a:off x="457200" y="3884371"/>
            <a:ext cx="5143500"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3975811"/>
            <a:ext cx="48508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ax²+bx+c=a(x+b/2a)²+c-b²/4a</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completing the square find the vertex?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 the vertex is at x=-b/2a, which is also the line of symmetry. This is not in the formulae booklet: learn the method, not the formula. Rearranging this form for ax²+bx+c=0 is how the quadratic formula is derived.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completing the square find the vertex?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Write, state, solve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f(x)=2x²-12x+7. (a) Write f(x) in the form a(x+p)²+q. (b) State the coordinates of the vertex of y=f(x) and the equation of its line of symmetry. (c) Solve f(x)=0, giving your answers in simplest surd form.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Take out the factor 2 from the first two terms: 2(x²-6x)+7. Complete the square inside the bracket: 2[(x-3)²-9]+7=2(x-3)²-18+7= </a:t>
            </a:r>
            <a:r>
              <a:rPr lang="en-US" sz="1500" b="1" dirty="0">
                <a:solidFill>
                  <a:srgbClr val="1A1F2B"/>
                </a:solidFill>
                <a:latin typeface="Calibri" pitchFamily="34" charset="0"/>
                <a:ea typeface="Calibri" pitchFamily="34" charset="-122"/>
                <a:cs typeface="Calibri" pitchFamily="34" charset="-120"/>
              </a:rPr>
              <a:t>2(x-3)²-11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Minimum point (3, -11); line of symmetry x=3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2(x-3)²=11, so (x-3)²=(11/2) and x-3=±√(11/2). Since √(11/2)=√11/√2=√22/2, </a:t>
            </a:r>
            <a:r>
              <a:rPr lang="en-US" sz="1500" b="1" dirty="0">
                <a:solidFill>
                  <a:srgbClr val="1A1F2B"/>
                </a:solidFill>
                <a:latin typeface="Calibri" pitchFamily="34" charset="0"/>
                <a:ea typeface="Calibri" pitchFamily="34" charset="-122"/>
                <a:cs typeface="Calibri" pitchFamily="34" charset="-120"/>
              </a:rPr>
              <a:t>x=3±√22/2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As decimals the roots are 0.655 and 5.35: symmetrical about x=3, as they must be.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completing the square find the vertex?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The graph of worked example 5. The completed square form shows the minimum (3, −11) and the line of symmetry x = 3 directly; the roots 3 ± √22/2 lie the same distance either side of it.">    </p:cNvPr>
          <p:cNvPicPr>
            <a:picLocks noChangeAspect="1"/>
          </p:cNvPicPr>
          <p:nvPr/>
        </p:nvPicPr>
        <p:blipFill>
          <a:blip r:embed="rId1"/>
          <a:stretch>
            <a:fillRect/>
          </a:stretch>
        </p:blipFill>
        <p:spPr>
          <a:xfrm>
            <a:off x="2553919" y="1371600"/>
            <a:ext cx="4035247" cy="2638044"/>
          </a:xfrm>
          <a:prstGeom prst="rect">
            <a:avLst/>
          </a:prstGeom>
        </p:spPr>
      </p:pic>
      <p:sp>
        <p:nvSpPr>
          <p:cNvPr id="5" name="Text 2"/>
          <p:cNvSpPr txBox="1"/>
          <p:nvPr/>
        </p:nvSpPr>
        <p:spPr>
          <a:xfrm>
            <a:off x="2553919" y="4055364"/>
            <a:ext cx="4035247" cy="562356"/>
          </a:xfrm>
          <a:prstGeom prst="rect">
            <a:avLst/>
          </a:prstGeom>
          <a:noFill/>
          <a:ln/>
        </p:spPr>
        <p:txBody>
          <a:bodyPr wrap="square" lIns="0" tIns="0" rIns="0" bIns="0" rtlCol="0" anchor="t"/>
          <a:lstStyle/>
          <a:p>
            <a:pPr algn="ctr" indent="0" marL="0">
              <a:buNone/>
            </a:pPr>
            <a:r>
              <a:rPr lang="en-US" sz="1100" i="1" dirty="0">
                <a:solidFill>
                  <a:srgbClr val="5A6577"/>
                </a:solidFill>
              </a:rPr>
              <a:t>The graph of worked example 5. The completed square form shows the minimum (3, −11) and the line of symmetry x = 3 directly; the roots 3 ± √22/2 lie the same distance either side of it.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method should you use to solve a quadratic equation?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080821"/>
                <a:gridCol w="3574390"/>
                <a:gridCol w="357439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Method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 it when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Watch out for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Factorising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roots are rational — try it first when the numbers are small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rearrange to "= 0" first; never divide both sides by x (you lose the root x=0)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Completing the square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question asks for it, or you also need the vertex; a=1 and b even makes it quick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both square roots,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Quadratic 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will not factorise, or a decimal answer is wanted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bracket a negative b when squaring; divide the whole numerator by 2a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Shape 2"/>
          <p:cNvSpPr/>
          <p:nvPr/>
        </p:nvSpPr>
        <p:spPr>
          <a:xfrm>
            <a:off x="457200" y="3183941"/>
            <a:ext cx="8229600" cy="444398"/>
          </a:xfrm>
          <a:prstGeom prst="roundRect">
            <a:avLst>
              <a:gd name="adj" fmla="val 12346"/>
            </a:avLst>
          </a:prstGeom>
          <a:solidFill>
            <a:srgbClr val="F3F5F9"/>
          </a:solidFill>
          <a:ln w="9525">
            <a:solidFill>
              <a:srgbClr val="DDE2EA"/>
            </a:solidFill>
            <a:prstDash val="solid"/>
          </a:ln>
        </p:spPr>
      </p:sp>
      <p:sp>
        <p:nvSpPr>
          <p:cNvPr id="6" name="Text 3"/>
          <p:cNvSpPr txBox="1"/>
          <p:nvPr/>
        </p:nvSpPr>
        <p:spPr>
          <a:xfrm>
            <a:off x="603504" y="3275381"/>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ax²+bx+c=0 ⇒ x=(-b±√(b²-4ac))/2a</a:t>
            </a:r>
            <a:endParaRPr lang="en-US" sz="1700" dirty="0"/>
          </a:p>
        </p:txBody>
      </p:sp>
      <p:sp>
        <p:nvSpPr>
          <p:cNvPr id="7" name="Text 4"/>
          <p:cNvSpPr txBox="1"/>
          <p:nvPr/>
        </p:nvSpPr>
        <p:spPr>
          <a:xfrm>
            <a:off x="457200" y="3746297"/>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quadratic formula is not in the formulae booklet: learn it by heart. The expression under the root, b²-4ac, is the discriminant (next section).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method should you use to solve a quadratic equation?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Solve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Solve 6x²+x-15=0. (b) By completing the square, solve x²-6x+4=0, giving exact answers. (c) Solve 3x²+4x-2=0, giving your answers in the form (p±√q)/3 and also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ac=-90; the factor pair 10 and −9 sums to 1. 6x²+10x-9x-15=2x(3x+5)-3(3x+5)=(2x-3)(3x+5), so </a:t>
            </a:r>
            <a:r>
              <a:rPr lang="en-US" sz="1500" b="1" dirty="0">
                <a:solidFill>
                  <a:srgbClr val="1A1F2B"/>
                </a:solidFill>
                <a:latin typeface="Calibri" pitchFamily="34" charset="0"/>
                <a:ea typeface="Calibri" pitchFamily="34" charset="-122"/>
                <a:cs typeface="Calibri" pitchFamily="34" charset="-120"/>
              </a:rPr>
              <a:t>x=(3/2) or x=-(5/3)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(x-3)²-9+4=0, so (x-3)²=5 and </a:t>
            </a:r>
            <a:r>
              <a:rPr lang="en-US" sz="1500" b="1" dirty="0">
                <a:solidFill>
                  <a:srgbClr val="1A1F2B"/>
                </a:solidFill>
                <a:latin typeface="Calibri" pitchFamily="34" charset="0"/>
                <a:ea typeface="Calibri" pitchFamily="34" charset="-122"/>
                <a:cs typeface="Calibri" pitchFamily="34" charset="-120"/>
              </a:rPr>
              <a:t>x=3±√5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Formula with a=3, b=4, c=-2: x=(-4±√(16+24))/6=(-4±2√10)/6= </a:t>
            </a:r>
            <a:r>
              <a:rPr lang="en-US" sz="1500" b="1" dirty="0">
                <a:solidFill>
                  <a:srgbClr val="1A1F2B"/>
                </a:solidFill>
                <a:latin typeface="Calibri" pitchFamily="34" charset="0"/>
                <a:ea typeface="Calibri" pitchFamily="34" charset="-122"/>
                <a:cs typeface="Calibri" pitchFamily="34" charset="-120"/>
              </a:rPr>
              <a:t>(-2±√10)/3; x=0.387 or x=-1.72 (3 s.f.)</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(c), -4ac=-4×3×(-2)=+24. Simplify √40=2√10, then cancel the common factor 2 from every term.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method should you use to solve a quadratic equation?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Worked example 6(c): y = 3x² + 4x − 2 crosses the x-axis at (−2 ± √10)/3, that is 0.387 and −1.72, symmetrical about the vertex line x = −⅔.">    </p:cNvPr>
          <p:cNvPicPr>
            <a:picLocks noChangeAspect="1"/>
          </p:cNvPicPr>
          <p:nvPr/>
        </p:nvPicPr>
        <p:blipFill>
          <a:blip r:embed="rId1"/>
          <a:stretch>
            <a:fillRect/>
          </a:stretch>
        </p:blipFill>
        <p:spPr>
          <a:xfrm>
            <a:off x="2232050" y="1371600"/>
            <a:ext cx="4678985" cy="2807208"/>
          </a:xfrm>
          <a:prstGeom prst="rect">
            <a:avLst/>
          </a:prstGeom>
        </p:spPr>
      </p:pic>
      <p:sp>
        <p:nvSpPr>
          <p:cNvPr id="5" name="Text 2"/>
          <p:cNvSpPr txBox="1"/>
          <p:nvPr/>
        </p:nvSpPr>
        <p:spPr>
          <a:xfrm>
            <a:off x="2232050" y="4224528"/>
            <a:ext cx="4678985"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6(c): y = 3x² + 4x − 2 crosses the x-axis at (−2 ± √10)/3, that is 0.387 and −1.72, symmetrical about the vertex line x = −⅔.</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discriminant decide the number of real roots?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192755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the formula, ±√(b²-4ac) gives two different values only if b²-4ac is positive. This quantity is the </a:t>
            </a:r>
            <a:r>
              <a:rPr lang="en-US" sz="1500" b="1" dirty="0">
                <a:solidFill>
                  <a:srgbClr val="1A1F2B"/>
                </a:solidFill>
                <a:latin typeface="Calibri" pitchFamily="34" charset="0"/>
                <a:ea typeface="Calibri" pitchFamily="34" charset="-122"/>
                <a:cs typeface="Calibri" pitchFamily="34" charset="-120"/>
              </a:rPr>
              <a:t>discriminant</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b²-4ac&gt;0: </a:t>
            </a:r>
            <a:r>
              <a:rPr lang="en-US" sz="1500" b="1" dirty="0">
                <a:solidFill>
                  <a:srgbClr val="1A1F2B"/>
                </a:solidFill>
                <a:latin typeface="Calibri" pitchFamily="34" charset="0"/>
                <a:ea typeface="Calibri" pitchFamily="34" charset="-122"/>
                <a:cs typeface="Calibri" pitchFamily="34" charset="-120"/>
              </a:rPr>
              <a:t>two distinct real roots</a:t>
            </a:r>
            <a:r>
              <a:rPr lang="en-US" sz="1500" dirty="0">
                <a:solidFill>
                  <a:srgbClr val="1A1F2B"/>
                </a:solidFill>
                <a:latin typeface="Calibri" pitchFamily="34" charset="0"/>
                <a:ea typeface="Calibri" pitchFamily="34" charset="-122"/>
                <a:cs typeface="Calibri" pitchFamily="34" charset="-120"/>
              </a:rPr>
              <a:t> — the graph crosses the x-axis twice.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b²-4ac=0: </a:t>
            </a:r>
            <a:r>
              <a:rPr lang="en-US" sz="1500" b="1" dirty="0">
                <a:solidFill>
                  <a:srgbClr val="1A1F2B"/>
                </a:solidFill>
                <a:latin typeface="Calibri" pitchFamily="34" charset="0"/>
                <a:ea typeface="Calibri" pitchFamily="34" charset="-122"/>
                <a:cs typeface="Calibri" pitchFamily="34" charset="-120"/>
              </a:rPr>
              <a:t>one repeated (equal) root</a:t>
            </a:r>
            <a:r>
              <a:rPr lang="en-US" sz="1500" dirty="0">
                <a:solidFill>
                  <a:srgbClr val="1A1F2B"/>
                </a:solidFill>
                <a:latin typeface="Calibri" pitchFamily="34" charset="0"/>
                <a:ea typeface="Calibri" pitchFamily="34" charset="-122"/>
                <a:cs typeface="Calibri" pitchFamily="34" charset="-120"/>
              </a:rPr>
              <a:t>, x=-b/2a — the vertex sits on the x-axis.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b²-4ac&lt;0: </a:t>
            </a:r>
            <a:r>
              <a:rPr lang="en-US" sz="1500" b="1" dirty="0">
                <a:solidFill>
                  <a:srgbClr val="1A1F2B"/>
                </a:solidFill>
                <a:latin typeface="Calibri" pitchFamily="34" charset="0"/>
                <a:ea typeface="Calibri" pitchFamily="34" charset="-122"/>
                <a:cs typeface="Calibri" pitchFamily="34" charset="-120"/>
              </a:rPr>
              <a:t>no real roots</a:t>
            </a:r>
            <a:r>
              <a:rPr lang="en-US" sz="1500" dirty="0">
                <a:solidFill>
                  <a:srgbClr val="1A1F2B"/>
                </a:solidFill>
                <a:latin typeface="Calibri" pitchFamily="34" charset="0"/>
                <a:ea typeface="Calibri" pitchFamily="34" charset="-122"/>
                <a:cs typeface="Calibri" pitchFamily="34" charset="-120"/>
              </a:rPr>
              <a:t> — the graph never meets the x-axis.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"Real roots" (with no "distinct") means b²-4ac≥0. The discriminant is not in the formulae booklet: learn it. Write the equation as ax²+bx+c=0 before reading off a, b and c, including their signs.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discriminant decide the number of real roots?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The same ∪ shape lifted up the page. Raising c from 3 to 4 to 6 changes the discriminant 16 − 4c from 4 to 0 to −8: two roots, a repeated root, then none.">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same ∪ shape lifted up the page. Raising c from 3 to 4 to 6 changes the discriminant 16 − 4c from 4 to 0 to −8: two roots, a repeated root, then none.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discriminant decide the number of real roots?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Find, state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equation x²+kx+(k+3)=0, where k is a constant, has equal roots. (a) Find the possible values of k. (b) For each value, find the repeated root. (c) State the set of values of k for which the equation has no real roots.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a=1, b=k, c=k+3. Equal roots: k²-4(k+3)=0, so k²-4k-12=0, (k-6)(k+2)=0 and </a:t>
            </a:r>
            <a:r>
              <a:rPr lang="en-US" sz="1500" b="1" dirty="0">
                <a:solidFill>
                  <a:srgbClr val="1A1F2B"/>
                </a:solidFill>
                <a:latin typeface="Calibri" pitchFamily="34" charset="0"/>
                <a:ea typeface="Calibri" pitchFamily="34" charset="-122"/>
                <a:cs typeface="Calibri" pitchFamily="34" charset="-120"/>
              </a:rPr>
              <a:t>k=6 or k=-2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k=6: x²+6x+9=(x+3)², so </a:t>
            </a:r>
            <a:r>
              <a:rPr lang="en-US" sz="1500" b="1" dirty="0">
                <a:solidFill>
                  <a:srgbClr val="1A1F2B"/>
                </a:solidFill>
                <a:latin typeface="Calibri" pitchFamily="34" charset="0"/>
                <a:ea typeface="Calibri" pitchFamily="34" charset="-122"/>
                <a:cs typeface="Calibri" pitchFamily="34" charset="-120"/>
              </a:rPr>
              <a:t>x=-3</a:t>
            </a:r>
            <a:r>
              <a:rPr lang="en-US" sz="1500" dirty="0">
                <a:solidFill>
                  <a:srgbClr val="1A1F2B"/>
                </a:solidFill>
                <a:latin typeface="Calibri" pitchFamily="34" charset="0"/>
                <a:ea typeface="Calibri" pitchFamily="34" charset="-122"/>
                <a:cs typeface="Calibri" pitchFamily="34" charset="-120"/>
              </a:rPr>
              <a:t>. k=-2: x²-2x+1=(x-1)², so </a:t>
            </a:r>
            <a:r>
              <a:rPr lang="en-US" sz="1500" b="1" dirty="0">
                <a:solidFill>
                  <a:srgbClr val="1A1F2B"/>
                </a:solidFill>
                <a:latin typeface="Calibri" pitchFamily="34" charset="0"/>
                <a:ea typeface="Calibri" pitchFamily="34" charset="-122"/>
                <a:cs typeface="Calibri" pitchFamily="34" charset="-120"/>
              </a:rPr>
              <a:t>x=1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discriminant k²-4k-12 is a ∪-shaped quadratic in k with roots −2 and 6, so it is negative between them: </a:t>
            </a:r>
            <a:r>
              <a:rPr lang="en-US" sz="1500" b="1" dirty="0">
                <a:solidFill>
                  <a:srgbClr val="1A1F2B"/>
                </a:solidFill>
                <a:latin typeface="Calibri" pitchFamily="34" charset="0"/>
                <a:ea typeface="Calibri" pitchFamily="34" charset="-122"/>
                <a:cs typeface="Calibri" pitchFamily="34" charset="-120"/>
              </a:rPr>
              <a:t>-2&lt;k&lt;6</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Part (c) uses a quadratic inequality; the full method is on the P1 equations and inequalities page.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discriminant decide the number of real roots?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The curves y = x² + kx + k + 3 from worked example 7. For k = −2 and k = 6 the curve just touches the x-axis (at x = 1 and x = −3); k = 2, between them, misses it, and k = 8, outside, crosses it twice.">    </p:cNvPr>
          <p:cNvPicPr>
            <a:picLocks noChangeAspect="1"/>
          </p:cNvPicPr>
          <p:nvPr/>
        </p:nvPicPr>
        <p:blipFill>
          <a:blip r:embed="rId1"/>
          <a:stretch>
            <a:fillRect/>
          </a:stretch>
        </p:blipFill>
        <p:spPr>
          <a:xfrm>
            <a:off x="2477110" y="1371600"/>
            <a:ext cx="4190695" cy="2638044"/>
          </a:xfrm>
          <a:prstGeom prst="rect">
            <a:avLst/>
          </a:prstGeom>
        </p:spPr>
      </p:pic>
      <p:sp>
        <p:nvSpPr>
          <p:cNvPr id="5" name="Text 2"/>
          <p:cNvSpPr txBox="1"/>
          <p:nvPr/>
        </p:nvSpPr>
        <p:spPr>
          <a:xfrm>
            <a:off x="2477110" y="4055364"/>
            <a:ext cx="4190695" cy="562356"/>
          </a:xfrm>
          <a:prstGeom prst="rect">
            <a:avLst/>
          </a:prstGeom>
          <a:noFill/>
          <a:ln/>
        </p:spPr>
        <p:txBody>
          <a:bodyPr wrap="square" lIns="0" tIns="0" rIns="0" bIns="0" rtlCol="0" anchor="t"/>
          <a:lstStyle/>
          <a:p>
            <a:pPr algn="ctr" indent="0" marL="0">
              <a:buNone/>
            </a:pPr>
            <a:r>
              <a:rPr lang="en-US" sz="1100" i="1" dirty="0">
                <a:solidFill>
                  <a:srgbClr val="5A6577"/>
                </a:solidFill>
              </a:rPr>
              <a:t>The curves y = x² + kx + k + 3 from worked example 7. For k = −2 and k = 6 the curve just touches the x-axis (at x = 1 and x = −3); k = 2, between them, misses it, and k = 8, outside, crosses it twice.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discriminant decide the number of real roots?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Worked example 7(c): the discriminant k² − 4k − 12 as a function of k. It is negative (shaded) exactly when −2 &lt; k &lt; 6, so those values give no real roots.">    </p:cNvPr>
          <p:cNvPicPr>
            <a:picLocks noChangeAspect="1"/>
          </p:cNvPicPr>
          <p:nvPr/>
        </p:nvPicPr>
        <p:blipFill>
          <a:blip r:embed="rId1"/>
          <a:stretch>
            <a:fillRect/>
          </a:stretch>
        </p:blipFill>
        <p:spPr>
          <a:xfrm>
            <a:off x="2232050" y="1371600"/>
            <a:ext cx="4678985" cy="2807208"/>
          </a:xfrm>
          <a:prstGeom prst="rect">
            <a:avLst/>
          </a:prstGeom>
        </p:spPr>
      </p:pic>
      <p:sp>
        <p:nvSpPr>
          <p:cNvPr id="5" name="Text 2"/>
          <p:cNvSpPr txBox="1"/>
          <p:nvPr/>
        </p:nvSpPr>
        <p:spPr>
          <a:xfrm>
            <a:off x="2232050" y="4224528"/>
            <a:ext cx="4678985"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7(c): the discriminant k² − 4k − 12 as a function of k. It is negative (shaded) exactly when −2 &lt; k &lt; 6, so those values give no real roots.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spot and solve a disguised quadratic?</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disguised quadratic has the shape a(something)²+b(something)+c=0. Common "somethings" are √x (because x=(√x)²), x^(1/3), x², and 2ˣ (because 4ˣ=(2ˣ)²).</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let u = the something, rewrite, solve for u, then convert back to x. Reject impossible values: √x and 2ˣ are never negative, and x²=-4 has no real solution. Say why you reject a value. Watch powers like 2²ˣ⁺¹=2×2²ˣ=2u²: split the index with the laws of indices first.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spot and solve a disguised quadratic?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Solve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(a) 2x-7√x+3=0, (b) 2²ˣ⁺¹-17×2ˣ+8=0, (c) x⁴-5x²-36=0, for real values of 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Let u=√x, so x=u²: 2u²-7u+3=0, (2u-1)(u-3)=0, u=½ or 3. Then √x=½ or √x=3, so </a:t>
            </a:r>
            <a:r>
              <a:rPr lang="en-US" sz="1500" b="1" dirty="0">
                <a:solidFill>
                  <a:srgbClr val="1A1F2B"/>
                </a:solidFill>
                <a:latin typeface="Calibri" pitchFamily="34" charset="0"/>
                <a:ea typeface="Calibri" pitchFamily="34" charset="-122"/>
                <a:cs typeface="Calibri" pitchFamily="34" charset="-120"/>
              </a:rPr>
              <a:t>x=¼ or x=9</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2²ˣ⁺¹=2×(2ˣ)², so with u=2ˣ: 2u²-17u+8=0, (2u-1)(u-8)=0, u=½ or 8. Then 2ˣ=2⁻¹ or 2ˣ=2³, so </a:t>
            </a:r>
            <a:r>
              <a:rPr lang="en-US" sz="1500" b="1" dirty="0">
                <a:solidFill>
                  <a:srgbClr val="1A1F2B"/>
                </a:solidFill>
                <a:latin typeface="Calibri" pitchFamily="34" charset="0"/>
                <a:ea typeface="Calibri" pitchFamily="34" charset="-122"/>
                <a:cs typeface="Calibri" pitchFamily="34" charset="-120"/>
              </a:rPr>
              <a:t>x=-1 or x=3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Let u=x²: u²-5u-36=0, (u-9)(u+4)=0, u=9 or u=-4. x²=9 gives </a:t>
            </a:r>
            <a:r>
              <a:rPr lang="en-US" sz="1500" b="1" dirty="0">
                <a:solidFill>
                  <a:srgbClr val="1A1F2B"/>
                </a:solidFill>
                <a:latin typeface="Calibri" pitchFamily="34" charset="0"/>
                <a:ea typeface="Calibri" pitchFamily="34" charset="-122"/>
                <a:cs typeface="Calibri" pitchFamily="34" charset="-120"/>
              </a:rPr>
              <a:t>x=±3</a:t>
            </a:r>
            <a:r>
              <a:rPr lang="en-US" sz="1500" dirty="0">
                <a:solidFill>
                  <a:srgbClr val="1A1F2B"/>
                </a:solidFill>
                <a:latin typeface="Calibri" pitchFamily="34" charset="0"/>
                <a:ea typeface="Calibri" pitchFamily="34" charset="-122"/>
                <a:cs typeface="Calibri" pitchFamily="34" charset="-120"/>
              </a:rPr>
              <a:t>; x²=-4 has no real solutions, so it is rejected.</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(a) both values of u are positive, so both are valid. Had a negative u appeared, it would be rejected because √x≥0. Substituting x=¼: 2×¼-7×½+3=0.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spot and solve a disguised quadratic?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The graph of y = 2x − 7√x + 3 (worked example 8(a)). It is not a parabola in x, but it meets the x-axis exactly at x = ¼ and x = 9. Its lowest point is where u = √x = 7/4, the vertex of the quadratic in u: x = 49/16, y = −25/8.">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graph of y = 2x − 7√x + 3 (worked example 8(a)). It is not a parabola in x, but it meets the x-axis exactly at x = ¼ and x = 9. Its lowest point is where u = √x = 7/4, the vertex of the quadratic in u: x = 49/16, y = −25/8.</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"exact" means surds and fractions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question says "exact", "in simplest surd form" or "in the form p+q√3", a decimal answer does not count, however accurate. Keep √ and fractions to the end, and simplify the surd fully.</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write the index form before you differentiate or integrate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Rewrite roots and reciprocals as powers, one term at a time: 3/√x=3x^(-1/2) and 1/2x³=½ x⁻³. The coefficient stays outside the power.</a:t>
            </a:r>
            <a:endParaRPr lang="en-US" sz="1300" dirty="0"/>
          </a:p>
        </p:txBody>
      </p:sp>
      <p:sp>
        <p:nvSpPr>
          <p:cNvPr id="8" name="Shape 6"/>
          <p:cNvSpPr/>
          <p:nvPr/>
        </p:nvSpPr>
        <p:spPr>
          <a:xfrm>
            <a:off x="457200" y="3311042"/>
            <a:ext cx="8229600" cy="1066190"/>
          </a:xfrm>
          <a:prstGeom prst="roundRect">
            <a:avLst>
              <a:gd name="adj" fmla="val 5146"/>
            </a:avLst>
          </a:prstGeom>
          <a:solidFill>
            <a:srgbClr val="FFFBEB"/>
          </a:solidFill>
          <a:ln w="9525">
            <a:solidFill>
              <a:srgbClr val="DDE2EA"/>
            </a:solidFill>
            <a:prstDash val="solid"/>
          </a:ln>
        </p:spPr>
      </p:sp>
      <p:sp>
        <p:nvSpPr>
          <p:cNvPr id="9" name="Text 7"/>
          <p:cNvSpPr txBox="1"/>
          <p:nvPr/>
        </p:nvSpPr>
        <p:spPr>
          <a:xfrm>
            <a:off x="603504" y="340248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"show that" with a discriminant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equation in the form ax²+bx+c=0, state a, b and c (with signs and brackets), write b²-4ac=0 (or &gt;0, &lt;0) explicitly, then expand line by line to the given result. The final line is given, so the working is the whole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completing the square when a ≠ 1</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Factor out a from the x² and x terms only, complete the square inside, then multiply the subtracted square by a as you remove the outer bracket. Expand your answer mentally to check it.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disguised quadratics: finish the job</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Solving for u is only half the question. Convert every value back to x, reject any that are impossible with a reason, and give all the solutions that remain.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73452"/>
                <a:gridCol w="2878531"/>
                <a:gridCol w="287853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negative power gives a negative number: 4^(-1/2)=-2.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minus sign in the index means "reciprocal".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4^(-1/2)=1/√4=½.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Roots split over multiplication, not addition: √(9+16)=5, but √9+√16=7.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√(ab)=√a√b only.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3x⁻²=1/3x².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power belongs to x only, not to the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3x⁻²=3/x²; but (3x)⁻²=1/9x².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(x+4)²-7 has its vertex at (4, -7).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bracket is zero when x=-4.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a(x+p)²+q has vertex (-p, q): here (-4, -7).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b²-4ac=0 means there are no roots.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 part of the formula vanishes, leaving one value.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Zero discriminant: one repeated root, where the graph touches the 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Dividing x²=5x by x gives the only answer x=5.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Dividing by x assumes x≠0 and loses a root.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x²-5x=0, x(x-5)=0, x=0 or 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 Differentiation and integration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term must be a power of x before you differentiate or integrate, so index form (worked example 2) comes first. Stationary points of a quadratic agree with the vertex from completing the square.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P1 Equations, inequalities and curve sketching</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discriminant decides whether a line meets a curve, and the roots found here become the critical values of quadratic inequalities and the intercepts on sketches and transformed graphs.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P2, P3, M1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Equations like 2²ˣ-5×2ˣ+6=0 return in P2 with answers that need logarithms; in P3 the completed square gives the range of a quadratic function and the domain needed for an inverse. In kinematics, s=ut+½ at² is a quadratic in t: two positive roots mean a projectile passes the same height twice, and a negative discriminant means it never reaches that height.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122322"/>
                <a:gridCol w="3439058"/>
                <a:gridCol w="266821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aᵐaⁿ=aᵐ⁺ⁿ, aᵐ÷aⁿ=aᵐ⁻ⁿ, (aᵐ)ⁿ=aᵐⁿ</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simplifying powers of the same base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a⁰=1, a⁻ⁿ=1/aⁿ, a^(m/n)=(ⁿ√a)ᵐ</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zero, negative and fractional powers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√(ab)=√a√b, √(a/b)=√a/√b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simplifying surds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(a+√b)(a-√b)=a²-b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rationalising with the conjugate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(difference of two squares)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ax²+bx+c=a(x+b/2a)²+c-b²/4a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vertex, line of symmetry, maximum or minimum value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by completing the square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x=(-b±√(b²-4ac))/2a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roots of any quadratic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b²-4ac (&gt;0, =0, &lt;0)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number of real roots; finding an unknown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the exact value of 32^(-3/5).</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Simplify √200-√18.</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Rationalise the denominator of 1/(√7-2).</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Find the coordinates of the vertex of y=x²+10x+19.</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The equation px²-4x+1=0, where p≠0, has equal roots. Find p.</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Solve x^(2/3)-5x^(1/3)+4=0.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043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32^(1/5)=2, so 32^(3/5)=2³=8 and 32^(-3/5)=⅛.</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√200=√(100×2)=10√2 and √18=√(9×2)=3√2, so the answer is 7√2.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Multiply top and bottom by √7+2: the denominator becomes 7-4=3, so the answer is (√7+2)/3.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x²+10x+19=(x+5)²-25+19=(x+5)²-6, so the vertex (a minimum) is (-5, -6).</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b²-4ac=16-4p=0, so p=4. Then 4x²-4x+1=(2x-1)², with repeated root x=½.</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Let u=x^(1/3): u²-5u+4=0, (u-1)(u-4)=0, so u=1 or 4. Cubing, x=1 or x=64. (Cube roots can be negative, so no value of u needs to be rejected here.)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Give exact answers to this question.</a:t>
            </a:r>
            <a:endParaRPr lang="en-US" sz="1600" dirty="0"/>
          </a:p>
          <a:p>
            <a:pPr indent="0" marL="0">
              <a:spcAft>
                <a:spcPts val="600"/>
              </a:spcAft>
              <a:buNone/>
            </a:pPr>
            <a:r>
              <a:rPr lang="en-US" sz="1600" dirty="0">
                <a:solidFill>
                  <a:srgbClr val="1A1F2B"/>
                </a:solidFill>
              </a:rPr>
              <a:t>(a) Find the value of 125^(2/3).  [2]</a:t>
            </a:r>
            <a:endParaRPr lang="en-US" sz="1600" dirty="0"/>
          </a:p>
          <a:p>
            <a:pPr indent="0" marL="0">
              <a:spcAft>
                <a:spcPts val="600"/>
              </a:spcAft>
              <a:buNone/>
            </a:pPr>
            <a:r>
              <a:rPr lang="en-US" sz="1600" dirty="0">
                <a:solidFill>
                  <a:srgbClr val="1A1F2B"/>
                </a:solidFill>
              </a:rPr>
              <a:t>(b) Find the value of (⁴⁄₉)^(−3/2).  [2]</a:t>
            </a:r>
            <a:endParaRPr lang="en-US" sz="1600" dirty="0"/>
          </a:p>
          <a:p>
            <a:pPr indent="0" marL="0">
              <a:spcAft>
                <a:spcPts val="600"/>
              </a:spcAft>
              <a:buNone/>
            </a:pPr>
            <a:r>
              <a:rPr lang="en-US" sz="1600" dirty="0">
                <a:solidFill>
                  <a:srgbClr val="1A1F2B"/>
                </a:solidFill>
              </a:rPr>
              <a:t>(c) Simplify (x⁻³)^(−2/3), where x &gt; 0.  [1]</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In this question, show all your working and give each answer in its simplest form.</a:t>
            </a:r>
            <a:endParaRPr lang="en-US" sz="1600" dirty="0"/>
          </a:p>
          <a:p>
            <a:pPr indent="0" marL="0">
              <a:spcAft>
                <a:spcPts val="600"/>
              </a:spcAft>
              <a:buNone/>
            </a:pPr>
            <a:r>
              <a:rPr lang="en-US" sz="1600" dirty="0">
                <a:solidFill>
                  <a:srgbClr val="1A1F2B"/>
                </a:solidFill>
              </a:rPr>
              <a:t>(a) Simplify √98 − √32 + √8, giving your answer in the form k√2, where k is an integer.  [2]</a:t>
            </a:r>
            <a:endParaRPr lang="en-US" sz="1600" dirty="0"/>
          </a:p>
          <a:p>
            <a:pPr indent="0" marL="0">
              <a:spcAft>
                <a:spcPts val="600"/>
              </a:spcAft>
              <a:buNone/>
            </a:pPr>
            <a:r>
              <a:rPr lang="en-US" sz="1600" dirty="0">
                <a:solidFill>
                  <a:srgbClr val="1A1F2B"/>
                </a:solidFill>
              </a:rPr>
              <a:t>(b) Expand and simplify (3 + 2√5)(3 − √5).  [2]</a:t>
            </a:r>
            <a:endParaRPr lang="en-US" sz="1600" dirty="0"/>
          </a:p>
          <a:p>
            <a:pPr indent="0" marL="0">
              <a:spcAft>
                <a:spcPts val="600"/>
              </a:spcAft>
              <a:buNone/>
            </a:pPr>
            <a:r>
              <a:rPr lang="en-US" sz="1600" dirty="0">
                <a:solidFill>
                  <a:srgbClr val="1A1F2B"/>
                </a:solidFill>
              </a:rPr>
              <a:t>(c) Show that (√6 + √2)² = 8 + 4√3.  [2]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651760"/>
          </a:xfrm>
          <a:prstGeom prst="roundRect">
            <a:avLst>
              <a:gd name="adj" fmla="val 2069"/>
            </a:avLst>
          </a:prstGeom>
          <a:solidFill>
            <a:srgbClr val="F3F5F9"/>
          </a:solidFill>
          <a:ln w="12700">
            <a:solidFill>
              <a:srgbClr val="DDE2EA"/>
            </a:solidFill>
            <a:prstDash val="solid"/>
          </a:ln>
        </p:spPr>
      </p:sp>
      <p:sp>
        <p:nvSpPr>
          <p:cNvPr id="5" name="Text 3"/>
          <p:cNvSpPr txBox="1"/>
          <p:nvPr/>
        </p:nvSpPr>
        <p:spPr>
          <a:xfrm>
            <a:off x="685800" y="1463040"/>
            <a:ext cx="7772400" cy="242316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125^(1/3) = 5</a:t>
            </a:r>
            <a:endParaRPr lang="en-US" sz="1600" dirty="0"/>
          </a:p>
          <a:p>
            <a:pPr marL="342900" indent="-342900">
              <a:spcAft>
                <a:spcPts val="400"/>
              </a:spcAft>
              <a:buSzPct val="100000"/>
              <a:buChar char="•"/>
            </a:pPr>
            <a:r>
              <a:rPr lang="en-US" sz="1600" dirty="0">
                <a:solidFill>
                  <a:srgbClr val="1A1F2B"/>
                </a:solidFill>
              </a:rPr>
              <a:t>5² = 25</a:t>
            </a:r>
            <a:endParaRPr lang="en-US" sz="1600" dirty="0"/>
          </a:p>
          <a:p>
            <a:pPr marL="342900" indent="-342900">
              <a:spcAft>
                <a:spcPts val="400"/>
              </a:spcAft>
              <a:buSzPct val="100000"/>
              <a:buChar char="•"/>
            </a:pPr>
            <a:r>
              <a:rPr lang="en-US" sz="1600" dirty="0">
                <a:solidFill>
                  <a:srgbClr val="1A1F2B"/>
                </a:solidFill>
              </a:rPr>
              <a:t>reciprocal and root used, e.g. (⁹⁄₄)^(3/2) or (²⁄₃)⁻³ or (³⁄₂)³</a:t>
            </a:r>
            <a:endParaRPr lang="en-US" sz="1600" dirty="0"/>
          </a:p>
          <a:p>
            <a:pPr marL="342900" indent="-342900">
              <a:spcAft>
                <a:spcPts val="400"/>
              </a:spcAft>
              <a:buSzPct val="100000"/>
              <a:buChar char="•"/>
            </a:pPr>
            <a:r>
              <a:rPr lang="en-US" sz="1600" dirty="0">
                <a:solidFill>
                  <a:srgbClr val="1A1F2B"/>
                </a:solidFill>
              </a:rPr>
              <a:t>= ²⁷⁄₈</a:t>
            </a:r>
            <a:endParaRPr lang="en-US" sz="1600" dirty="0"/>
          </a:p>
          <a:p>
            <a:pPr marL="342900" indent="-342900">
              <a:spcAft>
                <a:spcPts val="400"/>
              </a:spcAft>
              <a:buSzPct val="100000"/>
              <a:buChar char="•"/>
            </a:pPr>
            <a:r>
              <a:rPr lang="en-US" sz="1600" dirty="0">
                <a:solidFill>
                  <a:srgbClr val="1A1F2B"/>
                </a:solidFill>
              </a:rPr>
              <a:t>x²</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at least two of √98 = 7√2, √32 = 4√2, √8 = 2√2</a:t>
            </a:r>
            <a:endParaRPr lang="en-US" sz="1600" dirty="0"/>
          </a:p>
          <a:p>
            <a:pPr marL="342900" indent="-342900">
              <a:spcAft>
                <a:spcPts val="400"/>
              </a:spcAft>
              <a:buSzPct val="100000"/>
              <a:buChar char="•"/>
            </a:pPr>
            <a:r>
              <a:rPr lang="en-US" sz="1600" dirty="0">
                <a:solidFill>
                  <a:srgbClr val="1A1F2B"/>
                </a:solidFill>
              </a:rPr>
              <a:t>5√2</a:t>
            </a:r>
            <a:endParaRPr lang="en-US" sz="1600" dirty="0"/>
          </a:p>
          <a:p>
            <a:pPr marL="342900" indent="-342900">
              <a:spcAft>
                <a:spcPts val="400"/>
              </a:spcAft>
              <a:buSzPct val="100000"/>
              <a:buChar char="•"/>
            </a:pPr>
            <a:r>
              <a:rPr lang="en-US" sz="1600" dirty="0">
                <a:solidFill>
                  <a:srgbClr val="1A1F2B"/>
                </a:solidFill>
              </a:rPr>
              <a:t>9 − 3√5 + 6√5 − 2 × 5 (four terms, at least three correct)</a:t>
            </a:r>
            <a:endParaRPr lang="en-US" sz="1600" dirty="0"/>
          </a:p>
          <a:p>
            <a:pPr marL="342900" indent="-342900">
              <a:spcAft>
                <a:spcPts val="400"/>
              </a:spcAft>
              <a:buSzPct val="100000"/>
              <a:buChar char="•"/>
            </a:pPr>
            <a:r>
              <a:rPr lang="en-US" sz="1600" dirty="0">
                <a:solidFill>
                  <a:srgbClr val="1A1F2B"/>
                </a:solidFill>
              </a:rPr>
              <a:t>−1 + 3√5</a:t>
            </a:r>
            <a:endParaRPr lang="en-US" sz="1600" dirty="0"/>
          </a:p>
          <a:p>
            <a:pPr marL="342900" indent="-342900">
              <a:spcAft>
                <a:spcPts val="400"/>
              </a:spcAft>
              <a:buSzPct val="100000"/>
              <a:buChar char="•"/>
            </a:pPr>
            <a:r>
              <a:rPr lang="en-US" sz="1600" dirty="0">
                <a:solidFill>
                  <a:srgbClr val="1A1F2B"/>
                </a:solidFill>
              </a:rPr>
              <a:t>6 + 2√12 + 2 (or 6 + √12 + √12 + 2)</a:t>
            </a:r>
            <a:endParaRPr lang="en-US" sz="1600" dirty="0"/>
          </a:p>
          <a:p>
            <a:pPr marL="342900" indent="-342900">
              <a:spcAft>
                <a:spcPts val="400"/>
              </a:spcAft>
              <a:buSzPct val="100000"/>
              <a:buChar char="•"/>
            </a:pPr>
            <a:r>
              <a:rPr lang="en-US" sz="1600" dirty="0">
                <a:solidFill>
                  <a:srgbClr val="1A1F2B"/>
                </a:solidFill>
              </a:rPr>
              <a:t>√12 = 2√3, so 8 + 4√3 with no errors seen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P1.1 Indices, surds and quadratics · Edexcel IAL Maths</dc:title>
  <dc:subject>PptxGenJS Presentation</dc:subject>
  <dc:creator>Evan Kotronis · ExaminerPrep</dc:creator>
  <cp:lastModifiedBy>Evan Kotronis · ExaminerPrep</cp:lastModifiedBy>
  <cp:revision>1</cp:revision>
  <dcterms:created xsi:type="dcterms:W3CDTF">2026-10-26T15:10:47Z</dcterms:created>
  <dcterms:modified xsi:type="dcterms:W3CDTF">2026-10-26T15:10:47Z</dcterms:modified>
</cp:coreProperties>
</file>