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7557ca8-fcdd-8ac1-26ed-b419c2efb54b}">
          <p14:sldIdLst>
            <p14:sldId id="256"/>
            <p14:sldId id="257"/>
            <p14:sldId id="258"/>
          </p14:sldIdLst>
        </p14:section>
        <p14:section name="Theory" id="{83b86804-eb77-c93d-497c-a99b8aa8951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da424ea2-5722-b1ed-9d30-dbbbd1d1b727}">
          <p14:sldIdLst>
            <p14:sldId id="294"/>
            <p14:sldId id="295"/>
            <p14:sldId id="296"/>
          </p14:sldIdLst>
        </p14:section>
        <p14:section name="Answers" id="{8647a87b-9fa5-e5e2-a5a8-95f3888ef4d9}">
          <p14:sldIdLst>
            <p14:sldId id="297"/>
            <p14:sldId id="298"/>
            <p14:sldId id="299"/>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P4.5 Integration by substitution, by parts and with partial fractions. Notes for this topic: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substitution work?.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substitution work?.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substitution work?: Worked example 1.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substitution work?.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limits when you substitute?.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limits when you substitute?: Worked example 2.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limits when you substitute?.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limits when you substitute?.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parts work?.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parts work?: Worked example 3.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parts work?.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parts work?: Worked example 4.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integration by parts work?.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you use integration by parts twice?.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you use integration by parts twice?: Worked example 5.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you use integration by parts twice?.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integrate?.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integrate?.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integrate?: Worked example 6.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integrate?.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integrate?: Worked example 7.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partial fractions help you integrate?.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method?.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method?.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Worked example 8.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integration questions fit together?.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P4.5.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P4.5.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https://examinerprep.com/notes/edexcel-ial-maths/integration-by-substitution-by-parts-and-with-partial-fractions/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https://examinerprep.com/ial-maths-p4-5-integration-by-substitution-by-parts-and-with-partial-fractions-questions#IALM-P4-5-FB-06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https://examinerprep.com/ial-maths-p4-5-integration-by-substitution-by-parts-and-with-partial-fractions-questions#IALM-P4-5-B-02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https://examinerprep.com/ial-maths-p4-5-integration-by-substitution-by-parts-and-with-partial-fractions-questions#IALM-P4-5-FB-06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https://examinerprep.com/ial-maths-p4-5-integration-by-substitution-by-parts-and-with-partial-fractions-questions#IALM-P4-5-B-02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hyperlink" Target="https://examinerprep.com/notes/edexcel-ial-maths/integration-by-substitution-by-parts-and-with-partial-fractions/" TargetMode="External"/><Relationship Id="rId2" Type="http://schemas.openxmlformats.org/officeDocument/2006/relationships/hyperlink" Target="https://examinerprep.com/ial-maths-p4-5-integration-by-substitution-by-parts-and-with-partial-fra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P4.5 Integration by substitution, by parts and with partial fractions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Integration by substitution, including substitutions that are given to you in harder cases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Changing the limits of a definite integral when you substitute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Integration by parts, including ∫ln x dx and products with ln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integration by parts twice, keeping control of the signs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Integrating rational functions by first writing them in partial fractions, including repeated factors and improper fractions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Recognising which method an integral needs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Chaining two methods in one longer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When no standard result fits, there are three tools: substitution rewrites the integral in a simpler variable, integration by parts trades a product for an easier integral, and partial fractions turn a rational function into terms that integrate to logarithms.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Substitution: choose u=g(x), replace dx using du/dx, and rewrite everything in u before integrating. Return to x, or, for a definite integral, change the limits to u-values and never go back.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By parts: ∫udv/dx dx=uv-∫vdu/dx dx. Let u be the factor that gets simpler when differentiated, but if there is a ln x, let u=ln 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ln x on its own: write it as 1×ln x, so ∫ln x dx=xln x-x+c.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With x² times eˣ, sin x or cos x, the first use of parts leaves a power of x; use parts again.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Partial fractions: each linear term gives k/aln|ax+b|; a squared factor gives -k/(a(ax+b)). Divide first if the fraction is improper.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integration by substitution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Substitution is the chain rule run backwards. If an integral contains a function g(x) and also (a multiple of) its derivative, writing u=g(x) collapses it to an integral in u that you already know. Even when the derivative is not obviously there, a well-chosen u can turn an awkward expression, such as a power of x-3 multiplied by x, into a sum of simple powers.</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Integration by substitution.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∫f(g(x)) g′(x) dx=∫f(u) du,  u=g(x)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From u=g(x): du/dx=g′(x), so dx=du/g′(x); every dx must be replaced. Any x left over is rewritten using the substitution, e.g. u=x-3 gives x=u+3. Not in the formulae booklet: learn the method.</a:t>
            </a:r>
            <a:endParaRPr lang="en-US" sz="1400" dirty="0"/>
          </a:p>
        </p:txBody>
      </p:sp>
      <p:sp>
        <p:nvSpPr>
          <p:cNvPr id="7" name="Text 5"/>
          <p:cNvSpPr txBox="1"/>
          <p:nvPr/>
        </p:nvSpPr>
        <p:spPr>
          <a:xfrm>
            <a:off x="457200" y="4025189"/>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has three steps. (1) Choose u (or use the one given) and differentiate to link du and dx. (2) Replace every part of the integrand and the dx; if any x remains, the substitution is not finished.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integration by substitution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(3) Integrate with respect to u, then substitute back to give the answer in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integration by substitution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Use the substitution u=x-3 to find ∫x(x-3)⁵ dx, giving your answer in the form k(x-3)⁶(px+q)+c. (b) Use the substitution u=eˣ+1 to find ∫e²ˣ/(eˣ+1)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du/dx=1, so dx=du, and x=u+3. Then ∫(u+3)u⁵ du=∫(u⁶+3u⁵) du=u⁷/7+u⁶/2+c. Back to x and factorise out (1/14)(x-3)⁶: (1/14)(x-3)⁶[2(x-3)+7]= </a:t>
            </a:r>
            <a:r>
              <a:rPr lang="en-US" sz="1500" b="1" dirty="0">
                <a:solidFill>
                  <a:srgbClr val="1A1F2B"/>
                </a:solidFill>
                <a:latin typeface="Calibri" pitchFamily="34" charset="0"/>
                <a:ea typeface="Calibri" pitchFamily="34" charset="-122"/>
                <a:cs typeface="Calibri" pitchFamily="34" charset="-120"/>
              </a:rPr>
              <a:t>(1/14)(x-3)⁶(2x+1)+c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du/dx=eˣ, so eˣ dx=du. The numerator e²ˣ=eˣ×eˣ supplies du with one eˣ=u-1 left over. So the integral is ∫(u-1)/u du=∫(1-1/u)du=u-ln u+c. Back to x: eˣ+1-ln(eˣ+1)+c, which is </a:t>
            </a:r>
            <a:r>
              <a:rPr lang="en-US" sz="1500" b="1" dirty="0">
                <a:solidFill>
                  <a:srgbClr val="1A1F2B"/>
                </a:solidFill>
                <a:latin typeface="Calibri" pitchFamily="34" charset="0"/>
                <a:ea typeface="Calibri" pitchFamily="34" charset="-122"/>
                <a:cs typeface="Calibri" pitchFamily="34" charset="-120"/>
              </a:rPr>
              <a:t>eˣ-ln(eˣ+1)+c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(b) the "+1" has been absorbed into the arbitrary constant, and ln u needs no modulus because u=eˣ+1&gt;0. Check by differentiating: eˣ-eˣ/(eˣ+1)=e²ˣ/(eˣ+1)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integration by substitution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Replacing (x-3) by u but leaving dx (or a stray x) in the integral, then integrating "with respect to u" anyway. An integral containing both letters cannot be integrated as it stands. Convert everything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to the limits when you substitute?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limits of a definite integral are values of the variable you integrate with respect to. When the variable changes from x to u, the limits must change too: put each x-limit into u=g(x). Then evaluate in u; there is no need to go back to x. Geometrically, the substitution changes the shape of the region but not its area, as the two figures below show.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limits when you substitute?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Show that</a:t>
            </a:r>
            <a:endParaRPr lang="en-US" sz="1200" dirty="0"/>
          </a:p>
        </p:txBody>
      </p:sp>
      <p:sp>
        <p:nvSpPr>
          <p:cNvPr id="4" name="Text 2"/>
          <p:cNvSpPr txBox="1"/>
          <p:nvPr/>
        </p:nvSpPr>
        <p:spPr>
          <a:xfrm>
            <a:off x="457200" y="1371600"/>
            <a:ext cx="8229600" cy="16998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substitution u=2x-1 to show that ∫₁⁵x/(√(2x-1)) dx=(16/3).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du/dx=2, so dx=½ du, and x=(u+1)/2. New limits: x=1⇒u=1; x=5⇒u=9.</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Rewrite entirely in u: ∫₁⁹((u+1)/2)/√u×½ du=¼∫₁⁹(u^(1/2)+u^(-1/2))du.</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and use the u-limits: ¼[⅔u^(3/2)+2u^(1/2)]₁⁹=¼[(18+6)-(⅔+2)]=¼×(64/3)= </a:t>
            </a:r>
            <a:r>
              <a:rPr lang="en-US" sz="1500" b="1" dirty="0">
                <a:solidFill>
                  <a:srgbClr val="1A1F2B"/>
                </a:solidFill>
                <a:latin typeface="Calibri" pitchFamily="34" charset="0"/>
                <a:ea typeface="Calibri" pitchFamily="34" charset="-122"/>
                <a:cs typeface="Calibri" pitchFamily="34" charset="-120"/>
              </a:rPr>
              <a:t>(16/3)</a:t>
            </a:r>
            <a:r>
              <a:rPr lang="en-US" sz="1500" dirty="0">
                <a:solidFill>
                  <a:srgbClr val="1A1F2B"/>
                </a:solidFill>
                <a:latin typeface="Calibri" pitchFamily="34" charset="0"/>
                <a:ea typeface="Calibri" pitchFamily="34" charset="-122"/>
                <a:cs typeface="Calibri" pitchFamily="34" charset="-120"/>
              </a:rPr>
              <a:t> as required.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limits when you substitute?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in x: the region under y=x/(√(2x-1)) from x=1 to x=5 has area (16/3).">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in x: the region under y=x/(√(2x-1)) from x=1 to x=5 has area (16/3).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limits when you substitute?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same integral in u: the interval is twice as long (1 to 9) but the curve is half as high, because of the factor ½ from dx=½ du. The area is still (16/3).">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integral in u: the interval is twice as long (1 to 9) but the curve is half as high, because of the factor ½ from dx=½ du. The area is still (16/3).</a:t>
            </a:r>
            <a:endParaRPr lang="en-US" sz="1100" dirty="0"/>
          </a:p>
        </p:txBody>
      </p:sp>
      <p:sp>
        <p:nvSpPr>
          <p:cNvPr id="6" name="Shape 3"/>
          <p:cNvSpPr/>
          <p:nvPr/>
        </p:nvSpPr>
        <p:spPr>
          <a:xfrm>
            <a:off x="457200" y="1371600"/>
            <a:ext cx="3621938"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harder cases the substitution is given, often in a form such as u²=2x-1 or x=sin θ. Differentiate it as it stands (2u du=2 dx is quicker than making u the subject), and in a "show that" write every line: the new limits, the integral in u, and the evaluation.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integration by parts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Integrating the product rule, d/dx(uv)=udv/dx+vdu/dx, and rearranging gives a formula for integrating a product.</a:t>
            </a:r>
            <a:endParaRPr lang="en-US" sz="1500" dirty="0"/>
          </a:p>
        </p:txBody>
      </p:sp>
      <p:sp>
        <p:nvSpPr>
          <p:cNvPr id="5" name="Shape 3"/>
          <p:cNvSpPr/>
          <p:nvPr/>
        </p:nvSpPr>
        <p:spPr>
          <a:xfrm>
            <a:off x="457200" y="1951330"/>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04277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Integration by parts.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∫udv/dx dx=uv-∫vdu/dx dx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u is the factor you differentiate; dv/dx is the factor you integrate. Choose so that the new integral, ∫vdu/dx dx, is easier than the one you started with. In the formulae booklet (P4), but choosing u well is up to you.</a:t>
            </a:r>
            <a:endParaRPr lang="en-US" sz="1400" dirty="0"/>
          </a:p>
        </p:txBody>
      </p:sp>
      <p:sp>
        <p:nvSpPr>
          <p:cNvPr id="7" name="Text 5"/>
          <p:cNvSpPr txBox="1"/>
          <p:nvPr/>
        </p:nvSpPr>
        <p:spPr>
          <a:xfrm>
            <a:off x="457200" y="3564331"/>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Three rules cover almost every case. A power of x times eˣ, sin or cos: u= the power of x, because differentiating lowers the power while eˣ, sin and cos are easy to integrate. Anything times ln x: u=ln x, because you cannot easily integrate ln x but its derivative is 1/x. And ln x on its own: write it as 1×ln x, with u=ln x and dv/dx=1.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integration by parts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Easy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∫xcos 2x dx. Hence find the area between y=xcos 2x and the x-axis from x=0 to x=π/4.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Choose u=x (differentiates to 1) and dv/dx=cos 2x: du/dx=1, v=½sin 2x. Then ∫xcos 2x dx=½xsin 2x-∫½sin 2x dx= </a:t>
            </a:r>
            <a:r>
              <a:rPr lang="en-US" sz="1500" b="1" dirty="0">
                <a:solidFill>
                  <a:srgbClr val="1A1F2B"/>
                </a:solidFill>
                <a:latin typeface="Calibri" pitchFamily="34" charset="0"/>
                <a:ea typeface="Calibri" pitchFamily="34" charset="-122"/>
                <a:cs typeface="Calibri" pitchFamily="34" charset="-120"/>
              </a:rPr>
              <a:t>½xsin 2x+¼cos 2x+c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Area: [½xsin 2x+¼cos 2x]₀^(π/4)=(π/8+0)-(0+¼)= </a:t>
            </a:r>
            <a:r>
              <a:rPr lang="en-US" sz="1500" b="1" dirty="0">
                <a:solidFill>
                  <a:srgbClr val="1A1F2B"/>
                </a:solidFill>
                <a:latin typeface="Calibri" pitchFamily="34" charset="0"/>
                <a:ea typeface="Calibri" pitchFamily="34" charset="-122"/>
                <a:cs typeface="Calibri" pitchFamily="34" charset="-120"/>
              </a:rPr>
              <a:t>π/8-¼≈0.143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Choosing u=cos 2x instead would make v=½x²: the new integral, of ½x²×(-2sin 2x), is harder than the original.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integration by parts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3: the shaded area under y=xcos 2x up to its first root x=π/4 is π/8-¼≈0.143.">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the shaded area under y=xcos 2x up to its first root x=π/4 is π/8-¼≈0.143.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integration by parts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Find / Show that</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∫ln x dx. (b) Hence show that ∫₁ᵉln x dx=1. (c) Find the exact value of ∫₁ᵉ xln x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ln x=1×ln x; u=ln x, dv/dx=1, so du/dx=1/x, v=x. Then ∫ln x dx=xln x-∫x×1/x dx= </a:t>
            </a:r>
            <a:r>
              <a:rPr lang="en-US" sz="1500" b="1" dirty="0">
                <a:solidFill>
                  <a:srgbClr val="1A1F2B"/>
                </a:solidFill>
                <a:latin typeface="Calibri" pitchFamily="34" charset="0"/>
                <a:ea typeface="Calibri" pitchFamily="34" charset="-122"/>
                <a:cs typeface="Calibri" pitchFamily="34" charset="-120"/>
              </a:rPr>
              <a:t>xln x-x+c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With ln e=1 and ln 1=0: [xln x-x]₁ᵉ=(e-e)-(0-1)=1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u=ln x again, now with dv/dx=x, so v=½x²: ∫xln x dx=½x²ln x-∫½x²×1/x dx=½x²ln x-¼x²+c. Evaluate: (½e²-¼e²)-(0-¼)= </a:t>
            </a:r>
            <a:r>
              <a:rPr lang="en-US" sz="1500" b="1" dirty="0">
                <a:solidFill>
                  <a:srgbClr val="1A1F2B"/>
                </a:solidFill>
                <a:latin typeface="Calibri" pitchFamily="34" charset="0"/>
                <a:ea typeface="Calibri" pitchFamily="34" charset="-122"/>
                <a:cs typeface="Calibri" pitchFamily="34" charset="-120"/>
              </a:rPr>
              <a:t>(e²+1)/4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integration by parts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hy ∫₁ᵉln x dx=1: the blue area under y=ln x and the amber area between the curve and the y-axis (∫₀¹eʸ dy=e-1) fill the rectangle of area e×1. That rectangle is the [uv] term of the parts formula, so the blue area is e-(e-1)=1.">    </p:cNvPr>
          <p:cNvPicPr>
            <a:picLocks noChangeAspect="1"/>
          </p:cNvPicPr>
          <p:nvPr/>
        </p:nvPicPr>
        <p:blipFill>
          <a:blip r:embed="rId1"/>
          <a:stretch>
            <a:fillRect/>
          </a:stretch>
        </p:blipFill>
        <p:spPr>
          <a:xfrm>
            <a:off x="4389120" y="1444752"/>
            <a:ext cx="4297680" cy="2322576"/>
          </a:xfrm>
          <a:prstGeom prst="rect">
            <a:avLst/>
          </a:prstGeom>
        </p:spPr>
      </p:pic>
      <p:sp>
        <p:nvSpPr>
          <p:cNvPr id="5" name="Text 2"/>
          <p:cNvSpPr txBox="1"/>
          <p:nvPr/>
        </p:nvSpPr>
        <p:spPr>
          <a:xfrm>
            <a:off x="4389120" y="381304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Why ∫₁ᵉln x dx=1: the blue area under y=ln x and the amber area between the curve and the y-axis (∫₀¹eʸ dy=e-1) fill the rectangle of area e×1. That rectangle is the [uv] term of the parts formula, so the blue area is e-(e-1)=1.</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Choosing u=x in ∫xln x dx. Then dv/dx=ln x, and you need ∫ln x dx before you can even start. When ln x is present, it is almost always u.</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 you use integration by parts twice?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use of parts with u=xⁿ lowers the power by one. With x² the first application leaves an integral containing x, so parts is needed a second time. Keep careful track of signs: the second application sits inside a minus sign from the first.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 you use integration by parts twice?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Hard · Find</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exact value of ∫₀^(π/2)x²sin x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First application, u=x², dv/dx=sin x, v=-cos x: ∫x²sin x dx=-x²cos x+∫2xcos x dx.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Second application, u=2x, dv/dx=cos x, v=sin x: ∫2xcos x dx=2xsin x-∫2sin x dx=2xsin x+2cos 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Combine: ∫x²sin x dx=-x²cos x+2xsin x+2cos x+c.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Limits, with cos π/2=0, sin π/2=1, cos 0=1: (0+π+0)-(0+0+2)= </a:t>
            </a:r>
            <a:r>
              <a:rPr lang="en-US" sz="1500" b="1" dirty="0">
                <a:solidFill>
                  <a:srgbClr val="1A1F2B"/>
                </a:solidFill>
                <a:latin typeface="Calibri" pitchFamily="34" charset="0"/>
                <a:ea typeface="Calibri" pitchFamily="34" charset="-122"/>
                <a:cs typeface="Calibri" pitchFamily="34" charset="-120"/>
              </a:rPr>
              <a:t>π-2</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 you use integration by parts twice?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5: the area is π-2≈1.14. A quick check: the region lies inside the rectangle of width π/2 and height π²/4≈2.47, and fills a little under a third of i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the area is π-2≈1.14. A quick check: the region lies inside the rectangle of width π/2 and height π²/4≈2.47, and fills a little under a third of it.</a:t>
            </a:r>
            <a:endParaRPr lang="en-US" sz="1100" dirty="0"/>
          </a:p>
        </p:txBody>
      </p:sp>
      <p:sp>
        <p:nvSpPr>
          <p:cNvPr id="6" name="Shape 3"/>
          <p:cNvSpPr/>
          <p:nvPr/>
        </p:nvSpPr>
        <p:spPr>
          <a:xfrm>
            <a:off x="457200" y="1371600"/>
            <a:ext cx="3621938"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second application in brackets: -x²cos x+[2xsin x-∫2sin x dx]. Most sign slips in repeated parts happen when the brackets are dropped. Then differentiate your final answer as a check; it takes a minute and catches them.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partial fractions help you integrate?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rational function such as (5x+4)/((x-1)(x+2)) has no standard integral, but its partial fractions do. Split it first (the algebra is on the P4 partial fractions page), then integrate each term.</a:t>
            </a:r>
            <a:endParaRPr lang="en-US" sz="15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484425"/>
                <a:gridCol w="1262786"/>
                <a:gridCol w="448238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Partial fraction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Integral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k/(ax+b)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k/aln|ax+b|+c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f′/f form; divide by a, the derivative of the inside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k/((ax+b)²)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-k/(a(ax+b))+c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power (-2) of a linear function, not a logarithm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constant (polynomial) part,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appears when the fraction is improper and you divide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210458"/>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a:t>
            </a:r>
            <a:r>
              <a:rPr lang="en-US" sz="1500" b="1" dirty="0">
                <a:solidFill>
                  <a:srgbClr val="1A1F2B"/>
                </a:solidFill>
                <a:latin typeface="Calibri" pitchFamily="34" charset="0"/>
                <a:ea typeface="Calibri" pitchFamily="34" charset="-122"/>
                <a:cs typeface="Calibri" pitchFamily="34" charset="-120"/>
              </a:rPr>
              <a:t>distinct linear factors</a:t>
            </a:r>
            <a:r>
              <a:rPr lang="en-US" sz="1500" dirty="0">
                <a:solidFill>
                  <a:srgbClr val="1A1F2B"/>
                </a:solidFill>
                <a:latin typeface="Calibri" pitchFamily="34" charset="0"/>
                <a:ea typeface="Calibri" pitchFamily="34" charset="-122"/>
                <a:cs typeface="Calibri" pitchFamily="34" charset="-120"/>
              </a:rPr>
              <a:t> each term gives a logarithm; combine them with the laws of logarithms when an exact answer "in the form ln k" is asked for. A </a:t>
            </a:r>
            <a:r>
              <a:rPr lang="en-US" sz="1500" b="1" dirty="0">
                <a:solidFill>
                  <a:srgbClr val="1A1F2B"/>
                </a:solidFill>
                <a:latin typeface="Calibri" pitchFamily="34" charset="0"/>
                <a:ea typeface="Calibri" pitchFamily="34" charset="-122"/>
                <a:cs typeface="Calibri" pitchFamily="34" charset="-120"/>
              </a:rPr>
              <a:t>repeated factor</a:t>
            </a:r>
            <a:r>
              <a:rPr lang="en-US" sz="1500" dirty="0">
                <a:solidFill>
                  <a:srgbClr val="1A1F2B"/>
                </a:solidFill>
                <a:latin typeface="Calibri" pitchFamily="34" charset="0"/>
                <a:ea typeface="Calibri" pitchFamily="34" charset="-122"/>
                <a:cs typeface="Calibri" pitchFamily="34" charset="-120"/>
              </a:rPr>
              <a:t> (x+b)² needs both A/(x+b) and B/((x+b)²), and the second integrates to a fraction, not a log. An </a:t>
            </a:r>
            <a:r>
              <a:rPr lang="en-US" sz="1500" b="1" dirty="0">
                <a:solidFill>
                  <a:srgbClr val="1A1F2B"/>
                </a:solidFill>
                <a:latin typeface="Calibri" pitchFamily="34" charset="0"/>
                <a:ea typeface="Calibri" pitchFamily="34" charset="-122"/>
                <a:cs typeface="Calibri" pitchFamily="34" charset="-120"/>
              </a:rPr>
              <a:t>improper fraction</a:t>
            </a:r>
            <a:r>
              <a:rPr lang="en-US" sz="1500" dirty="0">
                <a:solidFill>
                  <a:srgbClr val="1A1F2B"/>
                </a:solidFill>
                <a:latin typeface="Calibri" pitchFamily="34" charset="0"/>
                <a:ea typeface="Calibri" pitchFamily="34" charset="-122"/>
                <a:cs typeface="Calibri" pitchFamily="34" charset="-120"/>
              </a:rPr>
              <a:t> (degree of numerator ≥ degree of denominator) must be divided first: for example (x²+x+1)/(x(x+1))=1+1/x-1/(x+1), so its integral is x+ln|x|-ln|x+1|+c.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integrate?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A single factor and a squared factor behave differently. 1/(x+1) changes sign across the asymptote and integrates to ln|x+1|; 1/((x+1)²) is positive on both sides and integrates to -1/(x+1).">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single factor and a squared factor behave differently. 1/(x+1) changes sign across the asymptote and integrates to ln|x+1|; 1/((x+1)²) is positive on both sides and integrates to -1/(x+1).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integrate?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Show that</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Show that ∫₂⁴(5x+4)/((x-1)(x+2)) dx=ln k, stating the exact value of 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Partial fractions: (5x+4)/((x-1)(x+2))≡A/(x-1)+B/(x+2), so 5x+4≡A(x+2)+B(x-1). x=1: 9=3A⇒A=3. x=-2: -6=-3B⇒B=2.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∫₂⁴(3/(x-1)+2/(x+2))dx=[3ln|x-1|+2ln|x+2|]₂⁴.</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Evaluate: (3ln 3+2ln 6)-(3ln 1+2ln 4)=3ln 3+2ln(3/2). Combine: ln 27+ln(9/4)=ln(243/4), so </a:t>
            </a:r>
            <a:r>
              <a:rPr lang="en-US" sz="1500" b="1" dirty="0">
                <a:solidFill>
                  <a:srgbClr val="1A1F2B"/>
                </a:solidFill>
                <a:latin typeface="Calibri" pitchFamily="34" charset="0"/>
                <a:ea typeface="Calibri" pitchFamily="34" charset="-122"/>
                <a:cs typeface="Calibri" pitchFamily="34" charset="-120"/>
              </a:rPr>
              <a:t>k=(243/4)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integrate?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Worked example 6: the blue curve is the sum of the dashed curves 3/(x-1) and 2/(x+2); its asymptotes come from the factors of the denominator. The shaded area is ln(243/4)≈4.11, and the interval avoids both asymptotes, as it must.">    </p:cNvPr>
          <p:cNvPicPr>
            <a:picLocks noChangeAspect="1"/>
          </p:cNvPicPr>
          <p:nvPr/>
        </p:nvPicPr>
        <p:blipFill>
          <a:blip r:embed="rId1"/>
          <a:stretch>
            <a:fillRect/>
          </a:stretch>
        </p:blipFill>
        <p:spPr>
          <a:xfrm>
            <a:off x="3252521" y="1371600"/>
            <a:ext cx="2638958" cy="2131466"/>
          </a:xfrm>
          <a:prstGeom prst="rect">
            <a:avLst/>
          </a:prstGeom>
        </p:spPr>
      </p:pic>
      <p:sp>
        <p:nvSpPr>
          <p:cNvPr id="5" name="Text 2"/>
          <p:cNvSpPr txBox="1"/>
          <p:nvPr/>
        </p:nvSpPr>
        <p:spPr>
          <a:xfrm>
            <a:off x="3252521" y="3548786"/>
            <a:ext cx="2638958" cy="1068934"/>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the blue curve is the sum of the dashed curves 3/(x-1) and 2/(x+2); its asymptotes come from the factors of the denominator. The shaded area is ln(243/4)≈4.11, and the interval avoids both asymptotes, as it must.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integrate?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7 · Hard · Find</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(x+5)/((x+1)²(x+3))≡A/(x+1)+B/((x+1)²)+C/(x+3), find A, B and C, and hence find the exact value of ∫₀¹(x+5)/((x+1)²(x+3))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x+5≡A(x+1)(x+3)+B(x+3)+C(x+1)². x=-1: 4=2B⇒B=2. x=-3: 2=4C⇒C=½. Compare x²: 0=A+C⇒A=-½.</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term by term; the middle term is a power, not a log: [-½ln(x+1)-2/(x+1)+½ln(x+3)]₀¹.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Evaluate: (-½ln 2-1+½ln 4)-(0-2+½ln 3)=1+½ln 2-½ln 3= </a:t>
            </a:r>
            <a:r>
              <a:rPr lang="en-US" sz="1500" b="1" dirty="0">
                <a:solidFill>
                  <a:srgbClr val="1A1F2B"/>
                </a:solidFill>
                <a:latin typeface="Calibri" pitchFamily="34" charset="0"/>
                <a:ea typeface="Calibri" pitchFamily="34" charset="-122"/>
                <a:cs typeface="Calibri" pitchFamily="34" charset="-120"/>
              </a:rPr>
              <a:t>1+½ln⅔ (≈0.797)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½ln 4=ln 2, which is how -½ln 2+½ln 4 becomes +½ln 2. Equivalent exact forms, such as 1-½ln 1.5, are equally correct.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partial fractions help you integrate?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Worked example 7: near the squared factor the curve goes to +∞ on both sides of x=-1, unlike a single factor. The shaded area from x=0 to x=1 is 1+½ln⅔≈0.797.">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near the squared factor the curve goes to +∞ on both sides of x=-1, unlike a single factor. The shaded area from x=0 to x=1 is 1+½ln⅔≈0.797.</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Integrating 2/((x+1)²) as 2ln(x+1)². The derivative of (x+1)² is not on the top, so this is not an f′/f integral. Write it as 2(x+1)⁻² and use the power rule: -2(x+1)⁻¹.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choose the method?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Before anything else, look for a standard integral or a "recognition" integral (f′/f, or a function times its inside's derivative), which can be written down in one line. Then ask what kind of integrand you have.</a:t>
            </a:r>
            <a:endParaRPr lang="en-US" sz="15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1046988"/>
                <a:gridCol w="3154680"/>
                <a:gridCol w="2069287"/>
                <a:gridCol w="195864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Integrand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to notice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Result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xe^(x²)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is (half) the derivative of 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recognition (or u=x²)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½e^(x²)+c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xcos⁴x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x is (minus) the derivative of 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recognition (or u=cos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-⅕cos⁵x+c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(2x+3)/(x²+3x)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numerator is the derivative of the denominator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ln|x²+3x|+c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3/(x²+3x)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over a quadratic that factorises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partial fractions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ln|x|-ln|x+3|+c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xeˣ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of unrelated functions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parts, u=x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(x-1)eˣ+c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x²ln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including ln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parts, u=ln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⅓x³ln x-(1/9)x³+c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root of a linear expression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substitution u=x+1 (or u²=x+1)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⅔(x+1)^(3/2)-2(x+1)^(1/2)+c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choose the method?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question names a method ("use integration by parts", "use the substitution …"), use it: a different method does not answer the question that was set. When it does not, any valid method is fine; pick the one with the fewest steps.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often chain two techniques: a substitution turns the integrand into a rational function of u, which then needs partial fractions. Keep each stage on its own lines (limits, the u-integral, the partial fractions, the evaluation) so that each can be followed.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I=∫₀^(ln 2)6eˣ/((eˣ+1)(eˣ+4)) dx. (a) Use the substitution u=eˣ to show that I=∫₁²6/((u+1)(u+4)) du. (b) Express 6/((u+1)(u+4)) in partial fractions. (c) Hence show that I=ln(25/16).</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du/dx=eˣ, so eˣ dx=du. Limits: x=0⇒u=1; x=ln 2⇒u=2. So I=∫₁²6/((u+1)(u+4)) du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6≡A(u+4)+B(u+1). u=-1: 6=3A⇒A=2. u=-4: 6=-3B⇒B=-2. So </a:t>
            </a:r>
            <a:r>
              <a:rPr lang="en-US" sz="1500" b="1" dirty="0">
                <a:solidFill>
                  <a:srgbClr val="1A1F2B"/>
                </a:solidFill>
                <a:latin typeface="Calibri" pitchFamily="34" charset="0"/>
                <a:ea typeface="Calibri" pitchFamily="34" charset="-122"/>
                <a:cs typeface="Calibri" pitchFamily="34" charset="-120"/>
              </a:rPr>
              <a:t>2/(u+1)-2/(u+4)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[2ln(u+1)-2ln(u+4)]₁²=(2ln 3-2ln 6)-(2ln 2-2ln 5)=2ln(3×5)/(6×2)=2ln(5/4)= </a:t>
            </a:r>
            <a:r>
              <a:rPr lang="en-US" sz="1500" b="1" dirty="0">
                <a:solidFill>
                  <a:srgbClr val="1A1F2B"/>
                </a:solidFill>
                <a:latin typeface="Calibri" pitchFamily="34" charset="0"/>
                <a:ea typeface="Calibri" pitchFamily="34" charset="-122"/>
                <a:cs typeface="Calibri" pitchFamily="34" charset="-120"/>
              </a:rPr>
              <a:t>ln(25/16) (≈0.446)</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integration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Worked example 8: the shaded area from x=0 to x=ln 2 is ln(25/16)≈0.446. The upper limit, ln 2, is also where the curve reaches its maximum value of ⅔ (at u=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the shaded area from x=0 to x=ln 2 is ln(25/16)≈0.446. The upper limit, ln 2, is also where the curve reaches its maximum value of ⅔ (at u=2).</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Changing the variable but keeping the x-limits 0 and ln 2 in the u-integral. The limits must be u-values; with 0 and ln 2 the value obtained is wrong, and nothing in the later working will reveal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differentiate to check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indefinite integral on this page can be checked by differentiating your answer. For a "find" question with no limits this is the fastest way to catch a sign or a missing factor.</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that" means show everything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"show that … =ln k" or "show that I=∫…du", the answer is given, so the working is what counts: the differential link, the new limits, each log term with its limits substituted, and the laws of logarithms used to combine them.</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exact means exact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 ln 3, π, e² and fractions as they are. "In the form ln k" needs a single logarithm; "a+ln b" needs the rational part separated. Give a decimal only if one is asked for, and then as well as the exact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choose u by what it becomes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integration by parts, u should get simpler when differentiated and dv/dx must be something you can integrate. If the new integral looks harder than the old one, swap the choice at once.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denominator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Linear factors give logarithms; a squared factor gives a fraction; numerator degree ≥ denominator degree means divide first. Decide which case you are in before you write the partial fractions.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70378"/>
                <a:gridCol w="2830068"/>
                <a:gridCol w="283006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substituting u=g(x), dx can simply be replaced by du.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du=g′(x) dx; the factor g′(x) matters unless it equals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du/dx and replace dx properly.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limits stay the same when you substitute.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Limits are values of the variable of integration.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 each limit with u=g(x), or substitute back to x before using the old limits.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 dv=uv+∫v du.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product rule puts both terms on the same side; rearranging gives a minus.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uv-∫vdu/dx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x dx=1/x.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the derivative of ln x, not its integral.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Parts with 1×ln x: xln x-x+c.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∫1/(2x+1) dx=ln|2x+1|+c.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Differentiating ln|2x+1| gives 2/(2x+1).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Divide by the coefficient of x: ½ln|2x+1|+c.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70378"/>
                <a:gridCol w="2830068"/>
                <a:gridCol w="283006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partial fraction integrates to a logarithm.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term over (x+b)² is a power of a linear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∫k(x+b)⁻² dx=-k/(x+b)+c.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P3.7 Integration of standard functions and P3.6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technique here ends in a standard result from P3: eˣ, 1/x, sin, cos, f(ax+b) and f′/f. Substitution is the chain rule reversed; parts is the product rule reversed.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P4.1 Partial fractions, P4.6 Volumes of revolution, P4.7 Differential equations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algebra of splitting fractions comes first; areas, volumes of revolution and separable differential equations then need exactly these integrals, often as the second half of a longer question. Partial fractions are also used to expand rational functions as binomial series.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and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Work done by a variable force, and displacement from a variable acceleration, lead to integrals such as ∫te⁻ᵏᵗ dt, which need integration by parts; exponential decay and capacitor discharge give similar integrals.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11857"/>
                <a:gridCol w="4002329"/>
                <a:gridCol w="17154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∫f(g(x)) g′(x) dx=∫f(u) du, u=g(x)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integration by substitution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∫ₐᵇ…dx=∫_(g(a))ᵍ⁽ᵇ⁾…du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changing the limits for u=g(x)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∫udv/dx dx=uv-∫vdu/dx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integration by parts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x dx=xln x-x+c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ln x (parts with 1×ln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∫k/(ax+b) dx=k/aln|ax+b|+c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a linear partial fraction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∫k/((ax+b)²) dx=-k/(a(ax+b))+c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a repeated-factor partial fraction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∫f′(x)/f(x) dx=ln|f(x)|+c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recognising a log integral before choosing a 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∫xe⁻ˣ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Use the substitution u=1+x² to find ∫₀¹x/((1+x²)²)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Which method would you use for ∫1/(x²-1) dx, and what is the result?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In ∫xln x dx, why is u=ln x the right choice rather than u=x?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exact value of ∫₁²ln x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∫(x²+x+1)/(x(x+1)) dx.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Parts with u=x, v=-e⁻ˣ: -xe⁻ˣ+∫e⁻ˣ dx=-xe⁻ˣ-e⁻ˣ+c=-(x+1)e⁻ˣ+c.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du=2x dx; limits 1 and 2. ∫₁²1/2u² du=½[-1/u]₁²=½(-½+1)=¼.</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Partial fractions: 1/(x²-1)=(1/2)/(x-1)-(1/2)/(x+1), so the integral is ½ln|x-1|-½ln|x+1|+c=½ln|(x-1)/(x+1)|+c.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With u=x you would need v=∫ln x dx, itself a parts integral. With u=ln x, du/dx=1/x cancels against v=½x², leaving the easy ∫½x dx.</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[xln x-x]₁²=(2ln 2-2)-(0-1)=2ln 2-1.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fraction is improper, so divide first: (x²+x+1)/(x(x+1))=1+1/(x(x+1))=1+1/x-1/(x+1). The integral is x+ln|x|-ln|x+1|+c.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the curve with equation y = sin 2x eˢⁱⁿˣ, 0 ≤ x ≤ π/2. The curve meets the x-axis at the origin and at B(π/2, 0). The shaded region R is bounded by the curve and the x-axis.</a:t>
            </a:r>
            <a:endParaRPr lang="en-US" sz="1200" dirty="0"/>
          </a:p>
          <a:p>
            <a:pPr indent="0" marL="0">
              <a:spcAft>
                <a:spcPts val="600"/>
              </a:spcAft>
              <a:buNone/>
            </a:pPr>
            <a:r>
              <a:rPr lang="en-US" sz="1200" dirty="0">
                <a:solidFill>
                  <a:srgbClr val="1A1F2B"/>
                </a:solidFill>
              </a:rPr>
              <a:t>(a) Use the substitution u = sin x to show that the area of R is given by ∫₀¹ 2ueᵘ du.  [4]</a:t>
            </a:r>
            <a:endParaRPr lang="en-US" sz="1200" dirty="0"/>
          </a:p>
          <a:p>
            <a:pPr indent="0" marL="0">
              <a:spcAft>
                <a:spcPts val="600"/>
              </a:spcAft>
              <a:buNone/>
            </a:pPr>
            <a:r>
              <a:rPr lang="en-US" sz="1200" dirty="0">
                <a:solidFill>
                  <a:srgbClr val="1A1F2B"/>
                </a:solidFill>
              </a:rPr>
              <a:t>(b) Hence, using integration by parts, show that the area of R is 2.  [4]</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25752"/>
            <a:ext cx="3474720" cy="220065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Integration by parts is used to find integrals of the product of a power of x and an exponential function.</a:t>
            </a:r>
            <a:endParaRPr lang="en-US" sz="1600" dirty="0"/>
          </a:p>
          <a:p>
            <a:pPr indent="0" marL="0">
              <a:spcAft>
                <a:spcPts val="600"/>
              </a:spcAft>
              <a:buNone/>
            </a:pPr>
            <a:r>
              <a:rPr lang="en-US" sz="1600" dirty="0">
                <a:solidFill>
                  <a:srgbClr val="1A1F2B"/>
                </a:solidFill>
              </a:rPr>
              <a:t>(a) Find ∫xe³ˣ dx.  [3]</a:t>
            </a:r>
            <a:endParaRPr lang="en-US" sz="1600" dirty="0"/>
          </a:p>
          <a:p>
            <a:pPr indent="0" marL="0">
              <a:spcAft>
                <a:spcPts val="600"/>
              </a:spcAft>
              <a:buNone/>
            </a:pPr>
            <a:r>
              <a:rPr lang="en-US" sz="1600" dirty="0">
                <a:solidFill>
                  <a:srgbClr val="1A1F2B"/>
                </a:solidFill>
              </a:rPr>
              <a:t>(b) Hence find the exact value of ∫₀¹ xe³ˣ dx, giving your answer in the form (ae³ + b)/9, where a and b are integers.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du/dx = cos x, so dx = du/cos x</a:t>
            </a:r>
            <a:endParaRPr lang="en-US" sz="1600" dirty="0"/>
          </a:p>
          <a:p>
            <a:pPr marL="342900" indent="-342900">
              <a:spcAft>
                <a:spcPts val="400"/>
              </a:spcAft>
              <a:buSzPct val="100000"/>
              <a:buChar char="•"/>
            </a:pPr>
            <a:r>
              <a:rPr lang="en-US" sz="1600" dirty="0">
                <a:solidFill>
                  <a:srgbClr val="1A1F2B"/>
                </a:solidFill>
              </a:rPr>
              <a:t>sin 2x = 2 sin x cos x</a:t>
            </a:r>
            <a:endParaRPr lang="en-US" sz="1600" dirty="0"/>
          </a:p>
          <a:p>
            <a:pPr marL="342900" indent="-342900">
              <a:spcAft>
                <a:spcPts val="400"/>
              </a:spcAft>
              <a:buSzPct val="100000"/>
              <a:buChar char="•"/>
            </a:pPr>
            <a:r>
              <a:rPr lang="en-US" sz="1600" dirty="0">
                <a:solidFill>
                  <a:srgbClr val="1A1F2B"/>
                </a:solidFill>
              </a:rPr>
              <a:t>2 sin x cos x eˢⁱⁿˣ × du/cos x = 2ueᵘ du</a:t>
            </a:r>
            <a:endParaRPr lang="en-US" sz="1600" dirty="0"/>
          </a:p>
          <a:p>
            <a:pPr marL="342900" indent="-342900">
              <a:spcAft>
                <a:spcPts val="400"/>
              </a:spcAft>
              <a:buSzPct val="100000"/>
              <a:buChar char="•"/>
            </a:pPr>
            <a:r>
              <a:rPr lang="en-US" sz="1600" dirty="0">
                <a:solidFill>
                  <a:srgbClr val="1A1F2B"/>
                </a:solidFill>
              </a:rPr>
              <a:t>limits: x = 0 gives u = 0 and x = π/2 gives u = 1</a:t>
            </a:r>
            <a:endParaRPr lang="en-US" sz="1600" dirty="0"/>
          </a:p>
          <a:p>
            <a:pPr marL="342900" indent="-342900">
              <a:spcAft>
                <a:spcPts val="400"/>
              </a:spcAft>
              <a:buSzPct val="100000"/>
              <a:buChar char="•"/>
            </a:pPr>
            <a:r>
              <a:rPr lang="en-US" sz="1600" dirty="0">
                <a:solidFill>
                  <a:srgbClr val="1A1F2B"/>
                </a:solidFill>
              </a:rPr>
              <a:t>differentiates 2u and integrates eᵘ</a:t>
            </a:r>
            <a:endParaRPr lang="en-US" sz="1600" dirty="0"/>
          </a:p>
          <a:p>
            <a:pPr marL="342900" indent="-342900">
              <a:spcAft>
                <a:spcPts val="400"/>
              </a:spcAft>
              <a:buSzPct val="100000"/>
              <a:buChar char="•"/>
            </a:pPr>
            <a:r>
              <a:rPr lang="en-US" sz="1600" dirty="0">
                <a:solidFill>
                  <a:srgbClr val="1A1F2B"/>
                </a:solidFill>
              </a:rPr>
              <a:t>2ueᵘ − ∫2eᵘ du = 2ueᵘ − 2eᵘ</a:t>
            </a:r>
            <a:endParaRPr lang="en-US" sz="1600" dirty="0"/>
          </a:p>
          <a:p>
            <a:pPr marL="342900" indent="-342900">
              <a:spcAft>
                <a:spcPts val="400"/>
              </a:spcAft>
              <a:buSzPct val="100000"/>
              <a:buChar char="•"/>
            </a:pPr>
            <a:r>
              <a:rPr lang="en-US" sz="1600" dirty="0">
                <a:solidFill>
                  <a:srgbClr val="1A1F2B"/>
                </a:solidFill>
              </a:rPr>
              <a:t>(2e − 2e) − (0 − 2)</a:t>
            </a:r>
            <a:endParaRPr lang="en-US" sz="1600" dirty="0"/>
          </a:p>
          <a:p>
            <a:pPr marL="342900" indent="-342900">
              <a:spcAft>
                <a:spcPts val="400"/>
              </a:spcAft>
              <a:buSzPct val="100000"/>
              <a:buChar char="•"/>
            </a:pPr>
            <a:r>
              <a:rPr lang="en-US" sz="1600" dirty="0">
                <a:solidFill>
                  <a:srgbClr val="1A1F2B"/>
                </a:solidFill>
              </a:rPr>
              <a:t>=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028071"/>
          </a:xfrm>
          <a:prstGeom prst="roundRect">
            <a:avLst>
              <a:gd name="adj" fmla="val 1812"/>
            </a:avLst>
          </a:prstGeom>
          <a:solidFill>
            <a:srgbClr val="F3F5F9"/>
          </a:solidFill>
          <a:ln w="12700">
            <a:solidFill>
              <a:srgbClr val="DDE2EA"/>
            </a:solidFill>
            <a:prstDash val="solid"/>
          </a:ln>
        </p:spPr>
      </p:sp>
      <p:sp>
        <p:nvSpPr>
          <p:cNvPr id="5" name="Text 3"/>
          <p:cNvSpPr txBox="1"/>
          <p:nvPr/>
        </p:nvSpPr>
        <p:spPr>
          <a:xfrm>
            <a:off x="685800" y="1463040"/>
            <a:ext cx="7772400" cy="279947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parts with u = x, dv/dx = e³ˣ, giving ⅓xe³ˣ − ∫⅓e³ˣ dx</a:t>
            </a:r>
            <a:endParaRPr lang="en-US" sz="1600" dirty="0"/>
          </a:p>
          <a:p>
            <a:pPr marL="342900" indent="-342900">
              <a:spcAft>
                <a:spcPts val="400"/>
              </a:spcAft>
              <a:buSzPct val="100000"/>
              <a:buChar char="•"/>
            </a:pPr>
            <a:r>
              <a:rPr lang="en-US" sz="1600" dirty="0">
                <a:solidFill>
                  <a:srgbClr val="1A1F2B"/>
                </a:solidFill>
              </a:rPr>
              <a:t>second term −(1/9)e³ˣ</a:t>
            </a:r>
            <a:endParaRPr lang="en-US" sz="1600" dirty="0"/>
          </a:p>
          <a:p>
            <a:pPr marL="342900" indent="-342900">
              <a:spcAft>
                <a:spcPts val="400"/>
              </a:spcAft>
              <a:buSzPct val="100000"/>
              <a:buChar char="•"/>
            </a:pPr>
            <a:r>
              <a:rPr lang="en-US" sz="1600" dirty="0">
                <a:solidFill>
                  <a:srgbClr val="1A1F2B"/>
                </a:solidFill>
              </a:rPr>
              <a:t>⅓xe³ˣ − (1/9)e³ˣ + c, all correct with + c</a:t>
            </a:r>
            <a:endParaRPr lang="en-US" sz="1600" dirty="0"/>
          </a:p>
          <a:p>
            <a:pPr marL="342900" indent="-342900">
              <a:spcAft>
                <a:spcPts val="400"/>
              </a:spcAft>
              <a:buSzPct val="100000"/>
              <a:buChar char="•"/>
            </a:pPr>
            <a:r>
              <a:rPr lang="en-US" sz="1600" dirty="0">
                <a:solidFill>
                  <a:srgbClr val="1A1F2B"/>
                </a:solidFill>
              </a:rPr>
              <a:t>substitutes both limits into their answer: (⅓e³ − (1/9)e³) − (0 − 1/9)</a:t>
            </a:r>
            <a:endParaRPr lang="en-US" sz="1600" dirty="0"/>
          </a:p>
          <a:p>
            <a:pPr marL="342900" indent="-342900">
              <a:spcAft>
                <a:spcPts val="400"/>
              </a:spcAft>
              <a:buSzPct val="100000"/>
              <a:buChar char="•"/>
            </a:pPr>
            <a:r>
              <a:rPr lang="en-US" sz="1600" dirty="0">
                <a:solidFill>
                  <a:srgbClr val="1A1F2B"/>
                </a:solidFill>
              </a:rPr>
              <a:t>(2e³ + 1)/9</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P4.5 Integration by substitution, by parts and with partial fractions · Edexcel IAL Maths</dc:title>
  <dc:subject>PptxGenJS Presentation</dc:subject>
  <dc:creator>Evan Kotronis · ExaminerPrep</dc:creator>
  <cp:lastModifiedBy>Evan Kotronis · ExaminerPrep</cp:lastModifiedBy>
  <cp:revision>1</cp:revision>
  <dcterms:created xsi:type="dcterms:W3CDTF">2026-10-26T15:10:49Z</dcterms:created>
  <dcterms:modified xsi:type="dcterms:W3CDTF">2026-10-26T15:10:49Z</dcterms:modified>
</cp:coreProperties>
</file>