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Lst>
  <p:notesMasterIdLst>
    <p:notesMasterId r:id="rId48"/>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verview" id="{76222ff0-8191-2230-ed2f-11edae69e110}">
          <p14:sldIdLst>
            <p14:sldId id="256"/>
            <p14:sldId id="257"/>
            <p14:sldId id="258"/>
          </p14:sldIdLst>
        </p14:section>
        <p14:section name="Theory" id="{f6ee177c-c7e2-78c5-6950-dd1e80f0ab0b}">
          <p14:sldIdLst>
            <p14:sldId id="259"/>
            <p14:sldId id="260"/>
            <p14:sldId id="261"/>
            <p14:sldId id="262"/>
            <p14:sldId id="263"/>
            <p14:sldId id="264"/>
            <p14:sldId id="265"/>
            <p14:sldId id="266"/>
            <p14:sldId id="267"/>
            <p14:sldId id="268"/>
            <p14:sldId id="269"/>
            <p14:sldId id="270"/>
            <p14:sldId id="271"/>
            <p14:sldId id="272"/>
            <p14:sldId id="273"/>
            <p14:sldId id="274"/>
            <p14:sldId id="275"/>
            <p14:sldId id="276"/>
            <p14:sldId id="277"/>
            <p14:sldId id="278"/>
            <p14:sldId id="279"/>
            <p14:sldId id="280"/>
            <p14:sldId id="281"/>
            <p14:sldId id="282"/>
            <p14:sldId id="283"/>
            <p14:sldId id="284"/>
            <p14:sldId id="285"/>
            <p14:sldId id="286"/>
            <p14:sldId id="287"/>
            <p14:sldId id="288"/>
            <p14:sldId id="289"/>
            <p14:sldId id="290"/>
            <p14:sldId id="291"/>
            <p14:sldId id="292"/>
            <p14:sldId id="293"/>
            <p14:sldId id="294"/>
          </p14:sldIdLst>
        </p14:section>
        <p14:section name="Practice" id="{1a615984-2ee2-8d6e-f4f1-aa411edb3f9f}">
          <p14:sldIdLst>
            <p14:sldId id="295"/>
            <p14:sldId id="296"/>
            <p14:sldId id="297"/>
          </p14:sldIdLst>
        </p14:section>
        <p14:section name="Answers" id="{0d1636ef-88dd-1cca-3125-36abc62fd58d}">
          <p14:sldIdLst>
            <p14:sldId id="298"/>
            <p14:sldId id="299"/>
            <p14:sldId id="300"/>
            <p14:sldId id="301"/>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notesMaster" Target="notesMasters/notesMaster1.xml"/><Relationship Id="rId49" Type="http://schemas.openxmlformats.org/officeDocument/2006/relationships/presProps" Target="presProps.xml"/><Relationship Id="rId50" Type="http://schemas.openxmlformats.org/officeDocument/2006/relationships/viewProps" Target="viewProps.xml"/><Relationship Id="rId51" Type="http://schemas.openxmlformats.org/officeDocument/2006/relationships/theme" Target="theme/theme1.xml"/><Relationship Id="rId5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P3.7 Integration of standard functions. Notes for this topic: https://examinerprep.com/notes/edexcel-ial-maths/integration-of-standard-functions/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this page covers. Full notes: https://examinerprep.com/notes/edexcel-ial-maths/integration-of-standard-functions/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one minute. Full notes: https://examinerprep.com/notes/edexcel-ial-maths/integration-of-standard-functions/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Which functions can you integrate on sight?. Full notes: https://examinerprep.com/notes/edexcel-ial-maths/integration-of-standard-functions/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Which functions can you integrate on sight?. Full notes: https://examinerprep.com/notes/edexcel-ial-maths/integration-of-standard-functions/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Which functions can you integrate on sight?. Full notes: https://examinerprep.com/notes/edexcel-ial-maths/integration-of-standard-functions/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Which functions can you integrate on sight?: Worked example 1. Full notes: https://examinerprep.com/notes/edexcel-ial-maths/integration-of-standard-functions/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Which functions can you integrate on sight?. Full notes: https://examinerprep.com/notes/edexcel-ial-maths/integration-of-standard-functions/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integrate a function of ax + b?. Full notes: https://examinerprep.com/notes/edexcel-ial-maths/integration-of-standard-functions/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integrate a function of ax + b?. Full notes: https://examinerprep.com/notes/edexcel-ial-maths/integration-of-standard-functions/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integrate a function of ax + b?: Worked example 2. Full notes: https://examinerprep.com/notes/edexcel-ial-maths/integration-of-standard-functions/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integrate a function of ax + b?: Worked example 3. Full notes: https://examinerprep.com/notes/edexcel-ial-maths/integration-of-standard-functions/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integrate a function of ax + b?. Full notes: https://examinerprep.com/notes/edexcel-ial-maths/integration-of-standard-functions/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does an integral give a logarithm?. Full notes: https://examinerprep.com/notes/edexcel-ial-maths/integration-of-standard-functions/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does an integral give a logarithm?. Full notes: https://examinerprep.com/notes/edexcel-ial-maths/integration-of-standard-functions/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does an integral give a logarithm?: Worked example 4. Full notes: https://examinerprep.com/notes/edexcel-ial-maths/integration-of-standard-functions/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does an integral give a logarithm?. Full notes: https://examinerprep.com/notes/edexcel-ial-maths/integration-of-standard-functions/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spot f′(x)[f(x)]ⁿ?. Full notes: https://examinerprep.com/notes/edexcel-ial-maths/integration-of-standard-functions/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spot f′(x)[f(x)]ⁿ?. Full notes: https://examinerprep.com/notes/edexcel-ial-maths/integration-of-standard-functions/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spot f′(x)[f(x)]ⁿ?: Worked example 5. Full notes: https://examinerprep.com/notes/edexcel-ial-maths/integration-of-standard-functions/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spot f′(x)[f(x)]ⁿ?. Full notes: https://examinerprep.com/notes/edexcel-ial-maths/integration-of-standard-functions/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identities help with sin²x, cos²x and tan²x?. Full notes: https://examinerprep.com/notes/edexcel-ial-maths/integration-of-standard-functions/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identities help with sin²x, cos²x and tan²x?. Full notes: https://examinerprep.com/notes/edexcel-ial-maths/integration-of-standard-functions/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identities help with sin²x, cos²x and tan²x?: Worked example 6. Full notes: https://examinerprep.com/notes/edexcel-ial-maths/integration-of-standard-functions/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identities help with sin²x, cos²x and tan²x?. Full notes: https://examinerprep.com/notes/edexcel-ial-maths/integration-of-standard-functions/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areas with these functions?. Full notes: https://examinerprep.com/notes/edexcel-ial-maths/integration-of-standard-functions/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areas with these functions?: Worked example 7. Full notes: https://examinerprep.com/notes/edexcel-ial-maths/integration-of-standard-functions/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areas with these functions?: Worked example 7. Full notes: https://examinerprep.com/notes/edexcel-ial-maths/integration-of-standard-functions/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areas with these functions?: Worked example 8. Full notes: https://examinerprep.com/notes/edexcel-ial-maths/integration-of-standard-functions/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areas with these functions?: Worked example 8. Full notes: https://examinerprep.com/notes/edexcel-ial-maths/integration-of-standard-functions/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areas with these functions?. Full notes: https://examinerprep.com/notes/edexcel-ial-maths/integration-of-standard-functions/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P3.7. Full notes: https://examinerprep.com/notes/edexcel-ial-maths/integration-of-standard-functions/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P3.7. Full notes: https://examinerprep.com/notes/edexcel-ial-maths/integration-of-standard-functions/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misconceptions. Full notes: https://examinerprep.com/notes/edexcel-ial-maths/integration-of-standard-functions/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this topic connects. Full notes: https://examinerprep.com/notes/edexcel-ial-maths/integration-of-standard-functions/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formulae. Full notes: https://examinerprep.com/notes/edexcel-ial-maths/integration-of-standard-functions/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formulae. Full notes: https://examinerprep.com/notes/edexcel-ial-maths/integration-of-standard-functions/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questions. Full notes: https://examinerprep.com/notes/edexcel-ial-maths/integration-of-standard-functions/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answers. Full notes: https://examinerprep.com/notes/edexcel-ial-maths/integration-of-standard-functions/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https://examinerprep.com/ial-maths-p3-7-integration-of-standard-functions-questions#IALM-P3-7-B-03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https://examinerprep.com/ial-maths-p3-7-integration-of-standard-functions-questions#IALM-P3-7-B-05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https://examinerprep.com/ial-maths-p3-7-integration-of-standard-functions-questions#IALM-P3-7-B-03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https://examinerprep.com/ial-maths-p3-7-integration-of-standard-functions-questions#IALM-P3-7-B-05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EP_TITLE">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EP_CONTENT">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4800600"/>
            <a:ext cx="7680960" cy="228600"/>
          </a:xfrm>
          <a:prstGeom prst="rect">
            <a:avLst/>
          </a:prstGeom>
          <a:noFill/>
          <a:ln/>
        </p:spPr>
        <p:txBody>
          <a:bodyPr wrap="square" lIns="0" tIns="0" rIns="0" bIns="0" rtlCol="0" anchor="ctr"/>
          <a:lstStyle/>
          <a:p>
            <a:pPr indent="0" marL="0">
              <a:buNone/>
            </a:pPr>
            <a:r>
              <a:rPr lang="en-US" sz="900" dirty="0">
                <a:solidFill>
                  <a:srgbClr val="5A6577"/>
                </a:solidFill>
              </a:rPr>
              <a:t>ExaminerPrep · examinerprep.com · Independent · Not endorsed by the IBO, Cambridge or Pearson</a:t>
            </a:r>
            <a:endParaRPr lang="en-US" sz="9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EP_DIVIDER">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3.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3.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3.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3.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3.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3.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3.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slideLayout" Target="../slideLayouts/slideLayout3.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3.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slideLayout" Target="../slideLayouts/slideLayout3.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png"/><Relationship Id="rId2" Type="http://schemas.openxmlformats.org/officeDocument/2006/relationships/slideLayout" Target="../slideLayouts/slideLayout3.xml"/><Relationship Id="rId3"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hyperlink" Target="https://examinerprep.com/notes/edexcel-ial-maths/integration-of-standard-functions/" TargetMode="External"/><Relationship Id="rId2" Type="http://schemas.openxmlformats.org/officeDocument/2006/relationships/hyperlink" Target="https://examinerprep.com/ial-maths-p3-7-integration-of-standard-functions-questions/" TargetMode="External"/><Relationship Id="rId3" Type="http://schemas.openxmlformats.org/officeDocument/2006/relationships/hyperlink" Target="https://examinerprep.com/test-builder/" TargetMode="External"/><Relationship Id="rId4" Type="http://schemas.openxmlformats.org/officeDocument/2006/relationships/slideLayout" Target="../slideLayouts/slideLayout2.xml"/><Relationship Id="rId5" Type="http://schemas.openxmlformats.org/officeDocument/2006/relationships/notesSlide" Target="../notesSlides/notesSlide4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txBox="1"/>
          <p:nvPr/>
        </p:nvSpPr>
        <p:spPr>
          <a:xfrm>
            <a:off x="548640" y="685800"/>
            <a:ext cx="6949440" cy="365760"/>
          </a:xfrm>
          <a:prstGeom prst="rect">
            <a:avLst/>
          </a:prstGeom>
          <a:noFill/>
          <a:ln/>
        </p:spPr>
        <p:txBody>
          <a:bodyPr wrap="square" lIns="0" tIns="0" rIns="0" bIns="0" rtlCol="0" anchor="ctr"/>
          <a:lstStyle/>
          <a:p>
            <a:pPr indent="0" marL="0">
              <a:buNone/>
            </a:pPr>
            <a:r>
              <a:rPr lang="en-US" sz="1400" b="1" spc="200" kern="0" dirty="0">
                <a:solidFill>
                  <a:srgbClr val="C9A227"/>
                </a:solidFill>
              </a:rPr>
              <a:t>EDEXCEL IAL MATHS</a:t>
            </a:r>
            <a:endParaRPr lang="en-US" sz="1400" dirty="0"/>
          </a:p>
        </p:txBody>
      </p:sp>
      <p:sp>
        <p:nvSpPr>
          <p:cNvPr id="3" name="Text 1"/>
          <p:cNvSpPr txBox="1"/>
          <p:nvPr/>
        </p:nvSpPr>
        <p:spPr>
          <a:xfrm>
            <a:off x="548640" y="1097280"/>
            <a:ext cx="8046720" cy="1325880"/>
          </a:xfrm>
          <a:prstGeom prst="rect">
            <a:avLst/>
          </a:prstGeom>
          <a:noFill/>
          <a:ln/>
        </p:spPr>
        <p:txBody>
          <a:bodyPr wrap="square" lIns="0" tIns="0" rIns="0" bIns="0" rtlCol="0" anchor="t">
            <a:normAutofit/>
          </a:bodyPr>
          <a:lstStyle/>
          <a:p>
            <a:pPr indent="0" marL="0">
              <a:buNone/>
            </a:pPr>
            <a:r>
              <a:rPr lang="en-US" sz="3800" b="1" dirty="0">
                <a:solidFill>
                  <a:srgbClr val="FFFFFF"/>
                </a:solidFill>
                <a:latin typeface="Cambria" pitchFamily="34" charset="0"/>
                <a:ea typeface="Cambria" pitchFamily="34" charset="-122"/>
                <a:cs typeface="Cambria" pitchFamily="34" charset="-120"/>
              </a:rPr>
              <a:t>P3.7 Integration of standard functions</a:t>
            </a:r>
            <a:endParaRPr lang="en-US" sz="3800" dirty="0"/>
          </a:p>
        </p:txBody>
      </p:sp>
      <p:sp>
        <p:nvSpPr>
          <p:cNvPr id="4" name="Text 2"/>
          <p:cNvSpPr txBox="1"/>
          <p:nvPr/>
        </p:nvSpPr>
        <p:spPr>
          <a:xfrm>
            <a:off x="548640" y="2514600"/>
            <a:ext cx="8046720" cy="365760"/>
          </a:xfrm>
          <a:prstGeom prst="rect">
            <a:avLst/>
          </a:prstGeom>
          <a:noFill/>
          <a:ln/>
        </p:spPr>
        <p:txBody>
          <a:bodyPr wrap="square" lIns="0" tIns="0" rIns="0" bIns="0" rtlCol="0" anchor="ctr"/>
          <a:lstStyle/>
          <a:p>
            <a:pPr indent="0" marL="0">
              <a:buNone/>
            </a:pPr>
            <a:r>
              <a:rPr lang="en-US" sz="1600" dirty="0">
                <a:solidFill>
                  <a:srgbClr val="C9D3E6"/>
                </a:solidFill>
              </a:rPr>
              <a:t>The full notes page in 11 sections · practice questions with answers · simulations</a:t>
            </a:r>
            <a:endParaRPr lang="en-US" sz="1600" dirty="0"/>
          </a:p>
        </p:txBody>
      </p:sp>
      <p:sp>
        <p:nvSpPr>
          <p:cNvPr id="5" name="Shape 3"/>
          <p:cNvSpPr/>
          <p:nvPr/>
        </p:nvSpPr>
        <p:spPr>
          <a:xfrm>
            <a:off x="7863840" y="411480"/>
            <a:ext cx="731520" cy="731520"/>
          </a:xfrm>
          <a:prstGeom prst="ellipse">
            <a:avLst/>
          </a:prstGeom>
          <a:solidFill>
            <a:srgbClr val="C9A227"/>
          </a:solidFill>
          <a:ln w="12700">
            <a:solidFill>
              <a:srgbClr val="C9A227"/>
            </a:solidFill>
            <a:prstDash val="solid"/>
          </a:ln>
        </p:spPr>
      </p:sp>
      <p:sp>
        <p:nvSpPr>
          <p:cNvPr id="6" name="Text 4"/>
          <p:cNvSpPr txBox="1"/>
          <p:nvPr/>
        </p:nvSpPr>
        <p:spPr>
          <a:xfrm>
            <a:off x="7863840" y="411480"/>
            <a:ext cx="731520" cy="731520"/>
          </a:xfrm>
          <a:prstGeom prst="rect">
            <a:avLst/>
          </a:prstGeom>
          <a:noFill/>
          <a:ln/>
        </p:spPr>
        <p:txBody>
          <a:bodyPr wrap="square" lIns="0" tIns="0" rIns="0" bIns="0" rtlCol="0" anchor="ctr"/>
          <a:lstStyle/>
          <a:p>
            <a:pPr algn="ctr" indent="0" marL="0">
              <a:buNone/>
            </a:pPr>
            <a:r>
              <a:rPr lang="en-US" sz="1800" b="1" dirty="0">
                <a:solidFill>
                  <a:srgbClr val="13233F"/>
                </a:solidFill>
                <a:latin typeface="Cambria" pitchFamily="34" charset="0"/>
                <a:ea typeface="Cambria" pitchFamily="34" charset="-122"/>
                <a:cs typeface="Cambria" pitchFamily="34" charset="-120"/>
              </a:rPr>
              <a:t>EP</a:t>
            </a:r>
            <a:endParaRPr lang="en-US" sz="1800" dirty="0"/>
          </a:p>
        </p:txBody>
      </p:sp>
      <p:sp>
        <p:nvSpPr>
          <p:cNvPr id="7" name="Text 5"/>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this page covers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Overview</a:t>
            </a:r>
            <a:endParaRPr lang="en-US" sz="1200" dirty="0"/>
          </a:p>
        </p:txBody>
      </p:sp>
      <p:sp>
        <p:nvSpPr>
          <p:cNvPr id="4" name="Text 2"/>
          <p:cNvSpPr txBox="1"/>
          <p:nvPr/>
        </p:nvSpPr>
        <p:spPr>
          <a:xfrm>
            <a:off x="457200" y="1371600"/>
            <a:ext cx="8229600" cy="1991563"/>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Integrating eˣ, 1/x, sin x, cos x and sec² x, and sums and multiples of them</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Why the integral of 1/x is ln|x|, with a modulus sign</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Integrating functions of ax+b: (ax+b)ⁿ, 1/(ax+b), eᵃˣ⁺ᵇ, sin(ax+b) and cos(ax+b)</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Integrating by recognition: f′(x)/f(x) gives ln|f(x)|, including ∫tan x dx</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Integrating by recognition: f′(x)[f(x)]ⁿ gives a power of f(x)</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Using identities to integrate sin² x, cos² x and tan² x</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Exact definite integrals and areas, including regions below the x-axis and between two curves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In one minute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Key points</a:t>
            </a:r>
            <a:endParaRPr lang="en-US" sz="1200" dirty="0"/>
          </a:p>
        </p:txBody>
      </p:sp>
      <p:sp>
        <p:nvSpPr>
          <p:cNvPr id="4" name="Text 2"/>
          <p:cNvSpPr txBox="1"/>
          <p:nvPr/>
        </p:nvSpPr>
        <p:spPr>
          <a:xfrm>
            <a:off x="457200" y="1371600"/>
            <a:ext cx="8229600" cy="263255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Every standard integral in P3 is a P3 derivative read backwards, so ∫eˣ dx = eˣ + c, ∫1/x dx = ln|x| + c, ∫sin x dx = -cos x + c and ∫cos x dx = sin x + c, and you can check any answer by differentiating it.</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2. Linear inside? Divide by a: ∫f(ax+b) dx = 1/aF(ax+b) + c. This only works when the inside is linear.</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3. Top is (a multiple of) the derivative of the bottom? ∫f′(x)/f(x) dx = ln|f(x)| + c; adjust any constant factor.</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4. A power of a function times the derivative of its inside? ∫f′(x)[f(x)]ⁿ dx = [f(x)]ⁿ⁺¹/(n+1) + c.</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5. Squares of trigonometric functions must be rewritten first: sin² x = ½(1-cos 2x), cos² x = ½(1+cos 2x), tan² x = sec² x - 1.</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6. A region below the x-axis gives a negative integral, so for an area you split at the roots and add the sizes.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Which functions can you integrate on sight?</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11</a:t>
            </a:r>
            <a:endParaRPr lang="en-US" sz="1200" dirty="0"/>
          </a:p>
        </p:txBody>
      </p:sp>
      <p:sp>
        <p:nvSpPr>
          <p:cNvPr id="4" name="Text 2"/>
          <p:cNvSpPr txBox="1"/>
          <p:nvPr/>
        </p:nvSpPr>
        <p:spPr>
          <a:xfrm>
            <a:off x="457200" y="1371600"/>
            <a:ext cx="8229600" cy="7644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Integration is the reverse of differentiation. In P3 you met the derivatives of eˣ, ln x, sin x, cos x and tan x. Read each of those results from right to left and you have a standard integral. That is the whole idea of this page: before you integrate anything, ask which derivative it came from.</a:t>
            </a:r>
            <a:endParaRPr lang="en-US" sz="1500" dirty="0"/>
          </a:p>
        </p:txBody>
      </p:sp>
      <p:sp>
        <p:nvSpPr>
          <p:cNvPr id="5" name="Shape 3"/>
          <p:cNvSpPr/>
          <p:nvPr/>
        </p:nvSpPr>
        <p:spPr>
          <a:xfrm>
            <a:off x="457200" y="2181758"/>
            <a:ext cx="8229600" cy="1754734"/>
          </a:xfrm>
          <a:prstGeom prst="roundRect">
            <a:avLst>
              <a:gd name="adj" fmla="val 3127"/>
            </a:avLst>
          </a:prstGeom>
          <a:solidFill>
            <a:srgbClr val="EEF2FF"/>
          </a:solidFill>
          <a:ln w="9525">
            <a:solidFill>
              <a:srgbClr val="DDE2EA"/>
            </a:solidFill>
            <a:prstDash val="solid"/>
          </a:ln>
        </p:spPr>
      </p:sp>
      <p:sp>
        <p:nvSpPr>
          <p:cNvPr id="6" name="Text 4"/>
          <p:cNvSpPr txBox="1"/>
          <p:nvPr/>
        </p:nvSpPr>
        <p:spPr>
          <a:xfrm>
            <a:off x="603504" y="2273198"/>
            <a:ext cx="7936992" cy="1608430"/>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Standard integrals</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(x in radians, c the constant of integration)</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∫eˣ dx = eˣ + c   ∫1/x dx = ln|x| + c</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∫sin x dx = -cos x + c   ∫cos x dx = sin x + c   ∫sec² x dx = tan x + c</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The results for eˣ, 1/x, sin x and cos x are not in the formulae list, so learn them. The integral of sec² kx is in the formulae list.</a:t>
            </a:r>
            <a:endParaRPr lang="en-US" sz="1400" dirty="0"/>
          </a:p>
        </p:txBody>
      </p:sp>
      <p:sp>
        <p:nvSpPr>
          <p:cNvPr id="7" name="Text 5"/>
          <p:cNvSpPr txBox="1"/>
          <p:nvPr/>
        </p:nvSpPr>
        <p:spPr>
          <a:xfrm>
            <a:off x="457200" y="4056278"/>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 result for 1/x fills the one gap in the P1 power rule. The rule ∫xⁿ dx = xⁿ⁺¹/(n+1) + c breaks down when n = -1, because you would divide by zero.</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Which functions can you integrate on sight?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11</a:t>
            </a:r>
            <a:endParaRPr lang="en-US" sz="1200" dirty="0"/>
          </a:p>
        </p:txBody>
      </p:sp>
      <p:pic>
        <p:nvPicPr>
          <p:cNvPr id="4" name="Image 0" descr="Both branches of y = 1/x. From x = 1 to x = e the area is ln e − ln 1 = 1. From x = −e to x = −1 the region lies below the axis and the integral is ln|−1| − ln|−e| = −1. Both limits must lie on the same branch: you can never integrate 1/x across x = 0.">    </p:cNvPr>
          <p:cNvPicPr>
            <a:picLocks noChangeAspect="1"/>
          </p:cNvPicPr>
          <p:nvPr/>
        </p:nvPicPr>
        <p:blipFill>
          <a:blip r:embed="rId1"/>
          <a:stretch>
            <a:fillRect/>
          </a:stretch>
        </p:blipFill>
        <p:spPr>
          <a:xfrm>
            <a:off x="4674413" y="1371600"/>
            <a:ext cx="4012387" cy="2469794"/>
          </a:xfrm>
          <a:prstGeom prst="rect">
            <a:avLst/>
          </a:prstGeom>
        </p:spPr>
      </p:pic>
      <p:sp>
        <p:nvSpPr>
          <p:cNvPr id="5" name="Text 2"/>
          <p:cNvSpPr txBox="1"/>
          <p:nvPr/>
        </p:nvSpPr>
        <p:spPr>
          <a:xfrm>
            <a:off x="4674413" y="3887114"/>
            <a:ext cx="4012387" cy="730606"/>
          </a:xfrm>
          <a:prstGeom prst="rect">
            <a:avLst/>
          </a:prstGeom>
          <a:noFill/>
          <a:ln/>
        </p:spPr>
        <p:txBody>
          <a:bodyPr wrap="square" lIns="0" tIns="0" rIns="0" bIns="0" rtlCol="0" anchor="t"/>
          <a:lstStyle/>
          <a:p>
            <a:pPr algn="ctr" indent="0" marL="0">
              <a:buNone/>
            </a:pPr>
            <a:r>
              <a:rPr lang="en-US" sz="1100" i="1" dirty="0">
                <a:solidFill>
                  <a:srgbClr val="5A6577"/>
                </a:solidFill>
              </a:rPr>
              <a:t>Both branches of y = 1/x. From x = 1 to x = e the area is ln e − ln 1 = 1. From x = −e to x = −1 the region lies below the axis and the integral is ln|−1| − ln|−e| = −1. Both limits must lie on the same branch: you can never integrate 1/x across x = 0.</a:t>
            </a:r>
            <a:endParaRPr lang="en-US" sz="1100" dirty="0"/>
          </a:p>
        </p:txBody>
      </p:sp>
      <p:sp>
        <p:nvSpPr>
          <p:cNvPr id="6" name="Text 3"/>
          <p:cNvSpPr txBox="1"/>
          <p:nvPr/>
        </p:nvSpPr>
        <p:spPr>
          <a:xfrm>
            <a:off x="457200" y="1371600"/>
            <a:ext cx="3897173" cy="2855671"/>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 function x⁻¹ is the only power that does not integrate to a power; it integrates to a logarithm instead.</a:t>
            </a:r>
            <a:endParaRPr lang="en-US" sz="15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Why is there a modulus in ln|x|?</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function ln x only exists for x &gt; 0, but y = 1/x has a second branch for x &lt; 0. On that branch, differentiate ln(-x) with the chain rule: d/dxln(-x) = (-1)/(-x) = 1/x. So ln(-x) is also an antiderivative of 1/x, valid for negative x. Writing ln|x| covers both branches in one expression.</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Each trigonometric result needs radians.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Which functions can you integrate on sight?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11</a:t>
            </a:r>
            <a:endParaRPr lang="en-US" sz="1200" dirty="0"/>
          </a:p>
        </p:txBody>
      </p:sp>
      <p:pic>
        <p:nvPicPr>
          <p:cNvPr id="4" name="Image 0" descr="Using ∫sin x dx = −cos x: from 0 to π the integral is −cos π + cos 0 = 2; from π to 2π it is −2. The two regions have the same size, so ∫ from 0 to 2π of sin x dx = 0, even though the total area is 4.">    </p:cNvPr>
          <p:cNvPicPr>
            <a:picLocks noChangeAspect="1"/>
          </p:cNvPicPr>
          <p:nvPr/>
        </p:nvPicPr>
        <p:blipFill>
          <a:blip r:embed="rId1"/>
          <a:stretch>
            <a:fillRect/>
          </a:stretch>
        </p:blipFill>
        <p:spPr>
          <a:xfrm>
            <a:off x="4399178" y="1371600"/>
            <a:ext cx="4287622" cy="2638044"/>
          </a:xfrm>
          <a:prstGeom prst="rect">
            <a:avLst/>
          </a:prstGeom>
        </p:spPr>
      </p:pic>
      <p:sp>
        <p:nvSpPr>
          <p:cNvPr id="5" name="Text 2"/>
          <p:cNvSpPr txBox="1"/>
          <p:nvPr/>
        </p:nvSpPr>
        <p:spPr>
          <a:xfrm>
            <a:off x="4399178"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Using ∫sin x dx = −cos x: from 0 to π the integral is −cos π + cos 0 = 2; from π to 2π it is −2. The two regions have the same size, so ∫ from 0 to 2π of sin x dx = 0, even though the total area is 4.</a:t>
            </a:r>
            <a:endParaRPr lang="en-US" sz="1100" dirty="0"/>
          </a:p>
        </p:txBody>
      </p:sp>
      <p:sp>
        <p:nvSpPr>
          <p:cNvPr id="6" name="Text 3"/>
          <p:cNvSpPr txBox="1"/>
          <p:nvPr/>
        </p:nvSpPr>
        <p:spPr>
          <a:xfrm>
            <a:off x="457200" y="1371600"/>
            <a:ext cx="3621938" cy="99486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If x were measured in degrees, the derivative of sin x would carry a factor π/180, and so would every integral. Keep your calculator in radian mode for the whole topic.</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Which functions can you integrate on sight?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11 · Worked example 1 · Easy · Find, evaluate</a:t>
            </a:r>
            <a:endParaRPr lang="en-US" sz="1200" dirty="0"/>
          </a:p>
        </p:txBody>
      </p:sp>
      <p:sp>
        <p:nvSpPr>
          <p:cNvPr id="4" name="Text 2"/>
          <p:cNvSpPr txBox="1"/>
          <p:nvPr/>
        </p:nvSpPr>
        <p:spPr>
          <a:xfrm>
            <a:off x="457200" y="1371600"/>
            <a:ext cx="8229600" cy="1866290"/>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Find ∫(4eˣ - 3/x + 5sin x - 2cos x)dx, x &gt; 0. (b) Evaluate ∫₀^(π/2) (5sin x - 2cos x) dx.</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Integrate term by term, watching the signs on the trigonometric terms: 4eˣ stays 4eˣ; -3/x gives -3ln x; 5sin x gives -5cos x; -2cos x gives -2sin x. Because x &gt; 0, ln|x| can be written ln x. </a:t>
            </a:r>
            <a:r>
              <a:rPr lang="en-US" sz="1500" b="1" dirty="0">
                <a:solidFill>
                  <a:srgbClr val="1A1F2B"/>
                </a:solidFill>
                <a:latin typeface="Calibri" pitchFamily="34" charset="0"/>
                <a:ea typeface="Calibri" pitchFamily="34" charset="-122"/>
                <a:cs typeface="Calibri" pitchFamily="34" charset="-120"/>
              </a:rPr>
              <a:t>4eˣ - 3ln x - 5cos x - 2sin x + c</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Use the antiderivative -5cos x - 2sin x and substitute the limits: (-5×0 - 2×1) - (-5×1 - 2×0) = -2 + 5. </a:t>
            </a:r>
            <a:r>
              <a:rPr lang="en-US" sz="1500" b="1" dirty="0">
                <a:solidFill>
                  <a:srgbClr val="1A1F2B"/>
                </a:solidFill>
                <a:latin typeface="Calibri" pitchFamily="34" charset="0"/>
                <a:ea typeface="Calibri" pitchFamily="34" charset="-122"/>
                <a:cs typeface="Calibri" pitchFamily="34" charset="-120"/>
              </a:rPr>
              <a:t>3</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Which functions can you integrate on sight?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11</a:t>
            </a:r>
            <a:endParaRPr lang="en-US" sz="1200" dirty="0"/>
          </a:p>
        </p:txBody>
      </p:sp>
      <p:sp>
        <p:nvSpPr>
          <p:cNvPr id="4" name="Shape 2"/>
          <p:cNvSpPr/>
          <p:nvPr/>
        </p:nvSpPr>
        <p:spPr>
          <a:xfrm>
            <a:off x="457200" y="1371600"/>
            <a:ext cx="8229600" cy="851306"/>
          </a:xfrm>
          <a:prstGeom prst="roundRect">
            <a:avLst>
              <a:gd name="adj" fmla="val 6445"/>
            </a:avLst>
          </a:prstGeom>
          <a:solidFill>
            <a:srgbClr val="FEF2F2"/>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Getting the sign of ∫sin x dx wrong. Differentiating cos x gives -sin x, so going back, ∫sin x dx = -cos x + c. Check by differentiating: d/dx(-cos x) = sin x.</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integrate a function of ax + b?</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11</a:t>
            </a:r>
            <a:endParaRPr lang="en-US" sz="1200" dirty="0"/>
          </a:p>
        </p:txBody>
      </p:sp>
      <p:sp>
        <p:nvSpPr>
          <p:cNvPr id="4" name="Text 2"/>
          <p:cNvSpPr txBox="1"/>
          <p:nvPr/>
        </p:nvSpPr>
        <p:spPr>
          <a:xfrm>
            <a:off x="457200" y="1371600"/>
            <a:ext cx="8229600" cy="7644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By the chain rule, d/dx[F(ax+b)] = a F′(ax+b). The derivative picks up an extra factor a, the coefficient of x. Reversing this, you integrate as if the bracket were a single x, then divide by a to cancel the factor the chain rule would put back.</a:t>
            </a:r>
            <a:endParaRPr lang="en-US" sz="1500" dirty="0"/>
          </a:p>
        </p:txBody>
      </p:sp>
      <p:sp>
        <p:nvSpPr>
          <p:cNvPr id="5" name="Shape 3"/>
          <p:cNvSpPr/>
          <p:nvPr/>
        </p:nvSpPr>
        <p:spPr>
          <a:xfrm>
            <a:off x="457200" y="2181758"/>
            <a:ext cx="8229600" cy="1722730"/>
          </a:xfrm>
          <a:prstGeom prst="roundRect">
            <a:avLst>
              <a:gd name="adj" fmla="val 3185"/>
            </a:avLst>
          </a:prstGeom>
          <a:solidFill>
            <a:srgbClr val="EEF2FF"/>
          </a:solidFill>
          <a:ln w="9525">
            <a:solidFill>
              <a:srgbClr val="DDE2EA"/>
            </a:solidFill>
            <a:prstDash val="solid"/>
          </a:ln>
        </p:spPr>
      </p:sp>
      <p:sp>
        <p:nvSpPr>
          <p:cNvPr id="6" name="Text 4"/>
          <p:cNvSpPr txBox="1"/>
          <p:nvPr/>
        </p:nvSpPr>
        <p:spPr>
          <a:xfrm>
            <a:off x="603504" y="2273198"/>
            <a:ext cx="7936992" cy="1576426"/>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Integrating a function of a linear expression</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∫f(ax+b) dx = 1/aF(ax+b) + c,  where F′ = f</a:t>
            </a:r>
            <a:endParaRPr lang="en-US" sz="1400" dirty="0"/>
          </a:p>
          <a:p>
            <a:pPr marL="228600" indent="-228600">
              <a:spcBef>
                <a:spcPts val="400"/>
              </a:spcBef>
              <a:buSzPct val="100000"/>
              <a:buChar char="•"/>
            </a:pPr>
            <a:r>
              <a:rPr lang="en-US" sz="1400" dirty="0">
                <a:solidFill>
                  <a:srgbClr val="1A1F2B"/>
                </a:solidFill>
                <a:latin typeface="Calibri" pitchFamily="34" charset="0"/>
                <a:ea typeface="Calibri" pitchFamily="34" charset="-122"/>
                <a:cs typeface="Calibri" pitchFamily="34" charset="-120"/>
              </a:rPr>
              <a:t>(ax+b)ⁿ →((ax+b)ⁿ⁺¹)/(a(n+1)), n ≠-1; 1/(ax+b) →1/aln|ax+b|</a:t>
            </a:r>
            <a:endParaRPr lang="en-US" sz="1400" dirty="0"/>
          </a:p>
          <a:p>
            <a:pPr marL="228600" indent="-228600">
              <a:spcBef>
                <a:spcPts val="400"/>
              </a:spcBef>
              <a:buSzPct val="100000"/>
              <a:buChar char="•"/>
            </a:pPr>
            <a:r>
              <a:rPr lang="en-US" sz="1400" dirty="0">
                <a:solidFill>
                  <a:srgbClr val="1A1F2B"/>
                </a:solidFill>
                <a:latin typeface="Calibri" pitchFamily="34" charset="0"/>
                <a:ea typeface="Calibri" pitchFamily="34" charset="-122"/>
                <a:cs typeface="Calibri" pitchFamily="34" charset="-120"/>
              </a:rPr>
              <a:t>eᵃˣ⁺ᵇ →1/aeᵃˣ⁺ᵇ; sin(ax+b) →-1/acos(ax+b); cos(ax+b) →1/asin(ax+b)</a:t>
            </a:r>
            <a:endParaRPr lang="en-US" sz="1400" dirty="0"/>
          </a:p>
          <a:p>
            <a:pPr indent="0" marL="0">
              <a:spcBef>
                <a:spcPts val="400"/>
              </a:spcBef>
              <a:buNone/>
            </a:pPr>
            <a:r>
              <a:rPr lang="en-US" sz="1400" dirty="0">
                <a:solidFill>
                  <a:srgbClr val="1A1F2B"/>
                </a:solidFill>
                <a:latin typeface="Calibri" pitchFamily="34" charset="0"/>
                <a:ea typeface="Calibri" pitchFamily="34" charset="-122"/>
                <a:cs typeface="Calibri" pitchFamily="34" charset="-120"/>
              </a:rPr>
              <a:t>This is not in the formulae list: derive it from the chain rule and differentiate your answer to check the factor.</a:t>
            </a:r>
            <a:endParaRPr lang="en-US" sz="1400" dirty="0"/>
          </a:p>
        </p:txBody>
      </p:sp>
      <p:sp>
        <p:nvSpPr>
          <p:cNvPr id="7" name="Text 5"/>
          <p:cNvSpPr txBox="1"/>
          <p:nvPr/>
        </p:nvSpPr>
        <p:spPr>
          <a:xfrm>
            <a:off x="457200" y="4024274"/>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There is a neat picture behind the factor 1/a. The graph of y = cos 2x is the graph of y = cos x squashed horizontally by a factor of 2.</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integrate a function of ax + b?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11</a:t>
            </a:r>
            <a:endParaRPr lang="en-US" sz="1200" dirty="0"/>
          </a:p>
        </p:txBody>
      </p:sp>
      <p:pic>
        <p:nvPicPr>
          <p:cNvPr id="4" name="Image 0" descr="Squashing y = cos x horizontally by a factor 2 gives y = cos 2x. The area under cos x from 0 to π/2 is 1; the area under cos 2x from 0 to π/4 is ½. Halving the width halves the area, which is why you divide by a = 2.">    </p:cNvPr>
          <p:cNvPicPr>
            <a:picLocks noChangeAspect="1"/>
          </p:cNvPicPr>
          <p:nvPr/>
        </p:nvPicPr>
        <p:blipFill>
          <a:blip r:embed="rId1"/>
          <a:stretch>
            <a:fillRect/>
          </a:stretch>
        </p:blipFill>
        <p:spPr>
          <a:xfrm>
            <a:off x="4399178" y="1371600"/>
            <a:ext cx="4287622" cy="2638044"/>
          </a:xfrm>
          <a:prstGeom prst="rect">
            <a:avLst/>
          </a:prstGeom>
        </p:spPr>
      </p:pic>
      <p:sp>
        <p:nvSpPr>
          <p:cNvPr id="5" name="Text 2"/>
          <p:cNvSpPr txBox="1"/>
          <p:nvPr/>
        </p:nvSpPr>
        <p:spPr>
          <a:xfrm>
            <a:off x="4399178"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Squashing y = cos x horizontally by a factor 2 gives y = cos 2x. The area under cos x from 0 to π/2 is 1; the area under cos 2x from 0 to π/4 is ½. Halving the width halves the area, which is why you divide by a = 2.</a:t>
            </a:r>
            <a:endParaRPr lang="en-US" sz="1100" dirty="0"/>
          </a:p>
        </p:txBody>
      </p:sp>
      <p:sp>
        <p:nvSpPr>
          <p:cNvPr id="6" name="Text 3"/>
          <p:cNvSpPr txBox="1"/>
          <p:nvPr/>
        </p:nvSpPr>
        <p:spPr>
          <a:xfrm>
            <a:off x="457200" y="1371600"/>
            <a:ext cx="3621938" cy="2236622"/>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Every vertical strip becomes half as wide but keeps its height, so every area is halved. That is exactly the ½ in ∫cos 2x dx = ½sin 2x + c.</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rule only works when the inside is linear. For ∫(x²+1)³ dx the derivative of the inside is 2x, which is not a constant, so you cannot simply divide by it. Either expand the bracket or, if a factor of x is present outside, use the pattern in the section on f′(x)[f(x)]ⁿ.</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integrate a function of ax + b?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11 · Worked example 2 · Easy · Find</a:t>
            </a:r>
            <a:endParaRPr lang="en-US" sz="1200" dirty="0"/>
          </a:p>
        </p:txBody>
      </p:sp>
      <p:sp>
        <p:nvSpPr>
          <p:cNvPr id="4" name="Text 2"/>
          <p:cNvSpPr txBox="1"/>
          <p:nvPr/>
        </p:nvSpPr>
        <p:spPr>
          <a:xfrm>
            <a:off x="457200" y="1371600"/>
            <a:ext cx="8229600" cy="1993392"/>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Find (a) ∫(3x-2)⁴ dx (b) ∫8/(2x+5) dx (c) ∫e¹⁻⁴ˣ dx (d) ∫sin(2x + π/6)dx.</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Raise the power to 5, divide by the new power and by a = 3: ((3x-2)⁵)/(5×3). </a:t>
            </a:r>
            <a:r>
              <a:rPr lang="en-US" sz="1500" b="1" dirty="0">
                <a:solidFill>
                  <a:srgbClr val="1A1F2B"/>
                </a:solidFill>
                <a:latin typeface="Calibri" pitchFamily="34" charset="0"/>
                <a:ea typeface="Calibri" pitchFamily="34" charset="-122"/>
                <a:cs typeface="Calibri" pitchFamily="34" charset="-120"/>
              </a:rPr>
              <a:t>(1/15)(3x-2)⁵ + c</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8 ×½ln|2x+5|. </a:t>
            </a:r>
            <a:r>
              <a:rPr lang="en-US" sz="1500" b="1" dirty="0">
                <a:solidFill>
                  <a:srgbClr val="1A1F2B"/>
                </a:solidFill>
                <a:latin typeface="Calibri" pitchFamily="34" charset="0"/>
                <a:ea typeface="Calibri" pitchFamily="34" charset="-122"/>
                <a:cs typeface="Calibri" pitchFamily="34" charset="-120"/>
              </a:rPr>
              <a:t>4ln|2x+5| + c</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Here a = -4, so divide by -4. </a:t>
            </a:r>
            <a:r>
              <a:rPr lang="en-US" sz="1500" b="1" dirty="0">
                <a:solidFill>
                  <a:srgbClr val="1A1F2B"/>
                </a:solidFill>
                <a:latin typeface="Calibri" pitchFamily="34" charset="0"/>
                <a:ea typeface="Calibri" pitchFamily="34" charset="-122"/>
                <a:cs typeface="Calibri" pitchFamily="34" charset="-120"/>
              </a:rPr>
              <a:t>-¼ e¹⁻⁴ˣ + c</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(d)</a:t>
            </a:r>
            <a:r>
              <a:rPr lang="en-US" sz="1500" dirty="0">
                <a:solidFill>
                  <a:srgbClr val="1A1F2B"/>
                </a:solidFill>
                <a:latin typeface="Calibri" pitchFamily="34" charset="0"/>
                <a:ea typeface="Calibri" pitchFamily="34" charset="-122"/>
                <a:cs typeface="Calibri" pitchFamily="34" charset="-120"/>
              </a:rPr>
              <a:t> ∫sin u du = -cos u, then divide by 2. </a:t>
            </a:r>
            <a:r>
              <a:rPr lang="en-US" sz="1500" b="1" dirty="0">
                <a:solidFill>
                  <a:srgbClr val="1A1F2B"/>
                </a:solidFill>
                <a:latin typeface="Calibri" pitchFamily="34" charset="0"/>
                <a:ea typeface="Calibri" pitchFamily="34" charset="-122"/>
                <a:cs typeface="Calibri" pitchFamily="34" charset="-120"/>
              </a:rPr>
              <a:t>-½cos(2x + π/6) + c</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integrate a function of ax + b?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11 · Worked example 3 · Medium · Find the exact value</a:t>
            </a:r>
            <a:endParaRPr lang="en-US" sz="1200" dirty="0"/>
          </a:p>
        </p:txBody>
      </p:sp>
      <p:pic>
        <p:nvPicPr>
          <p:cNvPr id="4" name="Image 0" descr="The region under y = 6/(2x + 1) from x = 1 to x = 4. The curve stays positive on this interval, so the definite integral in part (a) is the area, 3 ln 3 ≈ 3.30.">    </p:cNvPr>
          <p:cNvPicPr>
            <a:picLocks noChangeAspect="1"/>
          </p:cNvPicPr>
          <p:nvPr/>
        </p:nvPicPr>
        <p:blipFill>
          <a:blip r:embed="rId1"/>
          <a:stretch>
            <a:fillRect/>
          </a:stretch>
        </p:blipFill>
        <p:spPr>
          <a:xfrm>
            <a:off x="4399178" y="1371600"/>
            <a:ext cx="4287622" cy="2638044"/>
          </a:xfrm>
          <a:prstGeom prst="rect">
            <a:avLst/>
          </a:prstGeom>
        </p:spPr>
      </p:pic>
      <p:sp>
        <p:nvSpPr>
          <p:cNvPr id="5" name="Text 2"/>
          <p:cNvSpPr txBox="1"/>
          <p:nvPr/>
        </p:nvSpPr>
        <p:spPr>
          <a:xfrm>
            <a:off x="4399178"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The region under y = 6/(2x + 1) from x = 1 to x = 4. The curve stays positive on this interval, so the definite integral in part (a) is the area, 3 ln 3 ≈ 3.30.</a:t>
            </a:r>
            <a:endParaRPr lang="en-US" sz="1100" dirty="0"/>
          </a:p>
        </p:txBody>
      </p:sp>
      <p:sp>
        <p:nvSpPr>
          <p:cNvPr id="6" name="Text 3"/>
          <p:cNvSpPr txBox="1"/>
          <p:nvPr/>
        </p:nvSpPr>
        <p:spPr>
          <a:xfrm>
            <a:off x="457200" y="1371600"/>
            <a:ext cx="3621938" cy="2327148"/>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Find the exact value of (a) ∫₁⁴ 6/(2x+1) dx (b) ∫₀^(ln 2) e³ˣ dx.</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Integrate, dividing by 2: [3ln|2x+1|]₁⁴ = 3ln 9 - 3ln 3. Combine with the laws of logarithms: 3ln(9/3) = 3ln 3 (≈ 3.30). </a:t>
            </a:r>
            <a:r>
              <a:rPr lang="en-US" sz="1500" b="1" dirty="0">
                <a:solidFill>
                  <a:srgbClr val="1A1F2B"/>
                </a:solidFill>
                <a:latin typeface="Calibri" pitchFamily="34" charset="0"/>
                <a:ea typeface="Calibri" pitchFamily="34" charset="-122"/>
                <a:cs typeface="Calibri" pitchFamily="34" charset="-120"/>
              </a:rPr>
              <a:t>3ln 3</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[⅓ e³ˣ]₀^(ln 2). Use e^(3ln 2) = e^(ln 8) = 8: ⅓(8 - 1). </a:t>
            </a:r>
            <a:r>
              <a:rPr lang="en-US" sz="1500" b="1" dirty="0">
                <a:solidFill>
                  <a:srgbClr val="1A1F2B"/>
                </a:solidFill>
                <a:latin typeface="Calibri" pitchFamily="34" charset="0"/>
                <a:ea typeface="Calibri" pitchFamily="34" charset="-122"/>
                <a:cs typeface="Calibri" pitchFamily="34" charset="-120"/>
              </a:rPr>
              <a:t>(7/3)</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integrate a function of ax + b?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11</a:t>
            </a:r>
            <a:endParaRPr lang="en-US" sz="1200" dirty="0"/>
          </a:p>
        </p:txBody>
      </p:sp>
      <p:pic>
        <p:nvPicPr>
          <p:cNvPr id="4" name="Image 0" descr="Worked example 3(b): the curve y = e^(3x) rises from 1 at x = 0 to 8 at x = ln 2, and the shaded area is (8 − 1)/3 = 7/3.">    </p:cNvPr>
          <p:cNvPicPr>
            <a:picLocks noChangeAspect="1"/>
          </p:cNvPicPr>
          <p:nvPr/>
        </p:nvPicPr>
        <p:blipFill>
          <a:blip r:embed="rId1"/>
          <a:stretch>
            <a:fillRect/>
          </a:stretch>
        </p:blipFill>
        <p:spPr>
          <a:xfrm>
            <a:off x="4389120" y="1452982"/>
            <a:ext cx="4297680" cy="2644445"/>
          </a:xfrm>
          <a:prstGeom prst="rect">
            <a:avLst/>
          </a:prstGeom>
        </p:spPr>
      </p:pic>
      <p:sp>
        <p:nvSpPr>
          <p:cNvPr id="5" name="Text 2"/>
          <p:cNvSpPr txBox="1"/>
          <p:nvPr/>
        </p:nvSpPr>
        <p:spPr>
          <a:xfrm>
            <a:off x="4389120" y="4143146"/>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Worked example 3(b): the curve y = e^(3x) rises from 1 at x = 0 to 8 at x = ln 2, and the shaded area is (8 − 1)/3 = 7/3.</a:t>
            </a:r>
            <a:endParaRPr lang="en-US" sz="1100" dirty="0"/>
          </a:p>
        </p:txBody>
      </p:sp>
      <p:sp>
        <p:nvSpPr>
          <p:cNvPr id="6" name="Shape 3"/>
          <p:cNvSpPr/>
          <p:nvPr/>
        </p:nvSpPr>
        <p:spPr>
          <a:xfrm>
            <a:off x="457200" y="1371600"/>
            <a:ext cx="3611880" cy="1496873"/>
          </a:xfrm>
          <a:prstGeom prst="roundRect">
            <a:avLst>
              <a:gd name="adj" fmla="val 3665"/>
            </a:avLst>
          </a:prstGeom>
          <a:solidFill>
            <a:srgbClr val="FFFBEB"/>
          </a:solidFill>
          <a:ln w="9525">
            <a:solidFill>
              <a:srgbClr val="DDE2EA"/>
            </a:solidFill>
            <a:prstDash val="solid"/>
          </a:ln>
        </p:spPr>
      </p:sp>
      <p:sp>
        <p:nvSpPr>
          <p:cNvPr id="7" name="Text 4"/>
          <p:cNvSpPr txBox="1"/>
          <p:nvPr/>
        </p:nvSpPr>
        <p:spPr>
          <a:xfrm>
            <a:off x="603504" y="1463040"/>
            <a:ext cx="3319272" cy="1350569"/>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1 — exact means exact</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"Exact value" means leave ln, e and π in your answer and simplify with the laws of logarithms: 3ln 9 - 3ln 3 = 3ln 3. A calculator decimal is not an exact answer; use it only as a check.</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When does an integral give a logarithm?</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11</a:t>
            </a:r>
            <a:endParaRPr lang="en-US" sz="1200" dirty="0"/>
          </a:p>
        </p:txBody>
      </p:sp>
      <p:sp>
        <p:nvSpPr>
          <p:cNvPr id="4" name="Text 2"/>
          <p:cNvSpPr txBox="1"/>
          <p:nvPr/>
        </p:nvSpPr>
        <p:spPr>
          <a:xfrm>
            <a:off x="457200" y="1371600"/>
            <a:ext cx="8229600" cy="99486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By the chain rule, d/dxln|f(x)| = f′(x)/f(x). So whenever the numerator of a fraction is the derivative of its denominator, or a constant multiple of it, the integral is a logarithm. This is the most useful recognition pattern on the paper, and the test is quick: differentiate the bottom and compare it with the top.</a:t>
            </a:r>
            <a:endParaRPr lang="en-US" sz="1500" dirty="0"/>
          </a:p>
        </p:txBody>
      </p:sp>
      <p:sp>
        <p:nvSpPr>
          <p:cNvPr id="5" name="Shape 3"/>
          <p:cNvSpPr/>
          <p:nvPr/>
        </p:nvSpPr>
        <p:spPr>
          <a:xfrm>
            <a:off x="457200" y="2412187"/>
            <a:ext cx="8229600" cy="1232611"/>
          </a:xfrm>
          <a:prstGeom prst="roundRect">
            <a:avLst>
              <a:gd name="adj" fmla="val 4451"/>
            </a:avLst>
          </a:prstGeom>
          <a:solidFill>
            <a:srgbClr val="EEF2FF"/>
          </a:solidFill>
          <a:ln w="9525">
            <a:solidFill>
              <a:srgbClr val="DDE2EA"/>
            </a:solidFill>
            <a:prstDash val="solid"/>
          </a:ln>
        </p:spPr>
      </p:sp>
      <p:sp>
        <p:nvSpPr>
          <p:cNvPr id="6" name="Text 4"/>
          <p:cNvSpPr txBox="1"/>
          <p:nvPr/>
        </p:nvSpPr>
        <p:spPr>
          <a:xfrm>
            <a:off x="603504" y="2503627"/>
            <a:ext cx="7936992" cy="1086307"/>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Recognising f′(x)/f(x)</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∫f′(x)/f(x) dx = ln|f(x)| + c   and  ∫k f′(x)/f(x) dx = kln|f(x)| + c</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Not in the formulae list for the general pattern, so learn it. The results ∫tan kx dx = 1/kln|sec kx| + c and ∫cot x dx = ln|sin x| + c are in the formulae list.</a:t>
            </a:r>
            <a:endParaRPr lang="en-US" sz="1400" dirty="0"/>
          </a:p>
        </p:txBody>
      </p:sp>
      <p:sp>
        <p:nvSpPr>
          <p:cNvPr id="7" name="Text 5"/>
          <p:cNvSpPr txBox="1"/>
          <p:nvPr/>
        </p:nvSpPr>
        <p:spPr>
          <a:xfrm>
            <a:off x="457200" y="3763670"/>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 most famous case is tan x. Write it as sin x/cos x. The derivative of cos x is -sin x, so the numerator is -1 times the derivative of the denominator:</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When does an integral give a logarithm?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11</a:t>
            </a:r>
            <a:endParaRPr lang="en-US" sz="1200" dirty="0"/>
          </a:p>
        </p:txBody>
      </p:sp>
      <p:pic>
        <p:nvPicPr>
          <p:cNvPr id="4" name="Image 0" descr="The area under y = tan x from 0 to π/3 is [ln|sec x|] = ln 2 − ln 1 = ln 2 ≈ 0.693, because sec(π/3) = 2. The curve has an asymptote at x = π/2, so the limits must stay on one side of it.">    </p:cNvPr>
          <p:cNvPicPr>
            <a:picLocks noChangeAspect="1"/>
          </p:cNvPicPr>
          <p:nvPr/>
        </p:nvPicPr>
        <p:blipFill>
          <a:blip r:embed="rId1"/>
          <a:stretch>
            <a:fillRect/>
          </a:stretch>
        </p:blipFill>
        <p:spPr>
          <a:xfrm>
            <a:off x="4399178" y="1371600"/>
            <a:ext cx="4287622" cy="2638044"/>
          </a:xfrm>
          <a:prstGeom prst="rect">
            <a:avLst/>
          </a:prstGeom>
        </p:spPr>
      </p:pic>
      <p:sp>
        <p:nvSpPr>
          <p:cNvPr id="5" name="Text 2"/>
          <p:cNvSpPr txBox="1"/>
          <p:nvPr/>
        </p:nvSpPr>
        <p:spPr>
          <a:xfrm>
            <a:off x="4399178"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The area under y = tan x from 0 to π/3 is [ln|sec x|] = ln 2 − ln 1 = ln 2 ≈ 0.693, because sec(π/3) = 2. The curve has an asymptote at x = π/2, so the limits must stay on one side of it.</a:t>
            </a:r>
            <a:endParaRPr lang="en-US" sz="1100" dirty="0"/>
          </a:p>
        </p:txBody>
      </p:sp>
      <p:sp>
        <p:nvSpPr>
          <p:cNvPr id="6" name="Shape 3"/>
          <p:cNvSpPr/>
          <p:nvPr/>
        </p:nvSpPr>
        <p:spPr>
          <a:xfrm>
            <a:off x="457200" y="1371600"/>
            <a:ext cx="3621938" cy="705002"/>
          </a:xfrm>
          <a:prstGeom prst="roundRect">
            <a:avLst>
              <a:gd name="adj" fmla="val 7782"/>
            </a:avLst>
          </a:prstGeom>
          <a:solidFill>
            <a:srgbClr val="F3F5F9"/>
          </a:solidFill>
          <a:ln w="9525">
            <a:solidFill>
              <a:srgbClr val="DDE2EA"/>
            </a:solidFill>
            <a:prstDash val="solid"/>
          </a:ln>
        </p:spPr>
      </p:sp>
      <p:sp>
        <p:nvSpPr>
          <p:cNvPr id="7" name="Text 4"/>
          <p:cNvSpPr txBox="1"/>
          <p:nvPr/>
        </p:nvSpPr>
        <p:spPr>
          <a:xfrm>
            <a:off x="603504" y="1463040"/>
            <a:ext cx="3329330" cy="558698"/>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∫tan x dx = -∫(-sin x)/cos x dx = -ln|cos x| + c = ln|sec x| + c.</a:t>
            </a:r>
            <a:endParaRPr lang="en-US" sz="1700" dirty="0"/>
          </a:p>
        </p:txBody>
      </p:sp>
      <p:sp>
        <p:nvSpPr>
          <p:cNvPr id="8" name="Text 5"/>
          <p:cNvSpPr txBox="1"/>
          <p:nvPr/>
        </p:nvSpPr>
        <p:spPr>
          <a:xfrm>
            <a:off x="457200" y="2195474"/>
            <a:ext cx="3621938" cy="2236622"/>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 last step uses -ln|cos x| = ln|cos x|⁻¹ = ln|sec x|. Similarly ∫cot x dx = ∫cos x/sin x dx = ln|sin x| + c.</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numerator must be a constant multiple of the derivative of the denominator. ∫x/(x²+1) dx = ½ln(x²+1) + c works, because x is half of 2x. But ∫1/(x²+1) dx does not fit the pattern at all: the top would need to contain x.</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When does an integral give a logarithm?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11 · Worked example 4 · Medium · Find, show that</a:t>
            </a:r>
            <a:endParaRPr lang="en-US" sz="1200" dirty="0"/>
          </a:p>
        </p:txBody>
      </p:sp>
      <p:sp>
        <p:nvSpPr>
          <p:cNvPr id="4" name="Text 2"/>
          <p:cNvSpPr txBox="1"/>
          <p:nvPr/>
        </p:nvSpPr>
        <p:spPr>
          <a:xfrm>
            <a:off x="457200" y="1371600"/>
            <a:ext cx="8229600" cy="2096719"/>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Find ∫(4x-2)/(x²-x+3) dx. (b) Show that ∫₀^(π/2) cos x/(3+sin x) dx = ln(4/3).</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Differentiate the denominator: d/dx(x²-x+3) = 2x-1, and 4x-2 = 2(2x-1). The integrand is twice f′/f, so it integrates to twice a logarithm. No modulus is needed: x²-x+3 has discriminant 1 - 12 &lt; 0, so it is always positive. </a:t>
            </a:r>
            <a:r>
              <a:rPr lang="en-US" sz="1500" b="1" dirty="0">
                <a:solidFill>
                  <a:srgbClr val="1A1F2B"/>
                </a:solidFill>
                <a:latin typeface="Calibri" pitchFamily="34" charset="0"/>
                <a:ea typeface="Calibri" pitchFamily="34" charset="-122"/>
                <a:cs typeface="Calibri" pitchFamily="34" charset="-120"/>
              </a:rPr>
              <a:t>2ln(x²-x+3) + c</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The numerator cos x is the derivative of 3 + sin x, which is always positive. So [ln(3+sin x)]₀^(π/2) = ln 4 - ln 3. </a:t>
            </a:r>
            <a:r>
              <a:rPr lang="en-US" sz="1500" b="1" dirty="0">
                <a:solidFill>
                  <a:srgbClr val="1A1F2B"/>
                </a:solidFill>
                <a:latin typeface="Calibri" pitchFamily="34" charset="0"/>
                <a:ea typeface="Calibri" pitchFamily="34" charset="-122"/>
                <a:cs typeface="Calibri" pitchFamily="34" charset="-120"/>
              </a:rPr>
              <a:t>ln(4/3)</a:t>
            </a:r>
            <a:r>
              <a:rPr lang="en-US" sz="1500" dirty="0">
                <a:solidFill>
                  <a:srgbClr val="1A1F2B"/>
                </a:solidFill>
                <a:latin typeface="Calibri" pitchFamily="34" charset="0"/>
                <a:ea typeface="Calibri" pitchFamily="34" charset="-122"/>
                <a:cs typeface="Calibri" pitchFamily="34" charset="-120"/>
              </a:rPr>
              <a:t> as required.</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When does an integral give a logarithm?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11</a:t>
            </a:r>
            <a:endParaRPr lang="en-US" sz="1200" dirty="0"/>
          </a:p>
        </p:txBody>
      </p:sp>
      <p:pic>
        <p:nvPicPr>
          <p:cNvPr id="4" name="Image 0" descr="Worked example 4(b): the shaded region from 0 to π/2 has area ln(4/3) ≈ 0.288. Beyond π/2 the curve is below the axis, so an integral that ran past π/2 would include a negative contribution.">    </p:cNvPr>
          <p:cNvPicPr>
            <a:picLocks noChangeAspect="1"/>
          </p:cNvPicPr>
          <p:nvPr/>
        </p:nvPicPr>
        <p:blipFill>
          <a:blip r:embed="rId1"/>
          <a:stretch>
            <a:fillRect/>
          </a:stretch>
        </p:blipFill>
        <p:spPr>
          <a:xfrm>
            <a:off x="4399178" y="1371600"/>
            <a:ext cx="4287622" cy="2638044"/>
          </a:xfrm>
          <a:prstGeom prst="rect">
            <a:avLst/>
          </a:prstGeom>
        </p:spPr>
      </p:pic>
      <p:sp>
        <p:nvSpPr>
          <p:cNvPr id="5" name="Text 2"/>
          <p:cNvSpPr txBox="1"/>
          <p:nvPr/>
        </p:nvSpPr>
        <p:spPr>
          <a:xfrm>
            <a:off x="4399178"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Worked example 4(b): the shaded region from 0 to π/2 has area ln(4/3) ≈ 0.288. Beyond π/2 the curve is below the axis, so an integral that ran past π/2 would include a negative contribution.</a:t>
            </a:r>
            <a:endParaRPr lang="en-US" sz="1100" dirty="0"/>
          </a:p>
        </p:txBody>
      </p:sp>
      <p:sp>
        <p:nvSpPr>
          <p:cNvPr id="6" name="Shape 3"/>
          <p:cNvSpPr/>
          <p:nvPr/>
        </p:nvSpPr>
        <p:spPr>
          <a:xfrm>
            <a:off x="457200" y="1371600"/>
            <a:ext cx="3621938" cy="1281074"/>
          </a:xfrm>
          <a:prstGeom prst="roundRect">
            <a:avLst>
              <a:gd name="adj" fmla="val 4283"/>
            </a:avLst>
          </a:prstGeom>
          <a:solidFill>
            <a:srgbClr val="FEF2F2"/>
          </a:solidFill>
          <a:ln w="9525">
            <a:solidFill>
              <a:srgbClr val="DDE2EA"/>
            </a:solidFill>
            <a:prstDash val="solid"/>
          </a:ln>
        </p:spPr>
      </p:sp>
      <p:sp>
        <p:nvSpPr>
          <p:cNvPr id="7" name="Text 4"/>
          <p:cNvSpPr txBox="1"/>
          <p:nvPr/>
        </p:nvSpPr>
        <p:spPr>
          <a:xfrm>
            <a:off x="603504" y="1463040"/>
            <a:ext cx="3329330" cy="1134770"/>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Writing ∫1/(x²+1) dx = ln(x²+1). Differentiate it: you get 2x/(x²+1), not the integrand. The f′/f pattern needs the derivative of the denominator on top.</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spot f′(x)[f(x)]ⁿ?</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11</a:t>
            </a:r>
            <a:endParaRPr lang="en-US" sz="1200" dirty="0"/>
          </a:p>
        </p:txBody>
      </p:sp>
      <p:sp>
        <p:nvSpPr>
          <p:cNvPr id="4" name="Text 2"/>
          <p:cNvSpPr txBox="1"/>
          <p:nvPr/>
        </p:nvSpPr>
        <p:spPr>
          <a:xfrm>
            <a:off x="457200" y="1371600"/>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 chain rule gives d/dx[f(x)]ⁿ⁺¹/(n+1) = f′(x)[f(x)]ⁿ. So a power of a function, multiplied by the derivative of that function, integrates by raising the power, exactly as if f(x) were a single variable.</a:t>
            </a:r>
            <a:endParaRPr lang="en-US" sz="1500" dirty="0"/>
          </a:p>
        </p:txBody>
      </p:sp>
      <p:sp>
        <p:nvSpPr>
          <p:cNvPr id="5" name="Shape 3"/>
          <p:cNvSpPr/>
          <p:nvPr/>
        </p:nvSpPr>
        <p:spPr>
          <a:xfrm>
            <a:off x="457200" y="1951330"/>
            <a:ext cx="8229600" cy="1988820"/>
          </a:xfrm>
          <a:prstGeom prst="roundRect">
            <a:avLst>
              <a:gd name="adj" fmla="val 2759"/>
            </a:avLst>
          </a:prstGeom>
          <a:solidFill>
            <a:srgbClr val="EEF2FF"/>
          </a:solidFill>
          <a:ln w="9525">
            <a:solidFill>
              <a:srgbClr val="DDE2EA"/>
            </a:solidFill>
            <a:prstDash val="solid"/>
          </a:ln>
        </p:spPr>
      </p:sp>
      <p:sp>
        <p:nvSpPr>
          <p:cNvPr id="6" name="Text 4"/>
          <p:cNvSpPr txBox="1"/>
          <p:nvPr/>
        </p:nvSpPr>
        <p:spPr>
          <a:xfrm>
            <a:off x="603504" y="2042770"/>
            <a:ext cx="7936992" cy="1842516"/>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Recognising f′(x)[f(x)]ⁿ</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∫f′(x)[f(x)]ⁿ dx = [f(x)]ⁿ⁺¹/(n+1) + c,  n ≠-1</a:t>
            </a:r>
            <a:endParaRPr lang="en-US" sz="1400" dirty="0"/>
          </a:p>
          <a:p>
            <a:pPr marL="228600" indent="-228600">
              <a:spcBef>
                <a:spcPts val="400"/>
              </a:spcBef>
              <a:buSzPct val="100000"/>
              <a:buChar char="•"/>
            </a:pPr>
            <a:r>
              <a:rPr lang="en-US" sz="1400" dirty="0">
                <a:solidFill>
                  <a:srgbClr val="1A1F2B"/>
                </a:solidFill>
                <a:latin typeface="Calibri" pitchFamily="34" charset="0"/>
                <a:ea typeface="Calibri" pitchFamily="34" charset="-122"/>
                <a:cs typeface="Calibri" pitchFamily="34" charset="-120"/>
              </a:rPr>
              <a:t>Look for a bracket (or a function such as cos x or eˣ + 1) raised to a power, multiplied by a constant multiple of its derivative.</a:t>
            </a:r>
            <a:endParaRPr lang="en-US" sz="1400" dirty="0"/>
          </a:p>
          <a:p>
            <a:pPr marL="228600" indent="-228600">
              <a:spcBef>
                <a:spcPts val="400"/>
              </a:spcBef>
              <a:buSzPct val="100000"/>
              <a:buChar char="•"/>
            </a:pPr>
            <a:r>
              <a:rPr lang="en-US" sz="1400" dirty="0">
                <a:solidFill>
                  <a:srgbClr val="1A1F2B"/>
                </a:solidFill>
                <a:latin typeface="Calibri" pitchFamily="34" charset="0"/>
                <a:ea typeface="Calibri" pitchFamily="34" charset="-122"/>
                <a:cs typeface="Calibri" pitchFamily="34" charset="-120"/>
              </a:rPr>
              <a:t>Guess [f(x)]ⁿ⁺¹, differentiate it, compare with the integrand, then fix the constant.</a:t>
            </a:r>
            <a:endParaRPr lang="en-US" sz="1400" dirty="0"/>
          </a:p>
          <a:p>
            <a:pPr marL="228600" indent="-228600">
              <a:spcBef>
                <a:spcPts val="400"/>
              </a:spcBef>
              <a:buSzPct val="100000"/>
              <a:buChar char="•"/>
            </a:pPr>
            <a:r>
              <a:rPr lang="en-US" sz="1400" dirty="0">
                <a:solidFill>
                  <a:srgbClr val="1A1F2B"/>
                </a:solidFill>
                <a:latin typeface="Calibri" pitchFamily="34" charset="0"/>
                <a:ea typeface="Calibri" pitchFamily="34" charset="-122"/>
                <a:cs typeface="Calibri" pitchFamily="34" charset="-120"/>
              </a:rPr>
              <a:t>n = -1 is the f′/f case of the previous section.</a:t>
            </a:r>
            <a:endParaRPr lang="en-US" sz="1400" dirty="0"/>
          </a:p>
          <a:p>
            <a:pPr indent="0" marL="0">
              <a:spcBef>
                <a:spcPts val="400"/>
              </a:spcBef>
              <a:buNone/>
            </a:pPr>
            <a:r>
              <a:rPr lang="en-US" sz="1400" dirty="0">
                <a:solidFill>
                  <a:srgbClr val="1A1F2B"/>
                </a:solidFill>
                <a:latin typeface="Calibri" pitchFamily="34" charset="0"/>
                <a:ea typeface="Calibri" pitchFamily="34" charset="-122"/>
                <a:cs typeface="Calibri" pitchFamily="34" charset="-120"/>
              </a:rPr>
              <a:t>Not in the formulae list: derive it from the chain rule.</a:t>
            </a:r>
            <a:endParaRPr lang="en-US" sz="1400" dirty="0"/>
          </a:p>
        </p:txBody>
      </p:sp>
      <p:sp>
        <p:nvSpPr>
          <p:cNvPr id="7" name="Text 5"/>
          <p:cNvSpPr txBox="1"/>
          <p:nvPr/>
        </p:nvSpPr>
        <p:spPr>
          <a:xfrm>
            <a:off x="457200" y="4059022"/>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 method "guess, differentiate, adjust" is more reliable than trying to remember a formula. You only ever have to fix a constant factor.</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spot f′(x)[f(x)]ⁿ?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11</a:t>
            </a:r>
            <a:endParaRPr lang="en-US" sz="1200" dirty="0"/>
          </a:p>
        </p:txBody>
      </p:sp>
      <p:sp>
        <p:nvSpPr>
          <p:cNvPr id="4" name="Text 2"/>
          <p:cNvSpPr txBox="1"/>
          <p:nvPr/>
        </p:nvSpPr>
        <p:spPr>
          <a:xfrm>
            <a:off x="457200" y="1371600"/>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If the factor you need is a function of x, the pattern does not apply and you need a different method (substitution, in P4).</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spot f′(x)[f(x)]ⁿ?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11 · Worked example 5 · Medium · Find, evaluate</a:t>
            </a:r>
            <a:endParaRPr lang="en-US" sz="1200" dirty="0"/>
          </a:p>
        </p:txBody>
      </p:sp>
      <p:sp>
        <p:nvSpPr>
          <p:cNvPr id="4" name="Text 2"/>
          <p:cNvSpPr txBox="1"/>
          <p:nvPr/>
        </p:nvSpPr>
        <p:spPr>
          <a:xfrm>
            <a:off x="457200" y="1371600"/>
            <a:ext cx="8229600" cy="1866290"/>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Find ∫x²(x³+2)⁴ dx. (b) Evaluate ∫₀^(π/2) sin xcos³ x dx.</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Guess (x³+2)⁵ and differentiate: d/dx(x³+2)⁵ = 5(x³+2)⁴ ×3x² = 15x²(x³+2)⁴. That is 15 times too big, so divide by 15. </a:t>
            </a:r>
            <a:r>
              <a:rPr lang="en-US" sz="1500" b="1" dirty="0">
                <a:solidFill>
                  <a:srgbClr val="1A1F2B"/>
                </a:solidFill>
                <a:latin typeface="Calibri" pitchFamily="34" charset="0"/>
                <a:ea typeface="Calibri" pitchFamily="34" charset="-122"/>
                <a:cs typeface="Calibri" pitchFamily="34" charset="-120"/>
              </a:rPr>
              <a:t>(1/15)(x³+2)⁵ + c</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cos³ x = (cos x)³, and its inside, cos x, has derivative -sin x. Guess cos⁴ x: d/dxcos⁴ x = -4sin xcos³ x, so ∫sin xcos³ x dx = -¼cos⁴ x + c. With limits: [-¼cos⁴ x]₀^(π/2) = 0 - (-¼). </a:t>
            </a:r>
            <a:r>
              <a:rPr lang="en-US" sz="1500" b="1" dirty="0">
                <a:solidFill>
                  <a:srgbClr val="1A1F2B"/>
                </a:solidFill>
                <a:latin typeface="Calibri" pitchFamily="34" charset="0"/>
                <a:ea typeface="Calibri" pitchFamily="34" charset="-122"/>
                <a:cs typeface="Calibri" pitchFamily="34" charset="-120"/>
              </a:rPr>
              <a:t>¼</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spot f′(x)[f(x)]ⁿ?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11</a:t>
            </a:r>
            <a:endParaRPr lang="en-US" sz="1200" dirty="0"/>
          </a:p>
        </p:txBody>
      </p:sp>
      <p:pic>
        <p:nvPicPr>
          <p:cNvPr id="4" name="Image 0" descr="Worked example 5(b): the area from 0 to π/2 is ¼. The part from π/2 to π is the same shape below the axis, so the integral from 0 to π is 0, even though the total area is ½.">    </p:cNvPr>
          <p:cNvPicPr>
            <a:picLocks noChangeAspect="1"/>
          </p:cNvPicPr>
          <p:nvPr/>
        </p:nvPicPr>
        <p:blipFill>
          <a:blip r:embed="rId1"/>
          <a:stretch>
            <a:fillRect/>
          </a:stretch>
        </p:blipFill>
        <p:spPr>
          <a:xfrm>
            <a:off x="4399178" y="1371600"/>
            <a:ext cx="4287622" cy="2638044"/>
          </a:xfrm>
          <a:prstGeom prst="rect">
            <a:avLst/>
          </a:prstGeom>
        </p:spPr>
      </p:pic>
      <p:sp>
        <p:nvSpPr>
          <p:cNvPr id="5" name="Text 2"/>
          <p:cNvSpPr txBox="1"/>
          <p:nvPr/>
        </p:nvSpPr>
        <p:spPr>
          <a:xfrm>
            <a:off x="4399178"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Worked example 5(b): the area from 0 to π/2 is ¼. The part from π/2 to π is the same shape below the axis, so the integral from 0 to π is 0, even though the total area is ½.</a:t>
            </a:r>
            <a:endParaRPr lang="en-US" sz="1100" dirty="0"/>
          </a:p>
        </p:txBody>
      </p:sp>
      <p:sp>
        <p:nvSpPr>
          <p:cNvPr id="6" name="Shape 3"/>
          <p:cNvSpPr/>
          <p:nvPr/>
        </p:nvSpPr>
        <p:spPr>
          <a:xfrm>
            <a:off x="457200" y="1371600"/>
            <a:ext cx="3621938" cy="1481328"/>
          </a:xfrm>
          <a:prstGeom prst="roundRect">
            <a:avLst>
              <a:gd name="adj" fmla="val 3704"/>
            </a:avLst>
          </a:prstGeom>
          <a:solidFill>
            <a:srgbClr val="FFFBEB"/>
          </a:solidFill>
          <a:ln w="9525">
            <a:solidFill>
              <a:srgbClr val="DDE2EA"/>
            </a:solidFill>
            <a:prstDash val="solid"/>
          </a:ln>
        </p:spPr>
      </p:sp>
      <p:sp>
        <p:nvSpPr>
          <p:cNvPr id="7" name="Text 4"/>
          <p:cNvSpPr txBox="1"/>
          <p:nvPr/>
        </p:nvSpPr>
        <p:spPr>
          <a:xfrm>
            <a:off x="603504" y="1463040"/>
            <a:ext cx="3329330" cy="1335024"/>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2 — "by differentiating … or otherwise"</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Questions often say "by differentiating (x³+2)⁵, or otherwise". That is a hint to use this pattern: write down the derivative, then divide by the constant that appeared.</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identities help with sin²x, cos²x and tan²x?</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11</a:t>
            </a:r>
            <a:endParaRPr lang="en-US" sz="1200" dirty="0"/>
          </a:p>
        </p:txBody>
      </p:sp>
      <p:sp>
        <p:nvSpPr>
          <p:cNvPr id="4" name="Text 2"/>
          <p:cNvSpPr txBox="1"/>
          <p:nvPr/>
        </p:nvSpPr>
        <p:spPr>
          <a:xfrm>
            <a:off x="457200" y="1371600"/>
            <a:ext cx="8229600" cy="7644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There is no standard integral for sin² x, cos² x or tan² x. The trick is to rearrange an identity so that the square disappears, and then use the earlier sections. The double-angle formula cos 2x = 1 - 2sin² x = 2cos² x - 1 gives the first two, and 1 + tan² x = sec² x gives the third.</a:t>
            </a:r>
            <a:endParaRPr lang="en-US" sz="1500" dirty="0"/>
          </a:p>
        </p:txBody>
      </p:sp>
      <p:sp>
        <p:nvSpPr>
          <p:cNvPr id="5" name="Shape 3"/>
          <p:cNvSpPr/>
          <p:nvPr/>
        </p:nvSpPr>
        <p:spPr>
          <a:xfrm>
            <a:off x="457200" y="2181758"/>
            <a:ext cx="8229600" cy="1494130"/>
          </a:xfrm>
          <a:prstGeom prst="roundRect">
            <a:avLst>
              <a:gd name="adj" fmla="val 3672"/>
            </a:avLst>
          </a:prstGeom>
          <a:solidFill>
            <a:srgbClr val="EEF2FF"/>
          </a:solidFill>
          <a:ln w="9525">
            <a:solidFill>
              <a:srgbClr val="DDE2EA"/>
            </a:solidFill>
            <a:prstDash val="solid"/>
          </a:ln>
        </p:spPr>
      </p:sp>
      <p:sp>
        <p:nvSpPr>
          <p:cNvPr id="6" name="Text 4"/>
          <p:cNvSpPr txBox="1"/>
          <p:nvPr/>
        </p:nvSpPr>
        <p:spPr>
          <a:xfrm>
            <a:off x="603504" y="2273198"/>
            <a:ext cx="7936992" cy="1347826"/>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Identities that remove the square</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sin² x = ½(1-cos 2x)   cos² x = ½(1+cos 2x)   tan² x = sec² x - 1</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So ∫sin² x dx = x/2 - sin 2x/4 + c, ∫cos² x dx = x/2 + sin 2x/4 + c and ∫tan² x dx = tan x - x + c. The double-angle formulae and sec² x = 1 + tan² x are not in the formulae list, so learn them.</a:t>
            </a:r>
            <a:endParaRPr lang="en-US" sz="1400" dirty="0"/>
          </a:p>
        </p:txBody>
      </p:sp>
      <p:sp>
        <p:nvSpPr>
          <p:cNvPr id="7" name="Text 5"/>
          <p:cNvSpPr txBox="1"/>
          <p:nvPr/>
        </p:nvSpPr>
        <p:spPr>
          <a:xfrm>
            <a:off x="457200" y="3794760"/>
            <a:ext cx="8229600" cy="7644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 graphs show why these identities are natural. The curve y = cos² x never goes below zero; it oscillates between 0 and 1 about the mean level ½, with period π. That is exactly a cosine wave ½cos 2x lifted up by ½.</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identities help with sin²x, cos²x and tan²x?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11</a:t>
            </a:r>
            <a:endParaRPr lang="en-US" sz="1200" dirty="0"/>
          </a:p>
        </p:txBody>
      </p:sp>
      <p:pic>
        <p:nvPicPr>
          <p:cNvPr id="4" name="Image 0" descr="cos²x and ½ + ½cos 2x are the same curve: a wave of period π about the level ½. sin²x is the same wave shifted by π/2. The shaded area from 0 to π/4 is (π + 2)/8 ≈ 0.643 (worked example 6a).">    </p:cNvPr>
          <p:cNvPicPr>
            <a:picLocks noChangeAspect="1"/>
          </p:cNvPicPr>
          <p:nvPr/>
        </p:nvPicPr>
        <p:blipFill>
          <a:blip r:embed="rId1"/>
          <a:stretch>
            <a:fillRect/>
          </a:stretch>
        </p:blipFill>
        <p:spPr>
          <a:xfrm>
            <a:off x="2428646" y="1371600"/>
            <a:ext cx="4287622" cy="2638044"/>
          </a:xfrm>
          <a:prstGeom prst="rect">
            <a:avLst/>
          </a:prstGeom>
        </p:spPr>
      </p:pic>
      <p:sp>
        <p:nvSpPr>
          <p:cNvPr id="5" name="Text 2"/>
          <p:cNvSpPr txBox="1"/>
          <p:nvPr/>
        </p:nvSpPr>
        <p:spPr>
          <a:xfrm>
            <a:off x="2428646"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cos²x and ½ + ½cos 2x are the same curve: a wave of period π about the level ½. sin²x is the same wave shifted by π/2. The shaded area from 0 to π/4 is (π + 2)/8 ≈ 0.643 (worked example 6a).</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identities help with sin²x, cos²x and tan²x?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11 · Worked example 6 · Medium · Show that, find</a:t>
            </a:r>
            <a:endParaRPr lang="en-US" sz="1200" dirty="0"/>
          </a:p>
        </p:txBody>
      </p:sp>
      <p:sp>
        <p:nvSpPr>
          <p:cNvPr id="4" name="Text 2"/>
          <p:cNvSpPr txBox="1"/>
          <p:nvPr/>
        </p:nvSpPr>
        <p:spPr>
          <a:xfrm>
            <a:off x="457200" y="1371600"/>
            <a:ext cx="8229600" cy="1635862"/>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Show that ∫₀^(π/4) cos² x dx = (π+2)/8. (b) Find ∫tan² 3x dx.</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Use the identity: ∫₀^(π/4) ½(1+cos 2x) dx. Integrate, dividing the cos 2x term by 2: [x/2 + sin 2x/4]₀^(π/4). With sin π/2 = 1: (π/8 + ¼) - 0. </a:t>
            </a:r>
            <a:r>
              <a:rPr lang="en-US" sz="1500" b="1" dirty="0">
                <a:solidFill>
                  <a:srgbClr val="1A1F2B"/>
                </a:solidFill>
                <a:latin typeface="Calibri" pitchFamily="34" charset="0"/>
                <a:ea typeface="Calibri" pitchFamily="34" charset="-122"/>
                <a:cs typeface="Calibri" pitchFamily="34" charset="-120"/>
              </a:rPr>
              <a:t>(π+2)/8</a:t>
            </a:r>
            <a:r>
              <a:rPr lang="en-US" sz="1500" dirty="0">
                <a:solidFill>
                  <a:srgbClr val="1A1F2B"/>
                </a:solidFill>
                <a:latin typeface="Calibri" pitchFamily="34" charset="0"/>
                <a:ea typeface="Calibri" pitchFamily="34" charset="-122"/>
                <a:cs typeface="Calibri" pitchFamily="34" charset="-120"/>
              </a:rPr>
              <a:t> as required.</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tan² 3x = sec² 3x - 1, and ∫sec² kx dx = 1/ktan kx. </a:t>
            </a:r>
            <a:r>
              <a:rPr lang="en-US" sz="1500" b="1" dirty="0">
                <a:solidFill>
                  <a:srgbClr val="1A1F2B"/>
                </a:solidFill>
                <a:latin typeface="Calibri" pitchFamily="34" charset="0"/>
                <a:ea typeface="Calibri" pitchFamily="34" charset="-122"/>
                <a:cs typeface="Calibri" pitchFamily="34" charset="-120"/>
              </a:rPr>
              <a:t>⅓tan 3x - x + c</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identities help with sin²x, cos²x and tan²x?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11</a:t>
            </a:r>
            <a:endParaRPr lang="en-US" sz="1200" dirty="0"/>
          </a:p>
        </p:txBody>
      </p:sp>
      <p:sp>
        <p:nvSpPr>
          <p:cNvPr id="4" name="Text 2"/>
          <p:cNvSpPr txBox="1"/>
          <p:nvPr/>
        </p:nvSpPr>
        <p:spPr>
          <a:xfrm>
            <a:off x="457200" y="1371600"/>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 useful sanity check: over a full period the average of sin² x is ½, so ∫₀^π sin² x dx = π/2. The formula agrees: [x/2 - sin 2x/4]₀^π = π/2.</a:t>
            </a:r>
            <a:endParaRPr lang="en-US" sz="1500" dirty="0"/>
          </a:p>
        </p:txBody>
      </p:sp>
      <p:sp>
        <p:nvSpPr>
          <p:cNvPr id="5" name="Shape 3"/>
          <p:cNvSpPr/>
          <p:nvPr/>
        </p:nvSpPr>
        <p:spPr>
          <a:xfrm>
            <a:off x="457200" y="1951330"/>
            <a:ext cx="8229600" cy="851306"/>
          </a:xfrm>
          <a:prstGeom prst="roundRect">
            <a:avLst>
              <a:gd name="adj" fmla="val 6445"/>
            </a:avLst>
          </a:prstGeom>
          <a:solidFill>
            <a:srgbClr val="FEF2F2"/>
          </a:solidFill>
          <a:ln w="9525">
            <a:solidFill>
              <a:srgbClr val="DDE2EA"/>
            </a:solidFill>
            <a:prstDash val="solid"/>
          </a:ln>
        </p:spPr>
      </p:sp>
      <p:sp>
        <p:nvSpPr>
          <p:cNvPr id="6" name="Text 4"/>
          <p:cNvSpPr txBox="1"/>
          <p:nvPr/>
        </p:nvSpPr>
        <p:spPr>
          <a:xfrm>
            <a:off x="603504" y="2042770"/>
            <a:ext cx="7936992" cy="705002"/>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Writing ∫sin² x dx = (sin³ x)/3. That treats sin x as if it were x. Differentiating (sin³ x)/3 gives sin² xcos x, not sin² x. Use the identity.</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find areas with these functions?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11</a:t>
            </a:r>
            <a:endParaRPr lang="en-US" sz="1200" dirty="0"/>
          </a:p>
        </p:txBody>
      </p:sp>
      <p:sp>
        <p:nvSpPr>
          <p:cNvPr id="4" name="Text 2"/>
          <p:cNvSpPr txBox="1"/>
          <p:nvPr/>
        </p:nvSpPr>
        <p:spPr>
          <a:xfrm>
            <a:off x="457200" y="1371600"/>
            <a:ext cx="8229600" cy="1890065"/>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 rules for definite integrals are the same as in P2; only the functions are new.</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∫ₐᵇ f(x) dx = F(b) - F(a). The constant cancels, so leave it out.</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A region below the x-axis gives a negative integral. Find where the curve crosses the axis, integrate each part separately and add the sizes.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area between two curves is ∫(upper - lower) dx between their intersections; it does not matter whether the region is above or below the axis.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For trigonometric functions use radians and exact values such as cos π/3 = ½.</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areas with these functions?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11 · Worked example 7 · Hard · Show that, find</a:t>
            </a:r>
            <a:endParaRPr lang="en-US" sz="1200" dirty="0"/>
          </a:p>
        </p:txBody>
      </p:sp>
      <p:pic>
        <p:nvPicPr>
          <p:cNvPr id="4" name="Image 0" descr="y = sin 2x and y = sin x meet at O and at (π/3, √3/2). Between them sin 2x is the upper curve, and the enclosed region has area ¼.">    </p:cNvPr>
          <p:cNvPicPr>
            <a:picLocks noChangeAspect="1"/>
          </p:cNvPicPr>
          <p:nvPr/>
        </p:nvPicPr>
        <p:blipFill>
          <a:blip r:embed="rId1"/>
          <a:stretch>
            <a:fillRect/>
          </a:stretch>
        </p:blipFill>
        <p:spPr>
          <a:xfrm>
            <a:off x="4389120" y="1452982"/>
            <a:ext cx="4297680" cy="2644445"/>
          </a:xfrm>
          <a:prstGeom prst="rect">
            <a:avLst/>
          </a:prstGeom>
        </p:spPr>
      </p:pic>
      <p:sp>
        <p:nvSpPr>
          <p:cNvPr id="5" name="Text 2"/>
          <p:cNvSpPr txBox="1"/>
          <p:nvPr/>
        </p:nvSpPr>
        <p:spPr>
          <a:xfrm>
            <a:off x="4389120" y="4143146"/>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y = sin 2x and y = sin x meet at O and at (π/3, √3/2). Between them sin 2x is the upper curve, and the enclosed region has area ¼.</a:t>
            </a:r>
            <a:endParaRPr lang="en-US" sz="1100" dirty="0"/>
          </a:p>
        </p:txBody>
      </p:sp>
      <p:sp>
        <p:nvSpPr>
          <p:cNvPr id="6" name="Text 3"/>
          <p:cNvSpPr txBox="1"/>
          <p:nvPr/>
        </p:nvSpPr>
        <p:spPr>
          <a:xfrm>
            <a:off x="457200" y="1371600"/>
            <a:ext cx="3611880" cy="3249778"/>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curves y = sin 2x and y = sin x meet at the origin. (a) Show that, for 0 &lt; x &lt; π, the curves meet only where x = π/3. (b) Find the exact area of the finite region enclosed by the two curves for 0 ≤x ≤π/3.</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Use sin 2x = 2sin xcos x: 2sin xcos x = sin x ⇒sin x(2cos x - 1) = 0. Since sin x ≠0 for 0 &lt; x &lt; π, cos x = ½, and x = π/3 is the only solution in (0, π). </a:t>
            </a:r>
            <a:r>
              <a:rPr lang="en-US" sz="1500" b="1" dirty="0">
                <a:solidFill>
                  <a:srgbClr val="1A1F2B"/>
                </a:solidFill>
                <a:latin typeface="Calibri" pitchFamily="34" charset="0"/>
                <a:ea typeface="Calibri" pitchFamily="34" charset="-122"/>
                <a:cs typeface="Calibri" pitchFamily="34" charset="-120"/>
              </a:rPr>
              <a:t>x = π/3 only</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sin 2x is the upper curve on (0, π/3) (at x = π/6: √3/2 &gt; ½).</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areas with these functions?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11 · Worked example 7 · Hard · Show that, find (continued)</a:t>
            </a:r>
            <a:endParaRPr lang="en-US" sz="1200" dirty="0"/>
          </a:p>
        </p:txBody>
      </p:sp>
      <p:sp>
        <p:nvSpPr>
          <p:cNvPr id="4" name="Text 2"/>
          <p:cNvSpPr txBox="1"/>
          <p:nvPr/>
        </p:nvSpPr>
        <p:spPr>
          <a:xfrm>
            <a:off x="457200" y="1371600"/>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Area = ∫₀^(π/3)(sin 2x - sin x) dx = [-½cos 2x + cos x]₀^(π/3). With cos 2π/3 = -½ and cos π/3 = ½: (¼ + ½) - (-½ + 1) = ¾ - ½. </a:t>
            </a:r>
            <a:r>
              <a:rPr lang="en-US" sz="1500" b="1" dirty="0">
                <a:solidFill>
                  <a:srgbClr val="1A1F2B"/>
                </a:solidFill>
                <a:latin typeface="Calibri" pitchFamily="34" charset="0"/>
                <a:ea typeface="Calibri" pitchFamily="34" charset="-122"/>
                <a:cs typeface="Calibri" pitchFamily="34" charset="-120"/>
              </a:rPr>
              <a:t>¼</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areas with these functions?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11 · Worked example 8 · Hard · Find, show that</a:t>
            </a:r>
            <a:endParaRPr lang="en-US" sz="1200" dirty="0"/>
          </a:p>
        </p:txBody>
      </p:sp>
      <p:pic>
        <p:nvPicPr>
          <p:cNvPr id="4" name="Image 0" descr="C crosses the x-axis at x = 1 and x = 4 and has its minimum at (2, −1). The red region (below the axis) has area 1.955 and the blue region (from 4 to 6) has area 1.622; the total area is their sum, 3.58.">    </p:cNvPr>
          <p:cNvPicPr>
            <a:picLocks noChangeAspect="1"/>
          </p:cNvPicPr>
          <p:nvPr/>
        </p:nvPicPr>
        <p:blipFill>
          <a:blip r:embed="rId1"/>
          <a:stretch>
            <a:fillRect/>
          </a:stretch>
        </p:blipFill>
        <p:spPr>
          <a:xfrm>
            <a:off x="4399178" y="1371600"/>
            <a:ext cx="4287622" cy="2638044"/>
          </a:xfrm>
          <a:prstGeom prst="rect">
            <a:avLst/>
          </a:prstGeom>
        </p:spPr>
      </p:pic>
      <p:sp>
        <p:nvSpPr>
          <p:cNvPr id="5" name="Text 2"/>
          <p:cNvSpPr txBox="1"/>
          <p:nvPr/>
        </p:nvSpPr>
        <p:spPr>
          <a:xfrm>
            <a:off x="4399178"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C crosses the x-axis at x = 1 and x = 4 and has its minimum at (2, −1). The red region (below the axis) has area 1.955 and the blue region (from 4 to 6) has area 1.622; the total area is their sum, 3.58.</a:t>
            </a:r>
            <a:endParaRPr lang="en-US" sz="1100" dirty="0"/>
          </a:p>
        </p:txBody>
      </p:sp>
      <p:sp>
        <p:nvSpPr>
          <p:cNvPr id="6" name="Text 3"/>
          <p:cNvSpPr txBox="1"/>
          <p:nvPr/>
        </p:nvSpPr>
        <p:spPr>
          <a:xfrm>
            <a:off x="457200" y="1371600"/>
            <a:ext cx="3621938" cy="3249778"/>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curve C has equation y = x - 5 + 4/x, x &gt; 0. (a) Find the x-coordinates of the points where C crosses the x-axis. (b) Show that the area of the finite region bounded by C and the x-axis is (15/2) - 8ln 2. (c) Find, in the form p + qln 2 + rln 3, the total area of the regions between C, the x-axis and the lines x = 1 and x = 6.</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Multiply by x (allowed, since x &gt; 0): x² - 5x + 4 = 0 ⇒(x-1)(x-4) = 0. </a:t>
            </a:r>
            <a:r>
              <a:rPr lang="en-US" sz="1500" b="1" dirty="0">
                <a:solidFill>
                  <a:srgbClr val="1A1F2B"/>
                </a:solidFill>
                <a:latin typeface="Calibri" pitchFamily="34" charset="0"/>
                <a:ea typeface="Calibri" pitchFamily="34" charset="-122"/>
                <a:cs typeface="Calibri" pitchFamily="34" charset="-120"/>
              </a:rPr>
              <a:t>x = 1 and x = 4</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∫₁⁴(x - 5 + 4/x)dx = [x²/2 - 5x + 4ln x]₁⁴.</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areas with these functions?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11 · Worked example 8 · Hard · Find, show that (continued)</a:t>
            </a:r>
            <a:endParaRPr lang="en-US" sz="1200" dirty="0"/>
          </a:p>
        </p:txBody>
      </p:sp>
      <p:sp>
        <p:nvSpPr>
          <p:cNvPr id="4" name="Text 2"/>
          <p:cNvSpPr txBox="1"/>
          <p:nvPr/>
        </p:nvSpPr>
        <p:spPr>
          <a:xfrm>
            <a:off x="457200" y="1371600"/>
            <a:ext cx="8229600" cy="1813255"/>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With ln 4 = 2ln 2: (8 - 20 + 8ln 2) - (½ - 5) = -(15/2) + 8ln 2, which is negative because the region is below the axis. The area is its size. </a:t>
            </a:r>
            <a:r>
              <a:rPr lang="en-US" sz="1500" b="1" dirty="0">
                <a:solidFill>
                  <a:srgbClr val="1A1F2B"/>
                </a:solidFill>
                <a:latin typeface="Calibri" pitchFamily="34" charset="0"/>
                <a:ea typeface="Calibri" pitchFamily="34" charset="-122"/>
                <a:cs typeface="Calibri" pitchFamily="34" charset="-120"/>
              </a:rPr>
              <a:t>(15/2) - 8ln 2 (≈ 1.955)</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Between 4 and 6 the curve is above the axis: [x²/2 - 5x + 4ln x]₄⁶ = (18 - 30 + 4ln 6) - (8 - 20 + 4ln 4) = 4ln(6/4) = 4ln 3 - 4ln 2 (≈ 1.622). Add the two sizes: (15/2) - 8ln 2 + 4ln 3 - 4ln 2. </a:t>
            </a:r>
            <a:r>
              <a:rPr lang="en-US" sz="1500" b="1" dirty="0">
                <a:solidFill>
                  <a:srgbClr val="1A1F2B"/>
                </a:solidFill>
                <a:latin typeface="Calibri" pitchFamily="34" charset="0"/>
                <a:ea typeface="Calibri" pitchFamily="34" charset="-122"/>
                <a:cs typeface="Calibri" pitchFamily="34" charset="-120"/>
              </a:rPr>
              <a:t>(15/2) - 12ln 2 + 4ln 3 (≈ 3.58)</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Integrating straight from 1 to 6 gives 4ln 6 - (15/2) ≈-0.333: the parts below and above the axis have partly cancelled. That is not an area.</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areas with these functions?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11</a:t>
            </a:r>
            <a:endParaRPr lang="en-US" sz="1200" dirty="0"/>
          </a:p>
        </p:txBody>
      </p:sp>
      <p:sp>
        <p:nvSpPr>
          <p:cNvPr id="4" name="Text 2"/>
          <p:cNvSpPr txBox="1"/>
          <p:nvPr/>
        </p:nvSpPr>
        <p:spPr>
          <a:xfrm>
            <a:off x="457200" y="1371600"/>
            <a:ext cx="8229600" cy="1639519"/>
          </a:xfrm>
          <a:prstGeom prst="rect">
            <a:avLst/>
          </a:prstGeom>
          <a:noFill/>
          <a:ln/>
        </p:spPr>
        <p:txBody>
          <a:bodyPr wrap="square" lIns="0" tIns="0" rIns="0" bIns="0" rtlCol="0" anchor="t"/>
          <a:lstStyle/>
          <a:p>
            <a:pPr indent="0" marL="0">
              <a:buNone/>
            </a:pPr>
            <a:r>
              <a:rPr lang="en-US" sz="1700" b="1" dirty="0">
                <a:solidFill>
                  <a:srgbClr val="0F766E"/>
                </a:solidFill>
                <a:latin typeface="Cambria" pitchFamily="34" charset="0"/>
                <a:ea typeface="Cambria" pitchFamily="34" charset="-122"/>
                <a:cs typeface="Cambria" pitchFamily="34" charset="-120"/>
              </a:rPr>
              <a:t>Using your calculator</a:t>
            </a:r>
            <a:endParaRPr lang="en-US" sz="17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Many scientific calculators can evaluate a definite integral numerically. Use it to check an exact answer: 3ln 3 ≈3.30 should match ∫₁⁴ 6/(2x+1) dx.</a:t>
            </a:r>
            <a:endParaRPr lang="en-US" sz="17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Set radian mode before any trigonometric integral; in degree mode the check will disagree.</a:t>
            </a:r>
            <a:endParaRPr lang="en-US" sz="17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A numerical value never replaces the working when a question asks for an exact answer or says "show that".</a:t>
            </a:r>
            <a:endParaRPr lang="en-US" sz="1700" dirty="0"/>
          </a:p>
        </p:txBody>
      </p:sp>
      <p:sp>
        <p:nvSpPr>
          <p:cNvPr id="5" name="Shape 3"/>
          <p:cNvSpPr/>
          <p:nvPr/>
        </p:nvSpPr>
        <p:spPr>
          <a:xfrm>
            <a:off x="457200" y="3056839"/>
            <a:ext cx="8229600" cy="851306"/>
          </a:xfrm>
          <a:prstGeom prst="roundRect">
            <a:avLst>
              <a:gd name="adj" fmla="val 6445"/>
            </a:avLst>
          </a:prstGeom>
          <a:solidFill>
            <a:srgbClr val="FEF2F2"/>
          </a:solidFill>
          <a:ln w="9525">
            <a:solidFill>
              <a:srgbClr val="DDE2EA"/>
            </a:solidFill>
            <a:prstDash val="solid"/>
          </a:ln>
        </p:spPr>
      </p:sp>
      <p:sp>
        <p:nvSpPr>
          <p:cNvPr id="6" name="Text 4"/>
          <p:cNvSpPr txBox="1"/>
          <p:nvPr/>
        </p:nvSpPr>
        <p:spPr>
          <a:xfrm>
            <a:off x="603504" y="3148279"/>
            <a:ext cx="7936992" cy="705002"/>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Integrating straight across a root. If the curve crosses the axis between the limits, a single definite integral gives the area above minus the area below. Sketch or test the sign first, then split the integral at each root.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P3.7</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11</a:t>
            </a:r>
            <a:endParaRPr lang="en-US" sz="1200" dirty="0"/>
          </a:p>
        </p:txBody>
      </p:sp>
      <p:sp>
        <p:nvSpPr>
          <p:cNvPr id="4" name="Shape 2"/>
          <p:cNvSpPr/>
          <p:nvPr/>
        </p:nvSpPr>
        <p:spPr>
          <a:xfrm>
            <a:off x="457200" y="1371600"/>
            <a:ext cx="8229600" cy="1066190"/>
          </a:xfrm>
          <a:prstGeom prst="roundRect">
            <a:avLst>
              <a:gd name="adj" fmla="val 5146"/>
            </a:avLst>
          </a:prstGeom>
          <a:solidFill>
            <a:srgbClr val="FFFBEB"/>
          </a:solidFill>
          <a:ln w="9525">
            <a:solidFill>
              <a:srgbClr val="DDE2EA"/>
            </a:solidFill>
            <a:prstDash val="solid"/>
          </a:ln>
        </p:spPr>
      </p:sp>
      <p:sp>
        <p:nvSpPr>
          <p:cNvPr id="5" name="Text 3"/>
          <p:cNvSpPr txBox="1"/>
          <p:nvPr/>
        </p:nvSpPr>
        <p:spPr>
          <a:xfrm>
            <a:off x="603504" y="1463040"/>
            <a:ext cx="7936992" cy="919886"/>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3 — differentiate to check</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Every result on this page can be checked in a few seconds by differentiating your answer. The factor 1/a, the sign of a cosine and the constant in an f′fⁿ integral are the usual slips, and differentiation catches all three.</a:t>
            </a:r>
            <a:endParaRPr lang="en-US" sz="1300" dirty="0"/>
          </a:p>
        </p:txBody>
      </p:sp>
      <p:sp>
        <p:nvSpPr>
          <p:cNvPr id="6" name="Shape 4"/>
          <p:cNvSpPr/>
          <p:nvPr/>
        </p:nvSpPr>
        <p:spPr>
          <a:xfrm>
            <a:off x="457200" y="2556662"/>
            <a:ext cx="8229600" cy="1066190"/>
          </a:xfrm>
          <a:prstGeom prst="roundRect">
            <a:avLst>
              <a:gd name="adj" fmla="val 5146"/>
            </a:avLst>
          </a:prstGeom>
          <a:solidFill>
            <a:srgbClr val="FFFBEB"/>
          </a:solidFill>
          <a:ln w="9525">
            <a:solidFill>
              <a:srgbClr val="DDE2EA"/>
            </a:solidFill>
            <a:prstDash val="solid"/>
          </a:ln>
        </p:spPr>
      </p:sp>
      <p:sp>
        <p:nvSpPr>
          <p:cNvPr id="7" name="Text 5"/>
          <p:cNvSpPr txBox="1"/>
          <p:nvPr/>
        </p:nvSpPr>
        <p:spPr>
          <a:xfrm>
            <a:off x="603504" y="2648102"/>
            <a:ext cx="7936992" cy="919886"/>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4 — name the pattern</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Before integrating, ask in order: is it a standard function? A function of ax+b? Is the top the derivative of the bottom? Is a power multiplied by the derivative of its inside? Is it a trigonometric square that needs an identity? Write the rewritten form down before you integrate.</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P3.7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11</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5 — radians and exact values</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Calculus with trigonometric functions only works in radians. Keep π in limits, use exact values such as sin π/3 = √3/2, and combine logarithms with the laws of logs for exact answers.</a:t>
            </a:r>
            <a:endParaRPr lang="en-US" sz="1300" dirty="0"/>
          </a:p>
        </p:txBody>
      </p:sp>
      <p:sp>
        <p:nvSpPr>
          <p:cNvPr id="6" name="Shape 4"/>
          <p:cNvSpPr/>
          <p:nvPr/>
        </p:nvSpPr>
        <p:spPr>
          <a:xfrm>
            <a:off x="457200" y="2341778"/>
            <a:ext cx="8229600" cy="851306"/>
          </a:xfrm>
          <a:prstGeom prst="roundRect">
            <a:avLst>
              <a:gd name="adj" fmla="val 6445"/>
            </a:avLst>
          </a:prstGeom>
          <a:solidFill>
            <a:srgbClr val="FFFBEB"/>
          </a:solidFill>
          <a:ln w="9525">
            <a:solidFill>
              <a:srgbClr val="DDE2EA"/>
            </a:solidFill>
            <a:prstDash val="solid"/>
          </a:ln>
        </p:spPr>
      </p:sp>
      <p:sp>
        <p:nvSpPr>
          <p:cNvPr id="7" name="Text 5"/>
          <p:cNvSpPr txBox="1"/>
          <p:nvPr/>
        </p:nvSpPr>
        <p:spPr>
          <a:xfrm>
            <a:off x="603504" y="2433218"/>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6 — modulus signs</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Write ln|f(x)| unless you know f(x) &gt; 0 on the interval. With limits, both must lie where the denominator has the same sign: ∫1/(2x-1) dx cannot be evaluated across x = ½.</a:t>
            </a:r>
            <a:endParaRPr lang="en-US" sz="1300" dirty="0"/>
          </a:p>
        </p:txBody>
      </p:sp>
      <p:sp>
        <p:nvSpPr>
          <p:cNvPr id="8" name="Shape 6"/>
          <p:cNvSpPr/>
          <p:nvPr/>
        </p:nvSpPr>
        <p:spPr>
          <a:xfrm>
            <a:off x="457200" y="3311042"/>
            <a:ext cx="8229600" cy="851306"/>
          </a:xfrm>
          <a:prstGeom prst="roundRect">
            <a:avLst>
              <a:gd name="adj" fmla="val 6445"/>
            </a:avLst>
          </a:prstGeom>
          <a:solidFill>
            <a:srgbClr val="FFFBEB"/>
          </a:solidFill>
          <a:ln w="9525">
            <a:solidFill>
              <a:srgbClr val="DDE2EA"/>
            </a:solidFill>
            <a:prstDash val="solid"/>
          </a:ln>
        </p:spPr>
      </p:sp>
      <p:sp>
        <p:nvSpPr>
          <p:cNvPr id="9" name="Text 7"/>
          <p:cNvSpPr txBox="1"/>
          <p:nvPr/>
        </p:nvSpPr>
        <p:spPr>
          <a:xfrm>
            <a:off x="603504" y="3402482"/>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7 — areas need a sign check</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For an area, find the roots in the interval first. A negative definite integral is a perfectly good integral but never a final area: report its size, and add separate pieces.</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Common misconceptions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11</a:t>
            </a:r>
            <a:endParaRPr lang="en-US" sz="1200" dirty="0"/>
          </a:p>
        </p:txBody>
      </p:sp>
      <p:graphicFrame>
        <p:nvGraphicFramePr>
          <p:cNvPr id="35"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1886407"/>
                <a:gridCol w="3093415"/>
                <a:gridCol w="3250692"/>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Misconception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 it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∫sin x dx = cos x + c.</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d/dx(cos x) = -sin x, so the sign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∫sin x dx = -cos x + c.</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∫e³ˣ dx = 3e³ˣ + c.</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That is the derivative: it multiplies by 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Integrating divides by a: ⅓ e³ˣ + c.</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∫1/(5x+2) dx = ln|5x+2| + c.</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Differentiating gives 5/(5x+2).</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⅕ln|5x+2| + c.</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Any fraction integrates to a logarithm.</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Only if the top is a multiple of the derivative of the bottom.</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Differentiate the denominator and compare before writing ln.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∫cos² x dx = (cos³ x)/3 + c.</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cos x is not the variable; the chain rule factor is missing.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Use cos² x = ½(1+cos 2x) first.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definite integral always gives the area.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Parts below the axis count as negative.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Split at the roots and add the sizes.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this topic connects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11</a:t>
            </a:r>
            <a:endParaRPr lang="en-US" sz="1200" dirty="0"/>
          </a:p>
        </p:txBody>
      </p:sp>
      <p:sp>
        <p:nvSpPr>
          <p:cNvPr id="4" name="Text 2"/>
          <p:cNvSpPr txBox="1"/>
          <p:nvPr/>
        </p:nvSpPr>
        <p:spPr>
          <a:xfrm>
            <a:off x="457200" y="1371600"/>
            <a:ext cx="8229600" cy="3274466"/>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P3 Differentiation</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Every result here is a P3 derivative reversed: the derivatives of eˣ, ln x, sin x and cos x, the chain rule (for f(ax+b), f′/f and f′fⁿ), and the double-angle and Pythagorean identities from P3 trigonometry.</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P1 and P2 Integration</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power rule and the constant of integration come from P1; definite integrals, areas and the trapezium rule from P2. This page widens the set of functions you can apply them to.</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P4.6 Integration and beyond</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Integration by substitution generalises the f′/f and f′fⁿ patterns; integration by parts, partial fractions (P4.1, which often end in ln terms), volumes of revolution and separable differential equations all rely on these standard results. In mechanics, a velocity such as v = 4e^(-0.5t) or 3sin 2t is integrated to give displacement, and in IAL Physics exponential decay and simple harmonic motion lead to the same integrals.</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Key formulae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10 of 11</a:t>
            </a:r>
            <a:endParaRPr lang="en-US" sz="1200" dirty="0"/>
          </a:p>
        </p:txBody>
      </p:sp>
      <p:graphicFrame>
        <p:nvGraphicFramePr>
          <p:cNvPr id="37"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3224174"/>
                <a:gridCol w="2969971"/>
                <a:gridCol w="2034540"/>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Formula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Use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In the formulae list?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∫eˣ dx = eˣ + c; ∫1/x dx = ln|x| + c</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exponential and reciprocal</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∫sin x dx = -cos x + c; ∫cos x dx = sin x + c</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sine and cosine (x in radians)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∫sec² kx dx = 1/ktan kx + c</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secant squared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∫tan kx dx = 1/kln|sec kx| + c; ∫cot x dx = ln|sin x| + c</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tangent and cotangent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∫f(ax+b) dx = 1/a F(ax+b) + c</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linear inside function, e.g. (ax+b)ⁿ, 1/(ax+b), eᵃˣ⁺ᵇ</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 (reverse chain rule)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∫f′(x)/f(x) dx = ln|f(x)| + c</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numerator is the derivative of the denominator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∫f′(x)[f(x)]ⁿ dx = [f(x)]ⁿ⁺¹/(n+1) + c</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power of a function times its derivative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 (reverse chain rule)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Key formulae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10 of 11</a:t>
            </a:r>
            <a:endParaRPr lang="en-US" sz="1200" dirty="0"/>
          </a:p>
        </p:txBody>
      </p:sp>
      <p:graphicFrame>
        <p:nvGraphicFramePr>
          <p:cNvPr id="38"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3224174"/>
                <a:gridCol w="2969971"/>
                <a:gridCol w="2034540"/>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Formula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Use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In the formulae list?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sin² x = ½(1-cos 2x); cos² x = ½(1+cos 2x)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integrating sin² x and cos² 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 (from cos 2x)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tan² x = sec² x - 1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integrating tan² 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∫ₐᵇ f(x) dx = F(b) - F(a)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definite integrals and areas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11 of 11</a:t>
            </a:r>
            <a:endParaRPr lang="en-US" sz="1200" dirty="0"/>
          </a:p>
        </p:txBody>
      </p:sp>
      <p:sp>
        <p:nvSpPr>
          <p:cNvPr id="4" name="Text 2"/>
          <p:cNvSpPr txBox="1"/>
          <p:nvPr/>
        </p:nvSpPr>
        <p:spPr>
          <a:xfrm>
            <a:off x="457200" y="1371600"/>
            <a:ext cx="8229600" cy="2027225"/>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Find ∫e^(-x/2) dx.</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2. Find the exact value of ∫₂⁶ 1/x dx.</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3. Find ∫3x²/(x³+1) dx.</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4. Explain why ∫sin² x dx is not (sin³ x)/3 + c, and find it.</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5. Find ∫cos xsin⁴ x dx.</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6. Find the exact area under y = tan x between x = 0 and x = π/3.</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 · answers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11 of 11</a:t>
            </a:r>
            <a:endParaRPr lang="en-US" sz="1200" dirty="0"/>
          </a:p>
        </p:txBody>
      </p:sp>
      <p:sp>
        <p:nvSpPr>
          <p:cNvPr id="4" name="Text 2"/>
          <p:cNvSpPr txBox="1"/>
          <p:nvPr/>
        </p:nvSpPr>
        <p:spPr>
          <a:xfrm>
            <a:off x="457200" y="1371600"/>
            <a:ext cx="8229600" cy="2234794"/>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Here a = -½, so divide by -½, i.e. multiply by -2: -2e^(-x/2) + c.</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2. ln 6 - ln 2 = ln(6/2) = ln 3.</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3. The numerator is the derivative of the denominator, so the integral is ln|x³+1| + c.</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4. Differentiating (sin³ x)/3 gives sin² xcos x, not sin² x. Use sin² x = ½(1-cos 2x): ∫sin² x dx = x/2 - sin 2x/4 + c.</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5. cos x is the derivative of sin x, so this is f′f⁴: (sin⁵ x)/5 + c.</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6. tan x &gt; 0 on this interval, so the area is [ln|sec x|]₀^(π/3) = ln 2 - ln 1 = ln 2 (≈ 0.693), because sec π/3 = 1/(cos(π/3)) = 2.</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txBox="1"/>
          <p:nvPr/>
        </p:nvSpPr>
        <p:spPr>
          <a:xfrm>
            <a:off x="548640" y="146304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Practice questions</a:t>
            </a:r>
            <a:endParaRPr lang="en-US" sz="3800" dirty="0"/>
          </a:p>
        </p:txBody>
      </p:sp>
      <p:sp>
        <p:nvSpPr>
          <p:cNvPr id="3" name="Text 1"/>
          <p:cNvSpPr txBox="1"/>
          <p:nvPr/>
        </p:nvSpPr>
        <p:spPr>
          <a:xfrm>
            <a:off x="548640" y="2468880"/>
            <a:ext cx="8046720" cy="457200"/>
          </a:xfrm>
          <a:prstGeom prst="rect">
            <a:avLst/>
          </a:prstGeom>
          <a:noFill/>
          <a:ln/>
        </p:spPr>
        <p:txBody>
          <a:bodyPr wrap="square" lIns="0" tIns="0" rIns="0" bIns="0" rtlCol="0" anchor="ctr"/>
          <a:lstStyle/>
          <a:p>
            <a:pPr indent="0" marL="0">
              <a:buNone/>
            </a:pPr>
            <a:r>
              <a:rPr lang="en-US" sz="1600" dirty="0">
                <a:solidFill>
                  <a:srgbClr val="C9D3E6"/>
                </a:solidFill>
              </a:rPr>
              <a:t>2 original exam-style questions. Answers at the end of the deck.</a:t>
            </a:r>
            <a:endParaRPr lang="en-US" sz="160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6 marks</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600" dirty="0">
                <a:solidFill>
                  <a:srgbClr val="1A1F2B"/>
                </a:solidFill>
              </a:rPr>
              <a:t>This question is about integrals of exponential functions.</a:t>
            </a:r>
            <a:endParaRPr lang="en-US" sz="1600" dirty="0"/>
          </a:p>
          <a:p>
            <a:pPr indent="0" marL="0">
              <a:spcAft>
                <a:spcPts val="600"/>
              </a:spcAft>
              <a:buNone/>
            </a:pPr>
            <a:r>
              <a:rPr lang="en-US" sz="1600" dirty="0">
                <a:solidFill>
                  <a:srgbClr val="1A1F2B"/>
                </a:solidFill>
              </a:rPr>
              <a:t>(a) Find the exact value of ∫₀ˡⁿ³ e²ˣ dx.  [3]</a:t>
            </a:r>
            <a:endParaRPr lang="en-US" sz="1600" dirty="0"/>
          </a:p>
          <a:p>
            <a:pPr indent="0" marL="0">
              <a:spcAft>
                <a:spcPts val="600"/>
              </a:spcAft>
              <a:buNone/>
            </a:pPr>
            <a:r>
              <a:rPr lang="en-US" sz="1600" dirty="0">
                <a:solidFill>
                  <a:srgbClr val="1A1F2B"/>
                </a:solidFill>
              </a:rPr>
              <a:t>(b) Expand (eˣ + e⁻ˣ)² and hence find ∫(eˣ + e⁻ˣ)² dx.  [3]</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7 marks</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600" dirty="0">
                <a:solidFill>
                  <a:srgbClr val="1A1F2B"/>
                </a:solidFill>
              </a:rPr>
              <a:t>Squared trigonometric functions can be integrated after rewriting them with an identity.</a:t>
            </a:r>
            <a:endParaRPr lang="en-US" sz="1600" dirty="0"/>
          </a:p>
          <a:p>
            <a:pPr indent="0" marL="0">
              <a:spcAft>
                <a:spcPts val="600"/>
              </a:spcAft>
              <a:buNone/>
            </a:pPr>
            <a:r>
              <a:rPr lang="en-US" sz="1600" dirty="0">
                <a:solidFill>
                  <a:srgbClr val="1A1F2B"/>
                </a:solidFill>
              </a:rPr>
              <a:t>(a) Using the identity cos 2A ≡ 1 − 2 sin²A, show that sin²3x ≡ ½(1 − cos 6x).  [1]</a:t>
            </a:r>
            <a:endParaRPr lang="en-US" sz="1600" dirty="0"/>
          </a:p>
          <a:p>
            <a:pPr indent="0" marL="0">
              <a:spcAft>
                <a:spcPts val="600"/>
              </a:spcAft>
              <a:buNone/>
            </a:pPr>
            <a:r>
              <a:rPr lang="en-US" sz="1600" dirty="0">
                <a:solidFill>
                  <a:srgbClr val="1A1F2B"/>
                </a:solidFill>
              </a:rPr>
              <a:t>(b) Hence find ∫sin²3x dx.  [3]</a:t>
            </a:r>
            <a:endParaRPr lang="en-US" sz="1600" dirty="0"/>
          </a:p>
          <a:p>
            <a:pPr indent="0" marL="0">
              <a:spcAft>
                <a:spcPts val="600"/>
              </a:spcAft>
              <a:buNone/>
            </a:pPr>
            <a:r>
              <a:rPr lang="en-US" sz="1600" dirty="0">
                <a:solidFill>
                  <a:srgbClr val="1A1F2B"/>
                </a:solidFill>
              </a:rPr>
              <a:t>(c) Find the exact value of ∫₀^(π/4) tan²x dx.  [3]</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2" name="Text 0"/>
          <p:cNvSpPr txBox="1"/>
          <p:nvPr/>
        </p:nvSpPr>
        <p:spPr>
          <a:xfrm>
            <a:off x="548640" y="164592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Answers</a:t>
            </a:r>
            <a:endParaRPr lang="en-US" sz="380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3123731"/>
          </a:xfrm>
          <a:prstGeom prst="roundRect">
            <a:avLst>
              <a:gd name="adj" fmla="val 1756"/>
            </a:avLst>
          </a:prstGeom>
          <a:solidFill>
            <a:srgbClr val="F3F5F9"/>
          </a:solidFill>
          <a:ln w="12700">
            <a:solidFill>
              <a:srgbClr val="DDE2EA"/>
            </a:solidFill>
            <a:prstDash val="solid"/>
          </a:ln>
        </p:spPr>
      </p:sp>
      <p:sp>
        <p:nvSpPr>
          <p:cNvPr id="5" name="Text 3"/>
          <p:cNvSpPr txBox="1"/>
          <p:nvPr/>
        </p:nvSpPr>
        <p:spPr>
          <a:xfrm>
            <a:off x="685800" y="1463040"/>
            <a:ext cx="7772400" cy="2895131"/>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[½e²ˣ]</a:t>
            </a:r>
            <a:endParaRPr lang="en-US" sz="1600" dirty="0"/>
          </a:p>
          <a:p>
            <a:pPr marL="342900" indent="-342900">
              <a:spcAft>
                <a:spcPts val="400"/>
              </a:spcAft>
              <a:buSzPct val="100000"/>
              <a:buChar char="•"/>
            </a:pPr>
            <a:r>
              <a:rPr lang="en-US" sz="1600" dirty="0">
                <a:solidFill>
                  <a:srgbClr val="1A1F2B"/>
                </a:solidFill>
              </a:rPr>
              <a:t>uses e²ˡⁿ³ = 9: ½(9 − 1)</a:t>
            </a:r>
            <a:endParaRPr lang="en-US" sz="1600" dirty="0"/>
          </a:p>
          <a:p>
            <a:pPr marL="342900" indent="-342900">
              <a:spcAft>
                <a:spcPts val="400"/>
              </a:spcAft>
              <a:buSzPct val="100000"/>
              <a:buChar char="•"/>
            </a:pPr>
            <a:r>
              <a:rPr lang="en-US" sz="1600" dirty="0">
                <a:solidFill>
                  <a:srgbClr val="1A1F2B"/>
                </a:solidFill>
              </a:rPr>
              <a:t>4</a:t>
            </a:r>
            <a:endParaRPr lang="en-US" sz="1600" dirty="0"/>
          </a:p>
          <a:p>
            <a:pPr marL="342900" indent="-342900">
              <a:spcAft>
                <a:spcPts val="400"/>
              </a:spcAft>
              <a:buSzPct val="100000"/>
              <a:buChar char="•"/>
            </a:pPr>
            <a:r>
              <a:rPr lang="en-US" sz="1600" dirty="0">
                <a:solidFill>
                  <a:srgbClr val="1A1F2B"/>
                </a:solidFill>
              </a:rPr>
              <a:t>e²ˣ + 2 + e⁻²ˣ</a:t>
            </a:r>
            <a:endParaRPr lang="en-US" sz="1600" dirty="0"/>
          </a:p>
          <a:p>
            <a:pPr marL="342900" indent="-342900">
              <a:spcAft>
                <a:spcPts val="400"/>
              </a:spcAft>
              <a:buSzPct val="100000"/>
              <a:buChar char="•"/>
            </a:pPr>
            <a:r>
              <a:rPr lang="en-US" sz="1600" dirty="0">
                <a:solidFill>
                  <a:srgbClr val="1A1F2B"/>
                </a:solidFill>
              </a:rPr>
              <a:t>integrates an exponential term with factor ½ or −½</a:t>
            </a:r>
            <a:endParaRPr lang="en-US" sz="1600" dirty="0"/>
          </a:p>
          <a:p>
            <a:pPr marL="342900" indent="-342900">
              <a:spcAft>
                <a:spcPts val="400"/>
              </a:spcAft>
              <a:buSzPct val="100000"/>
              <a:buChar char="•"/>
            </a:pPr>
            <a:r>
              <a:rPr lang="en-US" sz="1600" dirty="0">
                <a:solidFill>
                  <a:srgbClr val="1A1F2B"/>
                </a:solidFill>
              </a:rPr>
              <a:t>½e²ˣ + 2x − ½e⁻²ˣ + c</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3246120"/>
          </a:xfrm>
          <a:prstGeom prst="roundRect">
            <a:avLst>
              <a:gd name="adj" fmla="val 1690"/>
            </a:avLst>
          </a:prstGeom>
          <a:solidFill>
            <a:srgbClr val="F3F5F9"/>
          </a:solidFill>
          <a:ln w="12700">
            <a:solidFill>
              <a:srgbClr val="DDE2EA"/>
            </a:solidFill>
            <a:prstDash val="solid"/>
          </a:ln>
        </p:spPr>
      </p:sp>
      <p:sp>
        <p:nvSpPr>
          <p:cNvPr id="5" name="Text 3"/>
          <p:cNvSpPr txBox="1"/>
          <p:nvPr/>
        </p:nvSpPr>
        <p:spPr>
          <a:xfrm>
            <a:off x="685800" y="1463040"/>
            <a:ext cx="7772400" cy="301752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with A = 3x: cos 6x = 1 − 2 sin²3x, rearranged to sin²3x = ½(1 − cos 6x)</a:t>
            </a:r>
            <a:endParaRPr lang="en-US" sz="1600" dirty="0"/>
          </a:p>
          <a:p>
            <a:pPr marL="342900" indent="-342900">
              <a:spcAft>
                <a:spcPts val="400"/>
              </a:spcAft>
              <a:buSzPct val="100000"/>
              <a:buChar char="•"/>
            </a:pPr>
            <a:r>
              <a:rPr lang="en-US" sz="1600" dirty="0">
                <a:solidFill>
                  <a:srgbClr val="1A1F2B"/>
                </a:solidFill>
              </a:rPr>
              <a:t>½x</a:t>
            </a:r>
            <a:endParaRPr lang="en-US" sz="1600" dirty="0"/>
          </a:p>
          <a:p>
            <a:pPr marL="342900" indent="-342900">
              <a:spcAft>
                <a:spcPts val="400"/>
              </a:spcAft>
              <a:buSzPct val="100000"/>
              <a:buChar char="•"/>
            </a:pPr>
            <a:r>
              <a:rPr lang="en-US" sz="1600" dirty="0">
                <a:solidFill>
                  <a:srgbClr val="1A1F2B"/>
                </a:solidFill>
              </a:rPr>
              <a:t>k sin 6x</a:t>
            </a:r>
            <a:endParaRPr lang="en-US" sz="1600" dirty="0"/>
          </a:p>
          <a:p>
            <a:pPr marL="342900" indent="-342900">
              <a:spcAft>
                <a:spcPts val="400"/>
              </a:spcAft>
              <a:buSzPct val="100000"/>
              <a:buChar char="•"/>
            </a:pPr>
            <a:r>
              <a:rPr lang="en-US" sz="1600" dirty="0">
                <a:solidFill>
                  <a:srgbClr val="1A1F2B"/>
                </a:solidFill>
              </a:rPr>
              <a:t>½x − (1/12) sin 6x + c</a:t>
            </a:r>
            <a:endParaRPr lang="en-US" sz="1600" dirty="0"/>
          </a:p>
          <a:p>
            <a:pPr marL="342900" indent="-342900">
              <a:spcAft>
                <a:spcPts val="400"/>
              </a:spcAft>
              <a:buSzPct val="100000"/>
              <a:buChar char="•"/>
            </a:pPr>
            <a:r>
              <a:rPr lang="en-US" sz="1600" dirty="0">
                <a:solidFill>
                  <a:srgbClr val="1A1F2B"/>
                </a:solidFill>
              </a:rPr>
              <a:t>uses tan²x = sec²x − 1</a:t>
            </a:r>
            <a:endParaRPr lang="en-US" sz="1600" dirty="0"/>
          </a:p>
          <a:p>
            <a:pPr marL="342900" indent="-342900">
              <a:spcAft>
                <a:spcPts val="400"/>
              </a:spcAft>
              <a:buSzPct val="100000"/>
              <a:buChar char="•"/>
            </a:pPr>
            <a:r>
              <a:rPr lang="en-US" sz="1600" dirty="0">
                <a:solidFill>
                  <a:srgbClr val="1A1F2B"/>
                </a:solidFill>
              </a:rPr>
              <a:t>[tan x − x]</a:t>
            </a:r>
            <a:endParaRPr lang="en-US" sz="1600" dirty="0"/>
          </a:p>
          <a:p>
            <a:pPr marL="342900" indent="-342900">
              <a:spcAft>
                <a:spcPts val="400"/>
              </a:spcAft>
              <a:buSzPct val="100000"/>
              <a:buChar char="•"/>
            </a:pPr>
            <a:r>
              <a:rPr lang="en-US" sz="1600" dirty="0">
                <a:solidFill>
                  <a:srgbClr val="1A1F2B"/>
                </a:solidFill>
              </a:rPr>
              <a:t>1 − π/4</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spTree>
      <p:nvGrpSpPr>
        <p:cNvPr id="1" name=""/>
        <p:cNvGrpSpPr/>
        <p:nvPr/>
      </p:nvGrpSpPr>
      <p:grpSpPr>
        <a:xfrm>
          <a:off x="0" y="0"/>
          <a:ext cx="0" cy="0"/>
          <a:chOff x="0" y="0"/>
          <a:chExt cx="0" cy="0"/>
        </a:xfrm>
      </p:grpSpPr>
      <p:sp>
        <p:nvSpPr>
          <p:cNvPr id="2" name="Text 0"/>
          <p:cNvSpPr txBox="1"/>
          <p:nvPr/>
        </p:nvSpPr>
        <p:spPr>
          <a:xfrm>
            <a:off x="548640" y="548640"/>
            <a:ext cx="8046720" cy="731520"/>
          </a:xfrm>
          <a:prstGeom prst="rect">
            <a:avLst/>
          </a:prstGeom>
          <a:noFill/>
          <a:ln/>
        </p:spPr>
        <p:txBody>
          <a:bodyPr wrap="square" lIns="0" tIns="0" rIns="0" bIns="0" rtlCol="0" anchor="ctr"/>
          <a:lstStyle/>
          <a:p>
            <a:pPr indent="0" marL="0">
              <a:buNone/>
            </a:pPr>
            <a:r>
              <a:rPr lang="en-US" sz="3400" b="1" dirty="0">
                <a:solidFill>
                  <a:srgbClr val="FFFFFF"/>
                </a:solidFill>
                <a:latin typeface="Cambria" pitchFamily="34" charset="0"/>
                <a:ea typeface="Cambria" pitchFamily="34" charset="-122"/>
                <a:cs typeface="Cambria" pitchFamily="34" charset="-120"/>
              </a:rPr>
              <a:t>Keep practising</a:t>
            </a:r>
            <a:endParaRPr lang="en-US" sz="3400" dirty="0"/>
          </a:p>
        </p:txBody>
      </p:sp>
      <p:sp>
        <p:nvSpPr>
          <p:cNvPr id="3" name="Text 1"/>
          <p:cNvSpPr txBox="1"/>
          <p:nvPr/>
        </p:nvSpPr>
        <p:spPr>
          <a:xfrm>
            <a:off x="548640" y="1371600"/>
            <a:ext cx="8046720" cy="1828800"/>
          </a:xfrm>
          <a:prstGeom prst="rect">
            <a:avLst/>
          </a:prstGeom>
          <a:noFill/>
          <a:ln/>
        </p:spPr>
        <p:txBody>
          <a:bodyPr wrap="square" lIns="0" tIns="0" rIns="0" bIns="0" rtlCol="0" anchor="t"/>
          <a:lstStyle/>
          <a:p>
            <a:pPr indent="0" marL="0">
              <a:spcAft>
                <a:spcPts val="800"/>
              </a:spcAft>
              <a:buNone/>
            </a:pPr>
            <a:r>
              <a:rPr lang="en-US" sz="1800" b="1" u="sng" dirty="0">
                <a:solidFill>
                  <a:srgbClr val="FFFFFF"/>
                </a:solidFill>
                <a:hlinkClick r:id="rId1" invalidUrl="" action="" tgtFrame="" tooltip="" history="1" highlightClick="0" endSnd="0">
                  <a:extLst>
                    <a:ext uri="{A12FA001-AC4F-418D-AE19-62706E023703}">
                      <ahyp:hlinkClr xmlns:ahyp="http://schemas.microsoft.com/office/drawing/2018/hyperlinkcolor" val="tx"/>
                    </a:ext>
                  </a:extLst>
                </a:hlinkClick>
              </a:rPr>
              <a:t>Notes for this topic</a:t>
            </a:r>
            <a:endParaRPr lang="en-US" sz="1800" dirty="0"/>
          </a:p>
          <a:p>
            <a:pPr indent="0" marL="0">
              <a:spcAft>
                <a:spcPts val="800"/>
              </a:spcAft>
              <a:buNone/>
            </a:pPr>
            <a:r>
              <a:rPr lang="en-US" sz="1800" b="1" u="sng" dirty="0">
                <a:solidFill>
                  <a:srgbClr val="FFFFFF"/>
                </a:solidFill>
                <a:hlinkClick r:id="rId2" invalidUrl="" action="" tgtFrame="" tooltip="" history="1" highlightClick="0" endSnd="0">
                  <a:extLst>
                    <a:ext uri="{A12FA001-AC4F-418D-AE19-62706E023703}">
                      <ahyp:hlinkClr xmlns:ahyp="http://schemas.microsoft.com/office/drawing/2018/hyperlinkcolor" val="tx"/>
                    </a:ext>
                  </a:extLst>
                </a:hlinkClick>
              </a:rPr>
              <a:t>Questions on this topic</a:t>
            </a:r>
            <a:endParaRPr lang="en-US" sz="1800" dirty="0"/>
          </a:p>
          <a:p>
            <a:pPr indent="0" marL="0">
              <a:spcAft>
                <a:spcPts val="800"/>
              </a:spcAft>
              <a:buNone/>
            </a:pPr>
            <a:r>
              <a:rPr lang="en-US" sz="1800" b="1" u="sng" dirty="0">
                <a:solidFill>
                  <a:srgbClr val="FFFFFF"/>
                </a:solidFill>
                <a:hlinkClick r:id="rId3" invalidUrl="" action="" tgtFrame="" tooltip="" history="1" highlightClick="0" endSnd="0">
                  <a:extLst>
                    <a:ext uri="{A12FA001-AC4F-418D-AE19-62706E023703}">
                      <ahyp:hlinkClr xmlns:ahyp="http://schemas.microsoft.com/office/drawing/2018/hyperlinkcolor" val="tx"/>
                    </a:ext>
                  </a:extLst>
                </a:hlinkClick>
              </a:rPr>
              <a:t>Build a printable test</a:t>
            </a:r>
            <a:endParaRPr lang="en-US" sz="1800" dirty="0"/>
          </a:p>
        </p:txBody>
      </p:sp>
      <p:sp>
        <p:nvSpPr>
          <p:cNvPr id="4" name="Text 2"/>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theme/theme1.xml><?xml version="1.0" encoding="utf-8"?>
<a:theme xmlns:a="http://schemas.openxmlformats.org/drawingml/2006/main" name="ExaminerPrep">
  <a:themeElements>
    <a:clrScheme name="ExaminerPrep">
      <a:dk1>
        <a:srgbClr val="1A1F2B"/>
      </a:dk1>
      <a:lt1>
        <a:srgbClr val="FFFFFF"/>
      </a:lt1>
      <a:dk2>
        <a:srgbClr val="13233F"/>
      </a:dk2>
      <a:lt2>
        <a:srgbClr val="F3F5F9"/>
      </a:lt2>
      <a:accent1>
        <a:srgbClr val="C9A227"/>
      </a:accent1>
      <a:accent2>
        <a:srgbClr val="2F6FD6"/>
      </a:accent2>
      <a:accent3>
        <a:srgbClr val="1F9E8F"/>
      </a:accent3>
      <a:accent4>
        <a:srgbClr val="C0392B"/>
      </a:accent4>
      <a:accent5>
        <a:srgbClr val="7B4FC9"/>
      </a:accent5>
      <a:accent6>
        <a:srgbClr val="E67E22"/>
      </a:accent6>
      <a:hlink>
        <a:srgbClr val="2F6FD6"/>
      </a:hlink>
      <a:folHlink>
        <a:srgbClr val="7B4FC9"/>
      </a:folHlink>
    </a:clrScheme>
    <a:fontScheme name="ExaminerPrep">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46</Slides>
  <Notes>46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46</vt:i4>
      </vt:variant>
    </vt:vector>
  </HeadingPairs>
  <TitlesOfParts>
    <vt:vector size="4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vector>
  </TitlesOfParts>
  <Company>ExaminerPrep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P3.7 Integration of standard functions · Edexcel IAL Maths</dc:title>
  <dc:subject>PptxGenJS Presentation</dc:subject>
  <dc:creator>Evan Kotronis · ExaminerPrep</dc:creator>
  <cp:lastModifiedBy>Evan Kotronis · ExaminerPrep</cp:lastModifiedBy>
  <cp:revision>1</cp:revision>
  <dcterms:created xsi:type="dcterms:W3CDTF">2026-10-26T15:10:51Z</dcterms:created>
  <dcterms:modified xsi:type="dcterms:W3CDTF">2026-10-26T15:10:51Z</dcterms:modified>
</cp:coreProperties>
</file>