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39d11d50-3ebe-63e8-d30a-979dba2145fc}">
          <p14:sldIdLst>
            <p14:sldId id="256"/>
            <p14:sldId id="257"/>
            <p14:sldId id="258"/>
          </p14:sldIdLst>
        </p14:section>
        <p14:section name="Theory" id="{e5f99a13-5e7c-cc96-13c9-0b09c6dac642}">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Lst>
        </p14:section>
        <p14:section name="Practice" id="{30939c53-bcc9-bcc5-db7c-c2125c149a41}">
          <p14:sldIdLst>
            <p14:sldId id="292"/>
            <p14:sldId id="293"/>
            <p14:sldId id="294"/>
          </p14:sldIdLst>
        </p14:section>
        <p14:section name="Answers" id="{20b44cb6-8771-00dc-1b60-bae43cf4ba56}">
          <p14:sldIdLst>
            <p14:sldId id="295"/>
            <p14:sldId id="296"/>
            <p14:sldId id="297"/>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P1.7 Integration. Notes for this topic: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integration undo?.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integration undo?.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integration undo?.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power of x?.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power of x?.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power of x?: Worked example 1.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power of x?.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power of x?.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sums, multiples and brackets?.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sums, multiples and brackets?: Worked example 2.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sums, multiples and brackets?.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sums, multiples and brackets?.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roots and fractions?.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roots and fractions?.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roots and fractions?: Worked example 3.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roots and fractions?: Worked example 4.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roots and fractions?.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curve from its gradient function?.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curve from its gradient function?: Worked example 5.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curve from its gradient function?.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integration questions fit together?.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integration questions fit together?: Worked example 6.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integration questions fit together?.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integration questions fit together?: Worked example 7.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integration questions fit together?: Worked example 7.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integration questions fit together?.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P1.7.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P1.7.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https://examinerprep.com/ial-maths-p1-7-integration-questions#IALM-P1-7-B-02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https://examinerprep.com/ial-maths-p1-7-integration-questions#IALM-P1-7-B-09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https://examinerprep.com/ial-maths-p1-7-integration-questions#IALM-P1-7-B-02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https://examinerprep.com/ial-maths-p1-7-integration-questions#IALM-P1-7-B-09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hyperlink" Target="https://examinerprep.com/notes/edexcel-ial-maths/integration/" TargetMode="External"/><Relationship Id="rId2" Type="http://schemas.openxmlformats.org/officeDocument/2006/relationships/hyperlink" Target="https://examinerprep.com/ial-maths-p1-7-integra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P1.7 Integration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Integration as the reverse process of differentiation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every indefinite integral needs a constant of integration, and what the family of curves looks like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Integrating xⁿ for any rational n ≠-1, including a constant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Constant multiples, sums and differences, and why products must be expanded first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Rewriting roots and fractions as powers of x before integrating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the equation y = f(x) of a curve from f′(x) and one point on the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Longer questions that combine integration with tangents and points of zero gradient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Integration undoes differentiation: if dy/dx = f′(x), then y = ∫f′(x) dx, and the answer always carries a constant of integration + c.</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Power rule: raise the power by one, then divide by the new power. ∫xⁿ dx = xⁿ⁺¹/(n+1) + c for n ≠-1.</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Constants vanish when you differentiate, so an indefinite integral is a whole family of curves, one for each value of c.</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Powers first: expand brackets and split fractions; write √x = x^½ and 1/x² = x⁻². Never integrate a product or a quotient piece by piece.</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point fixes c: integrate, substitute the coordinates of a known point, solve for c, and write the equation in full.</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Definite integrals and areas are in P2; ∫x⁻¹ dx, exponentials and trigonometric functions are in P3.</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integration undo?</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P1.6 you learned to start with a curve and find its gradient function. Integration runs the same machine backwards: you are given the gradient function and asked which curve it came from. That is useful whenever a rate of change is easier to know than the quantity itself, which is why integration appears later in kinematics, areas, volumes and differential equations.</a:t>
            </a:r>
            <a:endParaRPr lang="en-US" sz="1500" dirty="0"/>
          </a:p>
        </p:txBody>
      </p:sp>
      <p:sp>
        <p:nvSpPr>
          <p:cNvPr id="5" name="Shape 3"/>
          <p:cNvSpPr/>
          <p:nvPr/>
        </p:nvSpPr>
        <p:spPr>
          <a:xfrm>
            <a:off x="457200" y="2412187"/>
            <a:ext cx="8229600" cy="2020824"/>
          </a:xfrm>
          <a:prstGeom prst="roundRect">
            <a:avLst>
              <a:gd name="adj" fmla="val 2715"/>
            </a:avLst>
          </a:prstGeom>
          <a:solidFill>
            <a:srgbClr val="EEF2FF"/>
          </a:solidFill>
          <a:ln w="9525">
            <a:solidFill>
              <a:srgbClr val="DDE2EA"/>
            </a:solidFill>
            <a:prstDash val="solid"/>
          </a:ln>
        </p:spPr>
      </p:sp>
      <p:sp>
        <p:nvSpPr>
          <p:cNvPr id="6" name="Text 4"/>
          <p:cNvSpPr txBox="1"/>
          <p:nvPr/>
        </p:nvSpPr>
        <p:spPr>
          <a:xfrm>
            <a:off x="603504" y="2503627"/>
            <a:ext cx="7936992" cy="187452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Integration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is the reverse process of differentiation. If F′(x) = f(x), then F is an integral (an antiderivative) of f, and we write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∫f(x) dx = F(x) + c.</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 ∫ sign and the dx belong together: dx says that x is the variable you are integrating with respect to. An integral with no limits, such as ∫3x² dx = x³ + c, is an</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indefinite integral</a:t>
            </a:r>
            <a:r>
              <a:rPr lang="en-US" sz="1400" dirty="0">
                <a:solidFill>
                  <a:srgbClr val="1A1F2B"/>
                </a:solidFill>
                <a:latin typeface="Calibri" pitchFamily="34" charset="0"/>
                <a:ea typeface="Calibri" pitchFamily="34" charset="-122"/>
                <a:cs typeface="Calibri" pitchFamily="34" charset="-120"/>
              </a:rPr>
              <a: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integration undo?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Why the + c? Differentiate x³ + 7 and you get 3x². Differentiate x³ - 2 and you also get 3x². Any constant disappears when you differentiate, because a constant has zero gradient. So when you reverse the process, there is no way to know which constant was there. You record that uncertainty by writing + c, the </a:t>
            </a:r>
            <a:r>
              <a:rPr lang="en-US" sz="1500" b="1" dirty="0">
                <a:solidFill>
                  <a:srgbClr val="1A1F2B"/>
                </a:solidFill>
                <a:latin typeface="Calibri" pitchFamily="34" charset="0"/>
                <a:ea typeface="Calibri" pitchFamily="34" charset="-122"/>
                <a:cs typeface="Calibri" pitchFamily="34" charset="-120"/>
              </a:rPr>
              <a:t>constant of integration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Geometrically, adding a constant moves a graph up or down without changing its shape. Every member of the family has exactly the same gradient at each value of x, so the gradient function cannot tell them apart. The figure shows four members of the family ∫(2x - 2) dx = x² - 2x + 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integration undo?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Four members of y = x² − 2x + c. Every one has gradient function 2x − 2, so at x = 3 all four tangents (black) have gradient 4 and are parallel. The curves are vertical translations of one another.">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Four members of y = x² − 2x + c. Every one has gradient function 2x − 2, so at x = 3 all four tangents (black) have gradient 4 and are parallel. The curves are vertical translations of one another.</a:t>
            </a:r>
            <a:endParaRPr lang="en-US" sz="1100" dirty="0"/>
          </a:p>
        </p:txBody>
      </p:sp>
      <p:sp>
        <p:nvSpPr>
          <p:cNvPr id="6" name="Shape 3"/>
          <p:cNvSpPr/>
          <p:nvPr/>
        </p:nvSpPr>
        <p:spPr>
          <a:xfrm>
            <a:off x="457200" y="1371600"/>
            <a:ext cx="3621938"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29330"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Leaving out + c. Without it you have found only one curve of the family, and the next part of the question, which usually asks for the curve through a given point, becomes impossible.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integrate a power of x?</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Start from what you know about differentiation. Differentiating xⁿ⁺¹ gives (n+1)xⁿ. That is almost xⁿ; it is just n+1 times too big. So differentiate xⁿ⁺¹/(n+1) instead and you get exactly xⁿ. Reversing this gives the rule.</a:t>
            </a:r>
            <a:endParaRPr lang="en-US" sz="1500" dirty="0"/>
          </a:p>
        </p:txBody>
      </p:sp>
      <p:sp>
        <p:nvSpPr>
          <p:cNvPr id="5" name="Shape 3"/>
          <p:cNvSpPr/>
          <p:nvPr/>
        </p:nvSpPr>
        <p:spPr>
          <a:xfrm>
            <a:off x="457200" y="2181758"/>
            <a:ext cx="8229600" cy="1507846"/>
          </a:xfrm>
          <a:prstGeom prst="roundRect">
            <a:avLst>
              <a:gd name="adj" fmla="val 3639"/>
            </a:avLst>
          </a:prstGeom>
          <a:solidFill>
            <a:srgbClr val="EEF2FF"/>
          </a:solidFill>
          <a:ln w="9525">
            <a:solidFill>
              <a:srgbClr val="DDE2EA"/>
            </a:solidFill>
            <a:prstDash val="solid"/>
          </a:ln>
        </p:spPr>
      </p:sp>
      <p:sp>
        <p:nvSpPr>
          <p:cNvPr id="6" name="Text 4"/>
          <p:cNvSpPr txBox="1"/>
          <p:nvPr/>
        </p:nvSpPr>
        <p:spPr>
          <a:xfrm>
            <a:off x="603504" y="2273198"/>
            <a:ext cx="7936992" cy="13615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Integrating a power of 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∫xⁿ dx = xⁿ⁺¹/(n+1) + c,   n ≠-1</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n can be any rational number (positive, negative or a fraction) except -1; c is the constant of integration.</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For a constant: ∫a dx = ax + c. This is the case n = 0, since a = ax⁰.</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No — learn it: you will use it in almost every question.</a:t>
            </a:r>
            <a:endParaRPr lang="en-US" sz="1400" dirty="0"/>
          </a:p>
        </p:txBody>
      </p:sp>
      <p:sp>
        <p:nvSpPr>
          <p:cNvPr id="7" name="Text 5"/>
          <p:cNvSpPr txBox="1"/>
          <p:nvPr/>
        </p:nvSpPr>
        <p:spPr>
          <a:xfrm>
            <a:off x="457200" y="3808476"/>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words: </a:t>
            </a:r>
            <a:r>
              <a:rPr lang="en-US" sz="1500" b="1" dirty="0">
                <a:solidFill>
                  <a:srgbClr val="1A1F2B"/>
                </a:solidFill>
                <a:latin typeface="Calibri" pitchFamily="34" charset="0"/>
                <a:ea typeface="Calibri" pitchFamily="34" charset="-122"/>
                <a:cs typeface="Calibri" pitchFamily="34" charset="-120"/>
              </a:rPr>
              <a:t>add one to the power, then divide by the new power</a:t>
            </a:r>
            <a:r>
              <a:rPr lang="en-US" sz="1500" dirty="0">
                <a:solidFill>
                  <a:srgbClr val="1A1F2B"/>
                </a:solidFill>
                <a:latin typeface="Calibri" pitchFamily="34" charset="0"/>
                <a:ea typeface="Calibri" pitchFamily="34" charset="-122"/>
                <a:cs typeface="Calibri" pitchFamily="34" charset="-120"/>
              </a:rPr>
              <a:t>. The order matters, because the division uses the new power, not the old one. For n = -1 the new power would be 0 and you would divide by zero, so the rule breaks down; ∫x⁻¹ dx needs the natural logarithm, which is in P3.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integrate a power of 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415491"/>
                <a:gridCol w="1584655"/>
                <a:gridCol w="1634033"/>
                <a:gridCol w="359450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Integrand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As a power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New power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Integral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¼ x⁴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x^(3/2) ÷(3/2) = ⅔ x^(3/2)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x⁻¹ ÷(-1) = -1/x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x^½ ÷½ = 2√x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7x⁰</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004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Notice how negative powers behave. For x⁻², "add one" means -2 + 1 = -1, so the power moves towards zero, and the division by -1 changes the sign. Students often write x⁻³ here because they subtract out of habit from differentiation. A quick derivative check catches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integrate a power of 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1 · Easy · Find</a:t>
            </a:r>
            <a:endParaRPr lang="en-US" sz="1200" dirty="0"/>
          </a:p>
        </p:txBody>
      </p:sp>
      <p:sp>
        <p:nvSpPr>
          <p:cNvPr id="4" name="Text 2"/>
          <p:cNvSpPr txBox="1"/>
          <p:nvPr/>
        </p:nvSpPr>
        <p:spPr>
          <a:xfrm>
            <a:off x="457200" y="1371600"/>
            <a:ext cx="8229600" cy="199339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∫(8x³ - 6x² + 5)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term by term, raising each power by one and dividing by the new power:</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8 ×x⁴/4 - 6 ×x³/3 + 5x</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Simplify and add the constant: </a:t>
            </a:r>
            <a:r>
              <a:rPr lang="en-US" sz="1500" b="1" dirty="0">
                <a:solidFill>
                  <a:srgbClr val="1A1F2B"/>
                </a:solidFill>
                <a:latin typeface="Calibri" pitchFamily="34" charset="0"/>
                <a:ea typeface="Calibri" pitchFamily="34" charset="-122"/>
                <a:cs typeface="Calibri" pitchFamily="34" charset="-120"/>
              </a:rPr>
              <a:t>2x⁴ - 2x³ + 5x + c</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differentiating: 8x³ - 6x² + 5.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integrate a power of 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The gradient function f′(x) = 3x² − 6x is zero at x = 0 and x = 2 and negative between them (shaded).">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gradient function f′(x) = 3x² − 6x is zero at x = 0 and x = 2 and negative between them (shaded).</a:t>
            </a:r>
            <a:endParaRPr lang="en-US" sz="1100" dirty="0"/>
          </a:p>
        </p:txBody>
      </p:sp>
      <p:sp>
        <p:nvSpPr>
          <p:cNvPr id="6" name="Text 3"/>
          <p:cNvSpPr txBox="1"/>
          <p:nvPr/>
        </p:nvSpPr>
        <p:spPr>
          <a:xfrm>
            <a:off x="457200" y="1371600"/>
            <a:ext cx="3611880" cy="1917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It helps to see a gradient function and one of its integrals side by side. The first graph below is f′(x) = 3x² - 6x. Integrating gives f(x) = x³ - 3x² + c; the second graph shows the member with c = 4. Read them together: where f′(x) is positive the curve rises, where f′(x) is negative it falls, and where f′(x) = 0 the curve has a stationary point.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integrate a power of 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One integral of that gradient function, f(x) = x³ − 3x² + 4, on the same x-scale. The stationary points sit exactly where f′(x) = 0, and the curve falls on 0 &lt; x &lt; 2, where f′(x) is negativ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One integral of that gradient function, f(x) = x³ − 3x² + 4, on the same x-scale. The stationary points sit exactly where f′(x) = 0, and the curve falls on 0 &lt; x &lt; 2, where f′(x) is negative.</a:t>
            </a:r>
            <a:endParaRPr lang="en-US" sz="1100" dirty="0"/>
          </a:p>
        </p:txBody>
      </p:sp>
      <p:sp>
        <p:nvSpPr>
          <p:cNvPr id="6" name="Shape 3"/>
          <p:cNvSpPr/>
          <p:nvPr/>
        </p:nvSpPr>
        <p:spPr>
          <a:xfrm>
            <a:off x="457200" y="1371600"/>
            <a:ext cx="3621938"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29330"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Differentiate your answer in your head before moving on. It takes seconds and catches the two classic slips: multiplying by the new power instead of dividing, and lowering the power instead of raising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sums, multiples and brackets?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Differentiation is linear: a constant multiple stays in front, and a sum is differentiated term by term. Integration inherits exactly the same two properties, because it is the reverse process.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Constant multiples come outside:</a:t>
            </a:r>
            <a:r>
              <a:rPr lang="en-US" sz="1500" dirty="0">
                <a:solidFill>
                  <a:srgbClr val="1A1F2B"/>
                </a:solidFill>
                <a:latin typeface="Calibri" pitchFamily="34" charset="0"/>
                <a:ea typeface="Calibri" pitchFamily="34" charset="-122"/>
                <a:cs typeface="Calibri" pitchFamily="34" charset="-120"/>
              </a:rPr>
              <a:t> ∫k f(x) dx = k∫f(x) dx.</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Sums and differences are integrated term by term:</a:t>
            </a:r>
            <a:r>
              <a:rPr lang="en-US" sz="1500" dirty="0">
                <a:solidFill>
                  <a:srgbClr val="1A1F2B"/>
                </a:solidFill>
                <a:latin typeface="Calibri" pitchFamily="34" charset="0"/>
                <a:ea typeface="Calibri" pitchFamily="34" charset="-122"/>
                <a:cs typeface="Calibri" pitchFamily="34" charset="-120"/>
              </a:rPr>
              <a:t> ∫(f(x) ±g(x)) dx = ∫f(x) dx ±∫g(x) dx. One + c at the end covers all the terms, because several unknown constants added together are still just one unknown constant.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Products are different.</a:t>
            </a:r>
            <a:r>
              <a:rPr lang="en-US" sz="1500" dirty="0">
                <a:solidFill>
                  <a:srgbClr val="1A1F2B"/>
                </a:solidFill>
                <a:latin typeface="Calibri" pitchFamily="34" charset="0"/>
                <a:ea typeface="Calibri" pitchFamily="34" charset="-122"/>
                <a:cs typeface="Calibri" pitchFamily="34" charset="-120"/>
              </a:rPr>
              <a:t> There is no rule that ∫fg dx = ∫f dx ×∫g dx. Multiply out the brackets first, so that you have a sum of powers.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sums, multiples and brackets?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2 · Medium · Find</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∫(x - 3)(2x + 1) dx, giving each coefficient as an exact fraction or integer.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Multiply out the brackets: (x-3)(2x+1) = 2x² + x - 6x - 3 = 2x² - 5x - 3.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Integrate term by term: 2 ×x³/3 - 5 ×x²/2 - 3x +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Simplify: </a:t>
            </a:r>
            <a:r>
              <a:rPr lang="en-US" sz="1500" b="1" dirty="0">
                <a:solidFill>
                  <a:srgbClr val="1A1F2B"/>
                </a:solidFill>
                <a:latin typeface="Calibri" pitchFamily="34" charset="0"/>
                <a:ea typeface="Calibri" pitchFamily="34" charset="-122"/>
                <a:cs typeface="Calibri" pitchFamily="34" charset="-120"/>
              </a:rPr>
              <a:t>⅔ x³ - (5/2) x² - 3x + c</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Integrating each bracket separately and multiplying, (½ x² - 3x)(x² + x), gives a quartic, and differentiating it does not give back the integrand.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sums, multiples and brackets?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Red: the integrand 2x² − 5x − 3 = (x − 3)(2x + 1). Blue: its integral with c = 0. The blue curve turns where the red one crosses zero (x = −½ and x = 3) and falls where the red one is negativ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Red: the integrand 2x² − 5x − 3 = (x − 3)(2x + 1). Blue: its integral with c = 0. The blue curve turns where the red one crosses zero (x = −½ and x = 3) and falls where the red one is negative.</a:t>
            </a:r>
            <a:endParaRPr lang="en-US" sz="1100" dirty="0"/>
          </a:p>
        </p:txBody>
      </p:sp>
      <p:sp>
        <p:nvSpPr>
          <p:cNvPr id="6" name="Text 3"/>
          <p:cNvSpPr txBox="1"/>
          <p:nvPr/>
        </p:nvSpPr>
        <p:spPr>
          <a:xfrm>
            <a:off x="457200" y="1371600"/>
            <a:ext cx="3621938" cy="31583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graph below shows the integrand from Worked example 2 and the integral with c = 0. The integrand is the gradient of the integral, so the integral has its turning points exactly where the integrand crosses the x-axis, at x = -½ and x = 3.</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constant on its own is a common source of slips. When you differentiate, a constant disappears; when you integrate, it does the opposite and gains an x. The gradient function y = 5 is a horizontal line, and the curves with that gradient everywhere are the straight lines y = 5x + 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sums, multiples and brackets?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5 dx = 5x + c: every line of gradient 5 has the constant gradient function y = 5. The integral of a constant is a straight line, not zero.">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∫5 dx = 5x + c: every line of gradient 5 has the constant gradient function y = 5. The integral of a constant is a straight line, not zero.</a:t>
            </a:r>
            <a:endParaRPr lang="en-US" sz="1100" dirty="0"/>
          </a:p>
        </p:txBody>
      </p:sp>
      <p:sp>
        <p:nvSpPr>
          <p:cNvPr id="6" name="Shape 3"/>
          <p:cNvSpPr/>
          <p:nvPr/>
        </p:nvSpPr>
        <p:spPr>
          <a:xfrm>
            <a:off x="457200" y="1371600"/>
            <a:ext cx="3611880"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331927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Treating a constant as if it vanishes when integrating, as it does when differentiating. ∫5 dx = 5x + c, not 0 and not 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integrate roots and fractions?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267004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power rule only accepts terms of the form axⁿ. So every root and every fraction must be rewritten using the laws of indices from P1.1 before any integrating happens. This rewriting line is where most of the real work in this topic lies.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√x = x^½, ∛x = x^⅓, x√x = x^(3/2).</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1/xⁿ = x⁻ⁿ, 1/√x = x^(-½), 4/x³ = 4x⁻³ (the 4 stays in front: it is not part of the denominator's power).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fraction with a sum on top and a single term underneath splits: (x² - 5)/2√x = x²/2x^½ - 5/2x^½.</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Dividing by a fractional power is multiplying by its reciprocal: x^(3/2) ÷(3/2) = ⅔ x^(3/2). Dividing by ½ doubles.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fraction with a single term on top and a sum underneath, such as 1/(x+1), cannot be split this way. Such integrals are not part of P1.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roots and fractions?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The gradient function 1/√x and its integral 2√x (with c = 0), for x &gt; 0. At x = 4 the curve y = 2√x is at height 4 and its tangent has gradient ½, exactly the height of the gradient curve at x = 4. The gradient function is undefined at x = 0, where y = 2√x has a vertical tangent.">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gradient function 1/√x and its integral 2√x (with c = 0), for x &gt; 0. At x = 4 the curve y = 2√x is at height 4 and its tangent has gradient ½, exactly the height of the gradient curve at x = 4. The gradient function is undefined at x = 0, where y = 2√x has a vertical tangent.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roots and fractions?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3 · Medium · Find</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∫(6√x + 4/x³)dx, x &gt; 0, simplifying your answer.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Write each term as a power of x: 6x^½ + 4x⁻³.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Raise each power by one and divide by the new power: 6 ×x^(3/2) ÷(3/2) + 4 ×x⁻² ÷(-2).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Simplify (6 ÷(3/2) = 4 and 4 ÷(-2) = -2): </a:t>
            </a:r>
            <a:r>
              <a:rPr lang="en-US" sz="1500" b="1" dirty="0">
                <a:solidFill>
                  <a:srgbClr val="1A1F2B"/>
                </a:solidFill>
                <a:latin typeface="Calibri" pitchFamily="34" charset="0"/>
                <a:ea typeface="Calibri" pitchFamily="34" charset="-122"/>
                <a:cs typeface="Calibri" pitchFamily="34" charset="-120"/>
              </a:rPr>
              <a:t>4x^(3/2) - 2x⁻² + c</a:t>
            </a:r>
            <a:r>
              <a:rPr lang="en-US" sz="1500" dirty="0">
                <a:solidFill>
                  <a:srgbClr val="1A1F2B"/>
                </a:solidFill>
                <a:latin typeface="Calibri" pitchFamily="34" charset="0"/>
                <a:ea typeface="Calibri" pitchFamily="34" charset="-122"/>
                <a:cs typeface="Calibri" pitchFamily="34" charset="-120"/>
              </a:rPr>
              <a:t>, which can also be written 4x√x - 2/x² + 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roots and fractions?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Hence</a:t>
            </a:r>
            <a:endParaRPr lang="en-US" sz="1200" dirty="0"/>
          </a:p>
        </p:txBody>
      </p:sp>
      <p:sp>
        <p:nvSpPr>
          <p:cNvPr id="4" name="Text 2"/>
          <p:cNvSpPr txBox="1"/>
          <p:nvPr/>
        </p:nvSpPr>
        <p:spPr>
          <a:xfrm>
            <a:off x="457200" y="1371600"/>
            <a:ext cx="8229600" cy="251825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Write (x² - 5)/2√x in the form Axᵖ + Bx^q, where A, B, p and q are constants. (b) Hence find ∫(x² - 5)/2√x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Split the fraction and use the index laws, x² ÷x^½ = x^(3/2):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x²/2x^½ - 5/2x^½ = </a:t>
            </a:r>
            <a:r>
              <a:rPr lang="en-US" sz="1500" b="1" dirty="0">
                <a:solidFill>
                  <a:srgbClr val="1A1F2B"/>
                </a:solidFill>
                <a:latin typeface="Calibri" pitchFamily="34" charset="0"/>
                <a:ea typeface="Calibri" pitchFamily="34" charset="-122"/>
                <a:cs typeface="Calibri" pitchFamily="34" charset="-120"/>
              </a:rPr>
              <a:t>½ x^(3/2) - (5/2) x^(-½)</a:t>
            </a:r>
            <a:r>
              <a:rPr lang="en-US" sz="1500" dirty="0">
                <a:solidFill>
                  <a:srgbClr val="1A1F2B"/>
                </a:solidFill>
                <a:latin typeface="Calibri" pitchFamily="34" charset="0"/>
                <a:ea typeface="Calibri" pitchFamily="34" charset="-122"/>
                <a:cs typeface="Calibri" pitchFamily="34" charset="-120"/>
              </a:rPr>
              <a:t>, so A = ½, p = (3/2), B = -(5/2), q = -½.</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Integrate each term: ½ ×x^(5/2) ÷(5/2) - (5/2) ×x^½ ÷½.</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Simplify: </a:t>
            </a:r>
            <a:r>
              <a:rPr lang="en-US" sz="1500" b="1" dirty="0">
                <a:solidFill>
                  <a:srgbClr val="1A1F2B"/>
                </a:solidFill>
                <a:latin typeface="Calibri" pitchFamily="34" charset="0"/>
                <a:ea typeface="Calibri" pitchFamily="34" charset="-122"/>
                <a:cs typeface="Calibri" pitchFamily="34" charset="-120"/>
              </a:rPr>
              <a:t>⅕ x^(5/2) - 5x^½ + c</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"Hence" means use part (a): you are expected to integrate the rewritten form, not the original fraction.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roots and fractions?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Integrating the top and the bottom of a fraction separately. (x² - 5)/2√x does not integrate to (x³/3 - 5x) ÷((4/3) x^(3/2)). Split the fraction into separate powers of x first.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curve from its gradient function?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Integrating f′(x) gives the whole family f(x) + c. To pick out one particular curve you need one more piece of information, and in P1 that is almost always a point the curve passes through. Substituting its coordinates turns the equation into a single equation in c.</a:t>
            </a:r>
            <a:endParaRPr lang="en-US" sz="1500" dirty="0"/>
          </a:p>
        </p:txBody>
      </p:sp>
      <p:sp>
        <p:nvSpPr>
          <p:cNvPr id="5" name="Shape 3"/>
          <p:cNvSpPr/>
          <p:nvPr/>
        </p:nvSpPr>
        <p:spPr>
          <a:xfrm>
            <a:off x="457200" y="2181758"/>
            <a:ext cx="8229600" cy="1196035"/>
          </a:xfrm>
          <a:prstGeom prst="roundRect">
            <a:avLst>
              <a:gd name="adj" fmla="val 4587"/>
            </a:avLst>
          </a:prstGeom>
          <a:solidFill>
            <a:srgbClr val="EEF2FF"/>
          </a:solidFill>
          <a:ln w="9525">
            <a:solidFill>
              <a:srgbClr val="DDE2EA"/>
            </a:solidFill>
            <a:prstDash val="solid"/>
          </a:ln>
        </p:spPr>
      </p:sp>
      <p:sp>
        <p:nvSpPr>
          <p:cNvPr id="6" name="Text 4"/>
          <p:cNvSpPr txBox="1"/>
          <p:nvPr/>
        </p:nvSpPr>
        <p:spPr>
          <a:xfrm>
            <a:off x="603504" y="2273198"/>
            <a:ext cx="7936992" cy="1049731"/>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Method: the curve through a point</a:t>
            </a:r>
            <a:endParaRPr lang="en-US" sz="1400" dirty="0"/>
          </a:p>
          <a:p>
            <a:pPr indent="0" marL="0">
              <a:spcBef>
                <a:spcPts val="400"/>
              </a:spcBef>
              <a:buNone/>
            </a:pPr>
            <a:r>
              <a:rPr lang="en-US" sz="1400" dirty="0">
                <a:solidFill>
                  <a:srgbClr val="1A1F2B"/>
                </a:solidFill>
                <a:latin typeface="Calibri" pitchFamily="34" charset="0"/>
                <a:ea typeface="Calibri" pitchFamily="34" charset="-122"/>
                <a:cs typeface="Calibri" pitchFamily="34" charset="-120"/>
              </a:rPr>
              <a:t>1. Integrate f′(x), including + c.</a:t>
            </a:r>
            <a:endParaRPr lang="en-US" sz="1400" dirty="0"/>
          </a:p>
          <a:p>
            <a:pPr indent="0" marL="0">
              <a:spcBef>
                <a:spcPts val="400"/>
              </a:spcBef>
              <a:buNone/>
            </a:pPr>
            <a:r>
              <a:rPr lang="en-US" sz="1400" dirty="0">
                <a:solidFill>
                  <a:srgbClr val="1A1F2B"/>
                </a:solidFill>
                <a:latin typeface="Calibri" pitchFamily="34" charset="0"/>
                <a:ea typeface="Calibri" pitchFamily="34" charset="-122"/>
                <a:cs typeface="Calibri" pitchFamily="34" charset="-120"/>
              </a:rPr>
              <a:t>2. Substitute the coordinates (x₁, y₁) of the given point and solve for c.</a:t>
            </a:r>
            <a:endParaRPr lang="en-US" sz="1400" dirty="0"/>
          </a:p>
          <a:p>
            <a:pPr indent="0" marL="0">
              <a:spcBef>
                <a:spcPts val="400"/>
              </a:spcBef>
              <a:buNone/>
            </a:pPr>
            <a:r>
              <a:rPr lang="en-US" sz="1400" dirty="0">
                <a:solidFill>
                  <a:srgbClr val="1A1F2B"/>
                </a:solidFill>
                <a:latin typeface="Calibri" pitchFamily="34" charset="0"/>
                <a:ea typeface="Calibri" pitchFamily="34" charset="-122"/>
                <a:cs typeface="Calibri" pitchFamily="34" charset="-120"/>
              </a:rPr>
              <a:t>3. Write the final answer in full, y = … or f(x) = …, with the value of c in place.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curve from its gradient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Medium · Find</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curve has equation y = f(x), where f′(x) = 6x² - 2x - 3. The curve passes through the point (2, 7). Find f(x).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Integrate: f(x) = 2x³ - x² - 3x +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Use the point: when x = 2, y = 7, so 7 = 2(8) - 4 - 6 + c = 6 + c, giving c = 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State the function: </a:t>
            </a:r>
            <a:r>
              <a:rPr lang="en-US" sz="1500" b="1" dirty="0">
                <a:solidFill>
                  <a:srgbClr val="1A1F2B"/>
                </a:solidFill>
                <a:latin typeface="Calibri" pitchFamily="34" charset="0"/>
                <a:ea typeface="Calibri" pitchFamily="34" charset="-122"/>
                <a:cs typeface="Calibri" pitchFamily="34" charset="-120"/>
              </a:rPr>
              <a:t>f(x) = 2x³ - x² - 3x + 1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curve from its gradient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Five members of the family y = 2x³ − x² − 3x + c (c = −3, −1, 1, 3, 5). Each has gradient function 6x² − 2x − 3, but only c = 1 (blue) passes through (2, 7).">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Five members of the family y = 2x³ − x² − 3x + c (c = −3, −1, 1, 3, 5). Each has gradient function 6x² − 2x − 3, but only c = 1 (blue) passes through (2, 7).</a:t>
            </a:r>
            <a:endParaRPr lang="en-US" sz="1100" dirty="0"/>
          </a:p>
        </p:txBody>
      </p:sp>
      <p:sp>
        <p:nvSpPr>
          <p:cNvPr id="6" name="Text 3"/>
          <p:cNvSpPr txBox="1"/>
          <p:nvPr/>
        </p:nvSpPr>
        <p:spPr>
          <a:xfrm>
            <a:off x="457200" y="1371600"/>
            <a:ext cx="3621938"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Look at how the point does its job. All five curves have the same shape and the same turning points' x-coordinates; they differ only in height. The point (2, 7) fixes the height, and with it the curve.</a:t>
            </a:r>
            <a:endParaRPr lang="en-US" sz="1500" dirty="0"/>
          </a:p>
        </p:txBody>
      </p:sp>
      <p:sp>
        <p:nvSpPr>
          <p:cNvPr id="7" name="Shape 4"/>
          <p:cNvSpPr/>
          <p:nvPr/>
        </p:nvSpPr>
        <p:spPr>
          <a:xfrm>
            <a:off x="457200" y="2642616"/>
            <a:ext cx="3621938" cy="1711757"/>
          </a:xfrm>
          <a:prstGeom prst="roundRect">
            <a:avLst>
              <a:gd name="adj" fmla="val 3205"/>
            </a:avLst>
          </a:prstGeom>
          <a:solidFill>
            <a:srgbClr val="FFFBEB"/>
          </a:solidFill>
          <a:ln w="9525">
            <a:solidFill>
              <a:srgbClr val="DDE2EA"/>
            </a:solidFill>
            <a:prstDash val="solid"/>
          </a:ln>
        </p:spPr>
      </p:sp>
      <p:sp>
        <p:nvSpPr>
          <p:cNvPr id="8" name="Text 5"/>
          <p:cNvSpPr txBox="1"/>
          <p:nvPr/>
        </p:nvSpPr>
        <p:spPr>
          <a:xfrm>
            <a:off x="603504" y="2734056"/>
            <a:ext cx="3329330"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constant is not always the y-intercept. It equals f(0) only when every other term is zero at x = 0; with terms such as 12/x the curve may not even meet the y-axis. Always find c by substituting the point you are given.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integration questions fit together?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178856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Exam-length questions join this topic to differentiation. A typical structure is: find the curve by integrating, then use the gradient function again for a tangent, a normal or a point where the gradient is zero. Two habits keep these questions clean.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Keep f′(x).</a:t>
            </a:r>
            <a:r>
              <a:rPr lang="en-US" sz="1500" dirty="0">
                <a:solidFill>
                  <a:srgbClr val="1A1F2B"/>
                </a:solidFill>
                <a:latin typeface="Calibri" pitchFamily="34" charset="0"/>
                <a:ea typeface="Calibri" pitchFamily="34" charset="-122"/>
                <a:cs typeface="Calibri" pitchFamily="34" charset="-120"/>
              </a:rPr>
              <a:t> It is given in the question, so you do not need to differentiate your answer to find a gradient. Use the given expression directly.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Keep exact values</a:t>
            </a:r>
            <a:r>
              <a:rPr lang="en-US" sz="1500" dirty="0">
                <a:solidFill>
                  <a:srgbClr val="1A1F2B"/>
                </a:solidFill>
                <a:latin typeface="Calibri" pitchFamily="34" charset="0"/>
                <a:ea typeface="Calibri" pitchFamily="34" charset="-122"/>
                <a:cs typeface="Calibri" pitchFamily="34" charset="-120"/>
              </a:rPr>
              <a:t> (fractions, surds) until the last line. The form usually asked for, such as ax + by + d = 0 with integers, needs them.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integration questions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Find</a:t>
            </a:r>
            <a:endParaRPr lang="en-US" sz="1200" dirty="0"/>
          </a:p>
        </p:txBody>
      </p:sp>
      <p:sp>
        <p:nvSpPr>
          <p:cNvPr id="4" name="Text 2"/>
          <p:cNvSpPr txBox="1"/>
          <p:nvPr/>
        </p:nvSpPr>
        <p:spPr>
          <a:xfrm>
            <a:off x="457200" y="1371600"/>
            <a:ext cx="8229600" cy="283738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f(x), x &gt; 0, and dy/dx = 3√x - 12/x². The point P(4, 9) lies on C.</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equation of C. (b) Find the equation of the tangent to C at P, giving your answer in the form ax + by + d = 0, where a, b and d are integers.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Powers first: dy/dx = 3x^½ - 12x⁻².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y = 3 ×x^(3/2) ÷(3/2) - 12 ×x⁻¹ ÷(-1) + c = 2x^(3/2) + 12/x + c.</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Use P(4, 9), with 4^(3/2) = 8: 9 = 16 + 3 + c, so c = -10. </a:t>
            </a:r>
            <a:r>
              <a:rPr lang="en-US" sz="1500" b="1" dirty="0">
                <a:solidFill>
                  <a:srgbClr val="1A1F2B"/>
                </a:solidFill>
                <a:latin typeface="Calibri" pitchFamily="34" charset="0"/>
                <a:ea typeface="Calibri" pitchFamily="34" charset="-122"/>
                <a:cs typeface="Calibri" pitchFamily="34" charset="-120"/>
              </a:rPr>
              <a:t>y = 2x^(3/2) + 12/x - 10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at P from the given dy/dx: 3√4 - (12/16) = 6 - ¾ = (21/4).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Tangent through (4, 9): y - 9 = (21/4)(x - 4), so 4y - 36 = 21x - 84, giving </a:t>
            </a:r>
            <a:r>
              <a:rPr lang="en-US" sz="1500" b="1" dirty="0">
                <a:solidFill>
                  <a:srgbClr val="1A1F2B"/>
                </a:solidFill>
                <a:latin typeface="Calibri" pitchFamily="34" charset="0"/>
                <a:ea typeface="Calibri" pitchFamily="34" charset="-122"/>
                <a:cs typeface="Calibri" pitchFamily="34" charset="-120"/>
              </a:rPr>
              <a:t>21x - 4y - 48 = 0</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integration questions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The curve C and its tangent at P(4, 9), gradient 21/4. The tangent meets the y-axis at (0, −12). This is not the constant of integration, which is −10.">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curve C and its tangent at P(4, 9), gradient 21/4. The tangent meets the y-axis at (0, −12). This is not the constant of integration, which is −10.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integration questions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Find</a:t>
            </a:r>
            <a:endParaRPr lang="en-US" sz="1200" dirty="0"/>
          </a:p>
        </p:txBody>
      </p:sp>
      <p:sp>
        <p:nvSpPr>
          <p:cNvPr id="4" name="Text 2"/>
          <p:cNvSpPr txBox="1"/>
          <p:nvPr/>
        </p:nvSpPr>
        <p:spPr>
          <a:xfrm>
            <a:off x="457200" y="1371600"/>
            <a:ext cx="8229600" cy="300471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y = f(x) has f′(x) = 3x² + kx - 9, where k is a constant. The gradient of the curve is zero where x = 3, and the curve passes through the point (2, -18).</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value of k. (b) Find f(x). (c) Find the coordinates of the other point on the curve where the gradient is zero.</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Zero gradient at x = 3 means f′(3) = 0: 27 + 3k - 9 = 0, so </a:t>
            </a:r>
            <a:r>
              <a:rPr lang="en-US" sz="1500" b="1" dirty="0">
                <a:solidFill>
                  <a:srgbClr val="1A1F2B"/>
                </a:solidFill>
                <a:latin typeface="Calibri" pitchFamily="34" charset="0"/>
                <a:ea typeface="Calibri" pitchFamily="34" charset="-122"/>
                <a:cs typeface="Calibri" pitchFamily="34" charset="-120"/>
              </a:rPr>
              <a:t>k = -6</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Integrate f′(x) = 3x² - 6x - 9: f(x) = x³ - 3x² - 9x + c.</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Use (2, -18): -18 = 8 - 12 - 18 + c = -22 + c, so c = 4. </a:t>
            </a:r>
            <a:r>
              <a:rPr lang="en-US" sz="1500" b="1" dirty="0">
                <a:solidFill>
                  <a:srgbClr val="1A1F2B"/>
                </a:solidFill>
                <a:latin typeface="Calibri" pitchFamily="34" charset="0"/>
                <a:ea typeface="Calibri" pitchFamily="34" charset="-122"/>
                <a:cs typeface="Calibri" pitchFamily="34" charset="-120"/>
              </a:rPr>
              <a:t>f(x) = x³ - 3x² - 9x + 4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Solve f′(x) = 0: 3(x² - 2x - 3) = 3(x - 3)(x + 1) = 0, so the other value is x = -1. Then f(-1) = -1 - 3 + 9 + 4 = 9, giving </a:t>
            </a:r>
            <a:r>
              <a:rPr lang="en-US" sz="1500" b="1" dirty="0">
                <a:solidFill>
                  <a:srgbClr val="1A1F2B"/>
                </a:solidFill>
                <a:latin typeface="Calibri" pitchFamily="34" charset="0"/>
                <a:ea typeface="Calibri" pitchFamily="34" charset="-122"/>
                <a:cs typeface="Calibri" pitchFamily="34" charset="-120"/>
              </a:rPr>
              <a:t>(-1, 9)</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integration questions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These are the curve's stationary points. Deciding whether each is a maximum or a minimum is covered in P2.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integration questions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f(x) = x³ − 3x² − 9x + 4. The given point (2, −18) fixes c; the stationary points are the maximum (−1, 9) and the minimum (3, −23), where f′(x) = 3(x − 3)(x + 1) = 0.">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f(x) = x³ − 3x² − 9x + 4. The given point (2, −18) fixes c; the stationary points are the maximum (−1, 9) and the minimum (3, −23), where f′(x) = 3(x − 3)(x + 1) = 0.</a:t>
            </a:r>
            <a:endParaRPr lang="en-US" sz="1100" dirty="0"/>
          </a:p>
        </p:txBody>
      </p:sp>
      <p:sp>
        <p:nvSpPr>
          <p:cNvPr id="6" name="Shape 3"/>
          <p:cNvSpPr/>
          <p:nvPr/>
        </p:nvSpPr>
        <p:spPr>
          <a:xfrm>
            <a:off x="457200" y="1371600"/>
            <a:ext cx="3621938"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29330"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given point in f′(x) instead of f(x). The coordinates (2, -18) lie on the curve, so they satisfy y = f(x); f′(2) is a gradient and has nothing to do with -18.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P1.7</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every term a power of x</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you integrate anything, rewrite the whole integrand as a sum of terms axⁿ. Write this line down: it shows your method, and most errors in this topic come from skipping it.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fractional powers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new power is a fraction, write the division out: x^(-½) becomes x^½ ÷½ = 2x^½. Dividing by ½ doubles; dividing by (3/2) multiplies by ⅔.</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 c, then find c</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indefinite integral ends with + c. If the question gives a point, finding c is expected, and the final answer is the equation with the number in place, not just "c =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P1.7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answer in the form asked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"Simplify" means combine coefficients (6 ÷(3/2) = 4). "In the form Axᵖ + Bx^q" means state the constants clearly. "ax + by + d = 0 with integers" means clear every fraction.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"hence" and "show that"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"Hence" tells you to use the result you have just found, usually a rewritten integrand. "Show that" gives you the target: every step must be visible, and the final line should match it exactly.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50262"/>
                <a:gridCol w="3474720"/>
                <a:gridCol w="220553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constant of integration is optional.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Infinitely many functions have the same derivative.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Always write + c on an indefinite integral.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∫x³ dx = 3x².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differentiation: the power went down.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Raise the power and divide: x⁴/4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product can be integrated bracket by bracket.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Differentiating the product of the integrals does not give back the product.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Expand first, then integrate term by 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∫1/x² dx = 1/(x³/3).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denominator has been integrated as if it were on its 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Rewrite as x⁻²: the integral is -x⁻¹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power rule works for x⁻¹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new power would be 0, and dividing by 0 is undefined.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∫x⁻¹ dx involves the natural logarithm (P3).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constant c is the y-intercept.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true when every other term is zero at x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 c by substituting the given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327446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P1.6 Differentiation and P2 stationary points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Integration reverses differentiation, and longer questions use both: integrate to find the curve, then use the gradient function for tangents, normals and points of zero gradient. Stationary points and their nature follow in P2.</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P2 Definite integrals and areas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Putting limits on the integral removes the constant and gives the area between a curve and the x-axis; the trapezium rule estimates it when the function cannot be integrated exactly.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 and P4 further integration; M2 variable acceleration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∫x⁻¹ dx, exponentials and trigonometric functions come in P3; substitution, integration by parts, volumes of revolution and differential equations in P4. In M2, velocity is the integral of acceleration and displacement the integral of velocity, each with a constant fixed by a known starting value: exactly the "curve through a point" method of this page.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94990"/>
                <a:gridCol w="3247949"/>
                <a:gridCol w="208666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∫xⁿ dx = xⁿ⁺¹/(n+1) + c, n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integrating any power of x except x⁻¹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dx = ax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integrating a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(the case n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 f(x) dx = k∫f(x) dx; ∫(f ±g) dx = ∫f dx ±∫g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multiples, sums and differences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x^½, 1/xⁿ = x⁻ⁿ, 1/√x = x^(-½)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rewriting before integrating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(laws of indices)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∫f′(x) dx, then substitute (x₁, y₁)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equation of a curve from its gradient and a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∫(5x⁴ + 2)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Find ∫3/√x dx, x &gt; 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Explain why the rule ∫xⁿ dx = xⁿ⁺¹/(n+1) + c cannot be used for 1/x.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curve has gradient function 2x + 4 and passes through (1, 0). Find its equation.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∫(x² + 1)/x² dx, x ≠0.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The curve y = f(x), x &gt; 0, has f′(x) = 4x - 3/x² and passes through (1, 2). Find f(x).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Raise each power and divide: 5 ×x⁵/5 + 2x. </a:t>
            </a:r>
            <a:r>
              <a:rPr lang="en-US" sz="1500" b="1" dirty="0">
                <a:solidFill>
                  <a:srgbClr val="1A1F2B"/>
                </a:solidFill>
                <a:latin typeface="Calibri" pitchFamily="34" charset="0"/>
                <a:ea typeface="Calibri" pitchFamily="34" charset="-122"/>
                <a:cs typeface="Calibri" pitchFamily="34" charset="-120"/>
              </a:rPr>
              <a:t>x⁵ + 2x + c.</a:t>
            </a:r>
            <a:r>
              <a:rPr lang="en-US" sz="1500" dirty="0">
                <a:solidFill>
                  <a:srgbClr val="1A1F2B"/>
                </a:solidFill>
                <a:latin typeface="Calibri" pitchFamily="34" charset="0"/>
                <a:ea typeface="Calibri" pitchFamily="34" charset="-122"/>
                <a:cs typeface="Calibri" pitchFamily="34" charset="-120"/>
              </a:rPr>
              <a:t> Differentiate to check: 5x⁴ + 2.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3x^(-½) →3 ×x^½ ÷½. </a:t>
            </a:r>
            <a:r>
              <a:rPr lang="en-US" sz="1500" b="1" dirty="0">
                <a:solidFill>
                  <a:srgbClr val="1A1F2B"/>
                </a:solidFill>
                <a:latin typeface="Calibri" pitchFamily="34" charset="0"/>
                <a:ea typeface="Calibri" pitchFamily="34" charset="-122"/>
                <a:cs typeface="Calibri" pitchFamily="34" charset="-120"/>
              </a:rPr>
              <a:t>6√x + c.</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1/x = x⁻¹, so n + 1 = 0 and the rule would divide by zero. </a:t>
            </a:r>
            <a:r>
              <a:rPr lang="en-US" sz="1500" b="1" dirty="0">
                <a:solidFill>
                  <a:srgbClr val="1A1F2B"/>
                </a:solidFill>
                <a:latin typeface="Calibri" pitchFamily="34" charset="0"/>
                <a:ea typeface="Calibri" pitchFamily="34" charset="-122"/>
                <a:cs typeface="Calibri" pitchFamily="34" charset="-120"/>
              </a:rPr>
              <a:t>This integral needs the natural logarithm (P3).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y = x² + 4x + c; 0 = 1 + 4 + c, so c = -5. </a:t>
            </a:r>
            <a:r>
              <a:rPr lang="en-US" sz="1500" b="1" dirty="0">
                <a:solidFill>
                  <a:srgbClr val="1A1F2B"/>
                </a:solidFill>
                <a:latin typeface="Calibri" pitchFamily="34" charset="0"/>
                <a:ea typeface="Calibri" pitchFamily="34" charset="-122"/>
                <a:cs typeface="Calibri" pitchFamily="34" charset="-120"/>
              </a:rPr>
              <a:t>y = x² + 4x - 5.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Split first: 1 + x⁻². Then integrate: x + x⁻¹ ÷(-1). </a:t>
            </a:r>
            <a:r>
              <a:rPr lang="en-US" sz="1500" b="1" dirty="0">
                <a:solidFill>
                  <a:srgbClr val="1A1F2B"/>
                </a:solidFill>
                <a:latin typeface="Calibri" pitchFamily="34" charset="0"/>
                <a:ea typeface="Calibri" pitchFamily="34" charset="-122"/>
                <a:cs typeface="Calibri" pitchFamily="34" charset="-120"/>
              </a:rPr>
              <a:t>x - 1/x + c.</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f′(x) = 4x - 3x⁻², so f(x) = 2x² - 3x⁻¹ ÷(-1) + c = 2x² + 3/x + c. At (1, 2): 2 = 2 + 3 + c, so c = -3. </a:t>
            </a:r>
            <a:r>
              <a:rPr lang="en-US" sz="1500" b="1" dirty="0">
                <a:solidFill>
                  <a:srgbClr val="1A1F2B"/>
                </a:solidFill>
                <a:latin typeface="Calibri" pitchFamily="34" charset="0"/>
                <a:ea typeface="Calibri" pitchFamily="34" charset="-122"/>
                <a:cs typeface="Calibri" pitchFamily="34" charset="-120"/>
              </a:rPr>
              <a:t>f(x) = 2x² + 3/x - 3.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curve has equation y = f(x). Given that f′(x) = 4x³ − 9x² + 2 and that the curve passes through the point (2, −3),</a:t>
            </a:r>
            <a:endParaRPr lang="en-US" sz="1600" dirty="0"/>
          </a:p>
          <a:p>
            <a:pPr indent="0" marL="0">
              <a:spcAft>
                <a:spcPts val="600"/>
              </a:spcAft>
              <a:buNone/>
            </a:pPr>
            <a:r>
              <a:rPr lang="en-US" sz="1600" dirty="0">
                <a:solidFill>
                  <a:srgbClr val="1A1F2B"/>
                </a:solidFill>
              </a:rPr>
              <a:t>(a) find an expression for f(x), including a constant of integration c.  [3]</a:t>
            </a:r>
            <a:endParaRPr lang="en-US" sz="1600" dirty="0"/>
          </a:p>
          <a:p>
            <a:pPr indent="0" marL="0">
              <a:spcAft>
                <a:spcPts val="600"/>
              </a:spcAft>
              <a:buNone/>
            </a:pPr>
            <a:r>
              <a:rPr lang="en-US" sz="1600" dirty="0">
                <a:solidFill>
                  <a:srgbClr val="1A1F2B"/>
                </a:solidFill>
              </a:rPr>
              <a:t>(b) find f(x).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gradient of a curve is given by dy/dx = 4x³ + kx, where k is a constant. The curve passes through the points (1, 3) and (2, 6).</a:t>
            </a:r>
            <a:endParaRPr lang="en-US" sz="1400" dirty="0"/>
          </a:p>
          <a:p>
            <a:pPr indent="0" marL="0">
              <a:spcAft>
                <a:spcPts val="600"/>
              </a:spcAft>
              <a:buNone/>
            </a:pPr>
            <a:r>
              <a:rPr lang="en-US" sz="1400" dirty="0">
                <a:solidFill>
                  <a:srgbClr val="1A1F2B"/>
                </a:solidFill>
              </a:rPr>
              <a:t>(a) Find y in terms of x, k and a constant of integration c.  [2]</a:t>
            </a:r>
            <a:endParaRPr lang="en-US" sz="1400" dirty="0"/>
          </a:p>
          <a:p>
            <a:pPr indent="0" marL="0">
              <a:spcAft>
                <a:spcPts val="600"/>
              </a:spcAft>
              <a:buNone/>
            </a:pPr>
            <a:r>
              <a:rPr lang="en-US" sz="1400" dirty="0">
                <a:solidFill>
                  <a:srgbClr val="1A1F2B"/>
                </a:solidFill>
              </a:rPr>
              <a:t>(b) Find the value of k and the value of c.  [4]</a:t>
            </a:r>
            <a:endParaRPr lang="en-US" sz="1400" dirty="0"/>
          </a:p>
          <a:p>
            <a:pPr indent="0" marL="0">
              <a:spcAft>
                <a:spcPts val="600"/>
              </a:spcAft>
              <a:buNone/>
            </a:pPr>
            <a:r>
              <a:rPr lang="en-US" sz="1400" dirty="0">
                <a:solidFill>
                  <a:srgbClr val="1A1F2B"/>
                </a:solidFill>
              </a:rPr>
              <a:t>(c) The gradient of the curve is zero at three points, one of which has x = 0. Find the exact x-coordinates of the other two points and show that they have the same y-coordinate.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985868"/>
          </a:xfrm>
          <a:prstGeom prst="roundRect">
            <a:avLst>
              <a:gd name="adj" fmla="val 1837"/>
            </a:avLst>
          </a:prstGeom>
          <a:solidFill>
            <a:srgbClr val="F3F5F9"/>
          </a:solidFill>
          <a:ln w="12700">
            <a:solidFill>
              <a:srgbClr val="DDE2EA"/>
            </a:solidFill>
            <a:prstDash val="solid"/>
          </a:ln>
        </p:spPr>
      </p:sp>
      <p:sp>
        <p:nvSpPr>
          <p:cNvPr id="5" name="Text 3"/>
          <p:cNvSpPr txBox="1"/>
          <p:nvPr/>
        </p:nvSpPr>
        <p:spPr>
          <a:xfrm>
            <a:off x="685800" y="1463040"/>
            <a:ext cx="7772400" cy="275726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raises the power of at least one term by one</a:t>
            </a:r>
            <a:endParaRPr lang="en-US" sz="1600" dirty="0"/>
          </a:p>
          <a:p>
            <a:pPr marL="342900" indent="-342900">
              <a:spcAft>
                <a:spcPts val="400"/>
              </a:spcAft>
              <a:buSzPct val="100000"/>
              <a:buChar char="•"/>
            </a:pPr>
            <a:r>
              <a:rPr lang="en-US" sz="1600" dirty="0">
                <a:solidFill>
                  <a:srgbClr val="1A1F2B"/>
                </a:solidFill>
              </a:rPr>
              <a:t>two terms of x⁴ − 3x³ + 2x correct</a:t>
            </a:r>
            <a:endParaRPr lang="en-US" sz="1600" dirty="0"/>
          </a:p>
          <a:p>
            <a:pPr marL="342900" indent="-342900">
              <a:spcAft>
                <a:spcPts val="400"/>
              </a:spcAft>
              <a:buSzPct val="100000"/>
              <a:buChar char="•"/>
            </a:pPr>
            <a:r>
              <a:rPr lang="en-US" sz="1600" dirty="0">
                <a:solidFill>
                  <a:srgbClr val="1A1F2B"/>
                </a:solidFill>
              </a:rPr>
              <a:t>f(x) = x⁴ − 3x³ + 2x + c, all correct</a:t>
            </a:r>
            <a:endParaRPr lang="en-US" sz="1600" dirty="0"/>
          </a:p>
          <a:p>
            <a:pPr marL="342900" indent="-342900">
              <a:spcAft>
                <a:spcPts val="400"/>
              </a:spcAft>
              <a:buSzPct val="100000"/>
              <a:buChar char="•"/>
            </a:pPr>
            <a:r>
              <a:rPr lang="en-US" sz="1600" dirty="0">
                <a:solidFill>
                  <a:srgbClr val="1A1F2B"/>
                </a:solidFill>
              </a:rPr>
              <a:t>substitutes x = 2, y = −3: 16 − 24 + 4 + c = −3</a:t>
            </a:r>
            <a:endParaRPr lang="en-US" sz="1600" dirty="0"/>
          </a:p>
          <a:p>
            <a:pPr marL="342900" indent="-342900">
              <a:spcAft>
                <a:spcPts val="400"/>
              </a:spcAft>
              <a:buSzPct val="100000"/>
              <a:buChar char="•"/>
            </a:pPr>
            <a:r>
              <a:rPr lang="en-US" sz="1600" dirty="0">
                <a:solidFill>
                  <a:srgbClr val="1A1F2B"/>
                </a:solidFill>
              </a:rPr>
              <a:t>f(x) = x⁴ − 3x³ + 2x + 1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raises the power of at least one term by one</a:t>
            </a:r>
            <a:endParaRPr lang="en-US" sz="1600" dirty="0"/>
          </a:p>
          <a:p>
            <a:pPr marL="342900" indent="-342900">
              <a:spcAft>
                <a:spcPts val="400"/>
              </a:spcAft>
              <a:buSzPct val="100000"/>
              <a:buChar char="•"/>
            </a:pPr>
            <a:r>
              <a:rPr lang="en-US" sz="1600" dirty="0">
                <a:solidFill>
                  <a:srgbClr val="1A1F2B"/>
                </a:solidFill>
              </a:rPr>
              <a:t>y = x⁴ + ½kx² + c</a:t>
            </a:r>
            <a:endParaRPr lang="en-US" sz="1600" dirty="0"/>
          </a:p>
          <a:p>
            <a:pPr marL="342900" indent="-342900">
              <a:spcAft>
                <a:spcPts val="400"/>
              </a:spcAft>
              <a:buSzPct val="100000"/>
              <a:buChar char="•"/>
            </a:pPr>
            <a:r>
              <a:rPr lang="en-US" sz="1600" dirty="0">
                <a:solidFill>
                  <a:srgbClr val="1A1F2B"/>
                </a:solidFill>
              </a:rPr>
              <a:t>(1, 3): 1 + ½k + c = 3</a:t>
            </a:r>
            <a:endParaRPr lang="en-US" sz="1600" dirty="0"/>
          </a:p>
          <a:p>
            <a:pPr marL="342900" indent="-342900">
              <a:spcAft>
                <a:spcPts val="400"/>
              </a:spcAft>
              <a:buSzPct val="100000"/>
              <a:buChar char="•"/>
            </a:pPr>
            <a:r>
              <a:rPr lang="en-US" sz="1600" dirty="0">
                <a:solidFill>
                  <a:srgbClr val="1A1F2B"/>
                </a:solidFill>
              </a:rPr>
              <a:t>(2, 6): 16 + 2k + c = 6</a:t>
            </a:r>
            <a:endParaRPr lang="en-US" sz="1600" dirty="0"/>
          </a:p>
          <a:p>
            <a:pPr marL="342900" indent="-342900">
              <a:spcAft>
                <a:spcPts val="400"/>
              </a:spcAft>
              <a:buSzPct val="100000"/>
              <a:buChar char="•"/>
            </a:pPr>
            <a:r>
              <a:rPr lang="en-US" sz="1600" dirty="0">
                <a:solidFill>
                  <a:srgbClr val="1A1F2B"/>
                </a:solidFill>
              </a:rPr>
              <a:t>subtracts: 15 + 1.5k = 3, so k = −8</a:t>
            </a:r>
            <a:endParaRPr lang="en-US" sz="1600" dirty="0"/>
          </a:p>
          <a:p>
            <a:pPr marL="342900" indent="-342900">
              <a:spcAft>
                <a:spcPts val="400"/>
              </a:spcAft>
              <a:buSzPct val="100000"/>
              <a:buChar char="•"/>
            </a:pPr>
            <a:r>
              <a:rPr lang="en-US" sz="1600" dirty="0">
                <a:solidFill>
                  <a:srgbClr val="1A1F2B"/>
                </a:solidFill>
              </a:rPr>
              <a:t>c = 6</a:t>
            </a:r>
            <a:endParaRPr lang="en-US" sz="1600" dirty="0"/>
          </a:p>
          <a:p>
            <a:pPr marL="342900" indent="-342900">
              <a:spcAft>
                <a:spcPts val="400"/>
              </a:spcAft>
              <a:buSzPct val="100000"/>
              <a:buChar char="•"/>
            </a:pPr>
            <a:r>
              <a:rPr lang="en-US" sz="1600" dirty="0">
                <a:solidFill>
                  <a:srgbClr val="1A1F2B"/>
                </a:solidFill>
              </a:rPr>
              <a:t>4x³ − 8x = 4x(x² − 2) = 0, so x = ±√2</a:t>
            </a:r>
            <a:endParaRPr lang="en-US" sz="1600" dirty="0"/>
          </a:p>
          <a:p>
            <a:pPr marL="342900" indent="-342900">
              <a:spcAft>
                <a:spcPts val="400"/>
              </a:spcAft>
              <a:buSzPct val="100000"/>
              <a:buChar char="•"/>
            </a:pPr>
            <a:r>
              <a:rPr lang="en-US" sz="1600" dirty="0">
                <a:solidFill>
                  <a:srgbClr val="1A1F2B"/>
                </a:solidFill>
              </a:rPr>
              <a:t>y = 4 − 8 + 6 = 2 for both, since y depends only on x² =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P1.7 Integration · Edexcel IAL Maths</dc:title>
  <dc:subject>PptxGenJS Presentation</dc:subject>
  <dc:creator>Evan Kotronis · ExaminerPrep</dc:creator>
  <cp:lastModifiedBy>Evan Kotronis · ExaminerPrep</cp:lastModifiedBy>
  <cp:revision>1</cp:revision>
  <dcterms:created xsi:type="dcterms:W3CDTF">2026-10-26T15:10:52Z</dcterms:created>
  <dcterms:modified xsi:type="dcterms:W3CDTF">2026-10-26T15:10:52Z</dcterms:modified>
</cp:coreProperties>
</file>