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notesMasterIdLst>
    <p:notesMasterId r:id="rId5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ddb86af9-8f70-8288-b7cd-ae02d536ac0d}">
          <p14:sldIdLst>
            <p14:sldId id="256"/>
            <p14:sldId id="257"/>
            <p14:sldId id="258"/>
          </p14:sldIdLst>
        </p14:section>
        <p14:section name="Theory" id="{46910efb-4c57-f888-3ca5-e609a6d5e1c2}">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Lst>
        </p14:section>
        <p14:section name="Practice" id="{963a1f98-39e3-e870-3743-6709666fbc1b}">
          <p14:sldIdLst>
            <p14:sldId id="304"/>
            <p14:sldId id="305"/>
            <p14:sldId id="306"/>
          </p14:sldIdLst>
        </p14:section>
        <p14:section name="Answers" id="{352180ef-c7f8-e6e9-924f-ef95e40fa9ef}">
          <p14:sldIdLst>
            <p14:sldId id="307"/>
            <p14:sldId id="308"/>
            <p14:sldId id="309"/>
            <p14:sldId id="31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esProps" Target="presProps.xml"/><Relationship Id="rId59" Type="http://schemas.openxmlformats.org/officeDocument/2006/relationships/viewProps" Target="viewProps.xml"/><Relationship Id="rId60" Type="http://schemas.openxmlformats.org/officeDocument/2006/relationships/theme" Target="theme/theme1.xml"/><Relationship Id="rId6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M1.2 Kinematics in a straight line. Notes for this topic: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words for straight-line motion mean?.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words for straight-line motion mean?.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words for straight-line motion mean?.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and use the constant-acceleration formulae?.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and use the constant-acceleration formulae?.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and use the constant-acceleration formulae?.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and use the constant-acceleration formulae?: Worked example 1.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and use the constant-acceleration formulae?.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and use the constant-acceleration formulae?: Worked example 2.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and use the constant-acceleration formulae?: Worked example 2.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choose and use the constant-acceleration formulae?.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vertical motion under gravity?.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vertical motion under gravity?: Worked example 3.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vertical motion under gravity?: Worked example 3.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vertical motion under gravity?: Worked example 3.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vertical motion under gravity?.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a journey made of stages?.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a journey made of stages?: Worked example 4.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a journey made of stages?: Worked example 4.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a journey made of stages?.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gradients and areas of motion graphs tell you?.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gradients and areas of motion graphs tell you?.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gradients and areas of motion graphs tell you?: Worked example 5.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gradients and areas of motion graphs tell you?: Worked example 5.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gradients and areas of motion graphs tell you?: Worked example 5.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gradients and areas of motion graphs tell you?.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unknown time from a velocity–time graph?.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unknown time from a velocity–time graph?: Worked example 6.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unknown time from a velocity–time graph?: Worked example 6.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an unknown time from a velocity–time graph?.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problems with two moving objects?.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problems with two moving objects?: Worked example 7.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problems with two moving objects?: Worked example 7.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problems with two moving objects?: Worked example 7.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problems with two moving objects?: Worked example 7.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problems with two moving objects?.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M1.2.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M1.2.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https://examinerprep.com/notes/edexcel-ial-maths/kinematics-in-a-straight-line/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https://examinerprep.com/ial-maths-m1-2-kinematics-in-a-straight-line-questions#IALM-M1-2-B-03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https://examinerprep.com/ial-maths-m1-2-kinematics-in-a-straight-line-questions#IALM-M1-2-FB-02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https://examinerprep.com/ial-maths-m1-2-kinematics-in-a-straight-line-questions#IALM-M1-2-B-03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https://examinerprep.com/ial-maths-m1-2-kinematics-in-a-straight-line-questions#IALM-M1-2-FB-02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3.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3.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3.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hyperlink" Target="https://examinerprep.com/notes/edexcel-ial-maths/kinematics-in-a-straight-line/" TargetMode="External"/><Relationship Id="rId2" Type="http://schemas.openxmlformats.org/officeDocument/2006/relationships/hyperlink" Target="https://examinerprep.com/ial-maths-m1-2-kinematics-in-a-straight-line-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M1.2 Kinematics in a straight line</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4035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Displacement, distance, velocity, speed and acceleration in one dimension, with a sign convention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five constant-acceleration formulae, including s = vt - ½at², and how to choose between them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Vertical motion under gravity with g = 9.8 m s⁻²</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Journeys made of several stages, each with its own constant acceleration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Displacement–time, velocity–time, speed–time and acceleration–time graphs: gradients and areas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Trapezium journeys, unknown times found from areas, and two-vehicle (overtaking and meeting) problems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Straight-line kinematics models a moving body as a particle with constant acceleration and gives two tools for it, the five suvat formulae and the velocity–time graph; the hardest questions need both.</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Choose a positive direction and give every displacement, velocity and acceleration a sign.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With constant acceleration, list s, u, v, a, t, mark the three you know, and pick the formula without the one you neither know nor want.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Under gravity the acceleration is 9.8 m s⁻² downwards all the way: on the way up, at the top and on the way down.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Multi-stage journeys: the final velocity of one stage is the initial velocity of the next.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Gradient of s–t = velocity; gradient of v–t = acceleration; area under v–t = displacement; area under a–t = change in velocity. Two objects meet when their displacements from the same origin are equal, not when their velocities are.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the words for straight-line motion mean?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M1 the moving body is modelled as a particle: its size is ignored, so it has a single position on a line. Positions are measured from a fixed origin O, and one direction along the line is chosen as positive.</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1491386"/>
                <a:gridCol w="4292194"/>
                <a:gridCol w="1548994"/>
                <a:gridCol w="89702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Quantity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Scalar or vector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Unit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Displacement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position relative to the start (or to O), with a sign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total length of path travelled; never decreases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scalar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rate of change of displacement, with a sign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magnitude of the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scalar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Acceleration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rate of change of velocity, with a sign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 s⁻²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words for straight-line motion mean?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In one dimension a vector is a number with a sign: +6 m s⁻¹ and −6 m s⁻¹ are the same speed in opposite directions, and a point on the negative side of O has a negative displacement.">    </p:cNvPr>
          <p:cNvPicPr>
            <a:picLocks noChangeAspect="1"/>
          </p:cNvPicPr>
          <p:nvPr/>
        </p:nvPicPr>
        <p:blipFill>
          <a:blip r:embed="rId1"/>
          <a:stretch>
            <a:fillRect/>
          </a:stretch>
        </p:blipFill>
        <p:spPr>
          <a:xfrm>
            <a:off x="4389120" y="2038198"/>
            <a:ext cx="4297680" cy="1304849"/>
          </a:xfrm>
          <a:prstGeom prst="rect">
            <a:avLst/>
          </a:prstGeom>
        </p:spPr>
      </p:pic>
      <p:sp>
        <p:nvSpPr>
          <p:cNvPr id="5" name="Text 2"/>
          <p:cNvSpPr txBox="1"/>
          <p:nvPr/>
        </p:nvSpPr>
        <p:spPr>
          <a:xfrm>
            <a:off x="4389120" y="3388766"/>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In one dimension a vector is a number with a sign: +6 m s⁻¹ and −6 m s⁻¹ are the same speed in opposite directions, and a point on the negative side of O has a negative displacement.</a:t>
            </a:r>
            <a:endParaRPr lang="en-US" sz="1100" dirty="0"/>
          </a:p>
        </p:txBody>
      </p:sp>
      <p:sp>
        <p:nvSpPr>
          <p:cNvPr id="6" name="Text 3"/>
          <p:cNvSpPr txBox="1"/>
          <p:nvPr/>
        </p:nvSpPr>
        <p:spPr>
          <a:xfrm>
            <a:off x="457200" y="1371600"/>
            <a:ext cx="3611880" cy="317113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deceleration (or retardation) of 2 m s⁻² means an acceleration of 2 m s⁻² against the motion: write a = -2 if the motion is in the positive direction.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Average velocity = total displacement ÷ total time; average speed = total distance ÷ total time. A round trip has zero average velocity but a non-zero average speed.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“At rest” and “instantaneously at rest” both mean v = 0. A particle can be instantaneously at rest while it still has an acceleration, at the top of a throw for example.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words for straight-line motion mean?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Mixing directions inside one equation: taking up as positive for the velocity but substituting g = +9.8 for the acceleration. Fix the positive direction once, write it down (for example “↑ +”), and give every vector quantity the matching sign.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and use the constant-acceleration formulae?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334670"/>
          </a:xfrm>
          <a:prstGeom prst="rect">
            <a:avLst/>
          </a:prstGeom>
          <a:noFill/>
          <a:ln/>
        </p:spPr>
        <p:txBody>
          <a:bodyPr wrap="square" lIns="0" tIns="0" rIns="0" bIns="0" rtlCol="0" anchor="t"/>
          <a:lstStyle/>
          <a:p>
            <a:pPr indent="0" marL="0">
              <a:buNone/>
            </a:pPr>
            <a:r>
              <a:rPr lang="en-US" sz="1700" b="1" dirty="0">
                <a:solidFill>
                  <a:srgbClr val="0F766E"/>
                </a:solidFill>
                <a:latin typeface="Cambria" pitchFamily="34" charset="0"/>
                <a:ea typeface="Cambria" pitchFamily="34" charset="-122"/>
                <a:cs typeface="Cambria" pitchFamily="34" charset="-120"/>
              </a:rPr>
              <a:t>The constant-acceleration (suvat) formulae</a:t>
            </a:r>
            <a:endParaRPr lang="en-US" sz="1700" dirty="0"/>
          </a:p>
        </p:txBody>
      </p:sp>
      <p:sp>
        <p:nvSpPr>
          <p:cNvPr id="5" name="Shape 3"/>
          <p:cNvSpPr/>
          <p:nvPr/>
        </p:nvSpPr>
        <p:spPr>
          <a:xfrm>
            <a:off x="457200" y="175199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184343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 = u + at   s = (u + v)/2t   v² = u² + 2as   s = ut + ½at²   s = vt - ½at²</a:t>
            </a:r>
            <a:endParaRPr lang="en-US" sz="1700" dirty="0"/>
          </a:p>
        </p:txBody>
      </p:sp>
      <p:sp>
        <p:nvSpPr>
          <p:cNvPr id="7" name="Text 5"/>
          <p:cNvSpPr txBox="1"/>
          <p:nvPr/>
        </p:nvSpPr>
        <p:spPr>
          <a:xfrm>
            <a:off x="457200" y="2314346"/>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 = displacement (m); u = initial velocity (m s⁻¹); v = final velocity (m s⁻¹); a = acceleration (m s⁻²); t = time (s). Not in the formulae list: all five must be known. Valid only while the acceleration is constant; if it changes, split the motion into stages.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Each formula leaves out exactly one of the five quantities. Write down s, u, v, a, t, fill in the three you know and the one you want, and use the formula that leaves out the fifth.</a:t>
            </a:r>
            <a:endParaRPr lang="en-US" sz="15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3674974"/>
          <a:ext cx="8229600" cy="914400"/>
        </p:xfrm>
        <a:graphic>
          <a:graphicData uri="http://schemas.openxmlformats.org/drawingml/2006/table">
            <a:tbl>
              <a:tblPr/>
              <a:tblGrid>
                <a:gridCol w="1453896"/>
                <a:gridCol w="1324051"/>
                <a:gridCol w="545165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Leaves out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Typical 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u +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time to reach a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 = ½(u + v)t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when both speeds and the time are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and use the constant-acceleration formulae?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453896"/>
                <a:gridCol w="1324051"/>
                <a:gridCol w="545165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Leaves out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Typical 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v² = u² + 2as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braking distance; greatest height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 = ut + ½at²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where the particle is at time t; times from a quadratic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 = vt - ½at²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end speed is known but the start speed is not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630729"/>
            <a:ext cx="8229600" cy="994867"/>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Where they come from.</a:t>
            </a:r>
            <a:r>
              <a:rPr lang="en-US" sz="1500" dirty="0">
                <a:solidFill>
                  <a:srgbClr val="1A1F2B"/>
                </a:solidFill>
                <a:latin typeface="Calibri" pitchFamily="34" charset="0"/>
                <a:ea typeface="Calibri" pitchFamily="34" charset="-122"/>
                <a:cs typeface="Calibri" pitchFamily="34" charset="-120"/>
              </a:rPr>
              <a:t> Constant acceleration means the velocity–time graph is a straight line with gradient a: (v - u)/t = a, which is v = u + at. The area under it is a trapezium: s = ½(u + v)t. Substituting v = u + at into the area gives s = ut + ½at²; substituting u = v - at gives s = vt - ½at²; eliminating t gives v² = u² + 2as.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and use the constant-acceleration formulae?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e cyclist of worked example 1. The area under the velocity–time line splits into a rectangle (ut) and a triangle (½at², since v - u = at): together 48 m.">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The cyclist of worked example 1. The area under the velocity–time line splits into a rectangle (ut) and a triangle (½at², since v - u = at): together 48 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and use the constant-acceleration formulae?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1 · Easy · Find</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cyclist moving along a straight road at 3 m s⁻¹ accelerates uniformly at 0.75 m s⁻² for 8 s. (a) Find her speed at the end of the 8 s. (b) Find the distance she travels in the 8 s. (c) Find the time she takes to travel the first 20 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u = 3, a = 0.75, t = 8, want v: v = 3 + 0.75 ×8 = </a:t>
            </a:r>
            <a:r>
              <a:rPr lang="en-US" sz="1500" b="1" dirty="0">
                <a:solidFill>
                  <a:srgbClr val="1A1F2B"/>
                </a:solidFill>
                <a:latin typeface="Calibri" pitchFamily="34" charset="0"/>
                <a:ea typeface="Calibri" pitchFamily="34" charset="-122"/>
                <a:cs typeface="Calibri" pitchFamily="34" charset="-120"/>
              </a:rPr>
              <a:t>9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 = ½(3 + 9) ×8 = </a:t>
            </a:r>
            <a:r>
              <a:rPr lang="en-US" sz="1500" b="1" dirty="0">
                <a:solidFill>
                  <a:srgbClr val="1A1F2B"/>
                </a:solidFill>
                <a:latin typeface="Calibri" pitchFamily="34" charset="0"/>
                <a:ea typeface="Calibri" pitchFamily="34" charset="-122"/>
                <a:cs typeface="Calibri" pitchFamily="34" charset="-120"/>
              </a:rPr>
              <a:t>48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 = 20, u = 3, a = 0.75, want t: the formula without v. 20 = 3t + 0.375t² ⇒0.375t² + 3t - 20 = 0, so t = (-3 + √(9 + 30))/0.75 = </a:t>
            </a:r>
            <a:r>
              <a:rPr lang="en-US" sz="1500" b="1" dirty="0">
                <a:solidFill>
                  <a:srgbClr val="1A1F2B"/>
                </a:solidFill>
                <a:latin typeface="Calibri" pitchFamily="34" charset="0"/>
                <a:ea typeface="Calibri" pitchFamily="34" charset="-122"/>
                <a:cs typeface="Calibri" pitchFamily="34" charset="-120"/>
              </a:rPr>
              <a:t>4.33 s (3 s.f.)</a:t>
            </a:r>
            <a:r>
              <a:rPr lang="en-US" sz="1500" dirty="0">
                <a:solidFill>
                  <a:srgbClr val="1A1F2B"/>
                </a:solidFill>
                <a:latin typeface="Calibri" pitchFamily="34" charset="0"/>
                <a:ea typeface="Calibri" pitchFamily="34" charset="-122"/>
                <a:cs typeface="Calibri" pitchFamily="34" charset="-120"/>
              </a:rPr>
              <a:t>. The other root is negative and is rejected: the motion starts at t =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and use the constant-acceleration formulae?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When a quadratic gives two positive roots.</a:t>
            </a:r>
            <a:r>
              <a:rPr lang="en-US" sz="1500" dirty="0">
                <a:solidFill>
                  <a:srgbClr val="1A1F2B"/>
                </a:solidFill>
                <a:latin typeface="Calibri" pitchFamily="34" charset="0"/>
                <a:ea typeface="Calibri" pitchFamily="34" charset="-122"/>
                <a:cs typeface="Calibri" pitchFamily="34" charset="-120"/>
              </a:rPr>
              <a:t> If u and a have opposite signs, both roots of s = ut + ½at² can be positive: the particle passes the point, stops, comes back and passes it again. Both times are valid if the acceleration really stays the same for that long; read the question to decide.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and use the constant-acceleration formulae?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Find, interpret</a:t>
            </a:r>
            <a:endParaRPr lang="en-US" sz="1200" dirty="0"/>
          </a:p>
        </p:txBody>
      </p:sp>
      <p:pic>
        <p:nvPicPr>
          <p:cNvPr id="4" name="Image 0" descr="Worked example 2 after A. The displacement–time graph is a parabola; the line s = 24 m cuts it twice.">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after A. The displacement–time graph is a parabola; the line s = 24 m cuts it twice.</a:t>
            </a:r>
            <a:endParaRPr lang="en-US" sz="1100" dirty="0"/>
          </a:p>
        </p:txBody>
      </p:sp>
      <p:sp>
        <p:nvSpPr>
          <p:cNvPr id="6" name="Text 3"/>
          <p:cNvSpPr txBox="1"/>
          <p:nvPr/>
        </p:nvSpPr>
        <p:spPr>
          <a:xfrm>
            <a:off x="457200" y="1371600"/>
            <a:ext cx="3611880" cy="24359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P moves along a straight line with constant acceleration. It passes a point A and, 5 s later, passes a point B, where AB = 45 m. At B its speed is 4 m s⁻¹, in the direction from A to B. (a) Find the acceleration of P. (b) Find the speed of P at A. (c) The acceleration stays the same after P passes B. Find the times after passing A at which P is 24 m from A, and interpret them.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and use the constant-acceleration formulae?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Find, interpret (continued)</a:t>
            </a:r>
            <a:endParaRPr lang="en-US" sz="1200" dirty="0"/>
          </a:p>
        </p:txBody>
      </p:sp>
      <p:pic>
        <p:nvPicPr>
          <p:cNvPr id="4" name="Image 0" descr="The velocity–time graph shows why: the velocity changes sign at t = 7 s, so the particle passes the 24 m point once going out and once coming back.">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velocity–time graph shows why: the velocity changes sign at t = 7 s, so the particle passes the 24 m point once going out and once coming back.</a:t>
            </a:r>
            <a:endParaRPr lang="en-US" sz="1100" dirty="0"/>
          </a:p>
        </p:txBody>
      </p:sp>
      <p:sp>
        <p:nvSpPr>
          <p:cNvPr id="6" name="Text 3"/>
          <p:cNvSpPr txBox="1"/>
          <p:nvPr/>
        </p:nvSpPr>
        <p:spPr>
          <a:xfrm>
            <a:off x="457200" y="1371600"/>
            <a:ext cx="3621938" cy="322966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 = 45, v = 4, t = 5, want a; u is unknown, so use the formula without u: 45 = 4 ×5 - ½a ×25 ⇒12.5a = -25 ⇒ </a:t>
            </a:r>
            <a:r>
              <a:rPr lang="en-US" sz="1500" b="1" dirty="0">
                <a:solidFill>
                  <a:srgbClr val="1A1F2B"/>
                </a:solidFill>
                <a:latin typeface="Calibri" pitchFamily="34" charset="0"/>
                <a:ea typeface="Calibri" pitchFamily="34" charset="-122"/>
                <a:cs typeface="Calibri" pitchFamily="34" charset="-120"/>
              </a:rPr>
              <a:t>a = -2 m s⁻² (a deceleration of 2 m s⁻²)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4 = u - 2 ×5 ⇒ </a:t>
            </a:r>
            <a:r>
              <a:rPr lang="en-US" sz="1500" b="1" dirty="0">
                <a:solidFill>
                  <a:srgbClr val="1A1F2B"/>
                </a:solidFill>
                <a:latin typeface="Calibri" pitchFamily="34" charset="0"/>
                <a:ea typeface="Calibri" pitchFamily="34" charset="-122"/>
                <a:cs typeface="Calibri" pitchFamily="34" charset="-120"/>
              </a:rPr>
              <a:t>u = 14 m s⁻¹</a:t>
            </a:r>
            <a:r>
              <a:rPr lang="en-US" sz="1500" dirty="0">
                <a:solidFill>
                  <a:srgbClr val="1A1F2B"/>
                </a:solidFill>
                <a:latin typeface="Calibri" pitchFamily="34" charset="0"/>
                <a:ea typeface="Calibri" pitchFamily="34" charset="-122"/>
                <a:cs typeface="Calibri" pitchFamily="34" charset="-120"/>
              </a:rPr>
              <a:t>. Check with the formula without a: ½(14 + 4) ×5 = 45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From A, u = 14, a = -2, s = 24: 24 = 14t - t² ⇒t² - 14t + 24 = 0 ⇒(t - 2)(t - 12) = 0. </a:t>
            </a:r>
            <a:r>
              <a:rPr lang="en-US" sz="1500" b="1" dirty="0">
                <a:solidFill>
                  <a:srgbClr val="1A1F2B"/>
                </a:solidFill>
                <a:latin typeface="Calibri" pitchFamily="34" charset="0"/>
                <a:ea typeface="Calibri" pitchFamily="34" charset="-122"/>
                <a:cs typeface="Calibri" pitchFamily="34" charset="-120"/>
              </a:rPr>
              <a:t>t = 2 s and t = 12 s.</a:t>
            </a:r>
            <a:r>
              <a:rPr lang="en-US" sz="1500" dirty="0">
                <a:solidFill>
                  <a:srgbClr val="1A1F2B"/>
                </a:solidFill>
                <a:latin typeface="Calibri" pitchFamily="34" charset="0"/>
                <a:ea typeface="Calibri" pitchFamily="34" charset="-122"/>
                <a:cs typeface="Calibri" pitchFamily="34" charset="-120"/>
              </a:rPr>
              <a:t> At t = 2, v = 14 - 4 = +10: moving away from A. At t = 12, v = 14 - 24 = -10: P has stopped (at t = 7, 49 m from A) and is on its way back.</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choose and use the constant-acceleration formulae?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write s u v a 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five letters in a column at the start of every part and fill in what you know, with signs. It takes ten seconds, shows your method, and makes the choice of formula automatic.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vertical motion under gravity?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23509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body moving freely up or down near the Earth's surface is modelled as a particle with no air resistance, so its acceleration is constant: g = 9.8 m s⁻² vertically downwards. This is true on the way up, at the highest point and on the way down. At the top, v = 0 but a = -9.8 (up positive).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Take up as positive for anything thrown upwards: then a = -9.8, and a point below the start has a negative displacement. For something only falling, down positive (a = +9.8) is fine.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particle projected upwards at u: time to the top = u/g; greatest height above the start = u²/2g (from v² = u² + 2as with v = 0).</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Symmetry: it returns to its starting level after 2u/g, with the same speed u it was projected with.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g = 9.8, give answers to 2 or 3 significant figures.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model vertical motion under gravity?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a:t>
            </a:r>
            <a:endParaRPr lang="en-US" sz="1200" dirty="0"/>
          </a:p>
        </p:txBody>
      </p:sp>
      <p:pic>
        <p:nvPicPr>
          <p:cNvPr id="4" name="Image 0" descr="Height of the stone above the sea. It rises 11.0 m above the cliff top, is back at the point of projection after 3 s and reaches the sea after 4.85 s.">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Height of the stone above the sea. It rises 11.0 m above the cliff top, is back at the point of projection after 3 s and reaches the sea after 4.85 s.</a:t>
            </a:r>
            <a:endParaRPr lang="en-US" sz="1100" dirty="0"/>
          </a:p>
        </p:txBody>
      </p:sp>
      <p:sp>
        <p:nvSpPr>
          <p:cNvPr id="6" name="Text 3"/>
          <p:cNvSpPr txBox="1"/>
          <p:nvPr/>
        </p:nvSpPr>
        <p:spPr>
          <a:xfrm>
            <a:off x="457200" y="1371600"/>
            <a:ext cx="3611880" cy="266730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stone is thrown vertically upwards at 14.7 m s⁻¹ from a point on a cliff 44.1 m above the sea. It falls past the cliff into the sea. The stone is modelled as a particle moving freely under gravity. (a) Find the greatest height of the stone above the sea. (b) Find the time from throwing until the stone reaches the sea. (c) Find its speed as it reaches the sea. (d) Find the length of time for which the stone is above the point of projection.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model vertical motion under gravity?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 (continued)</a:t>
            </a:r>
            <a:endParaRPr lang="en-US" sz="1200" dirty="0"/>
          </a:p>
        </p:txBody>
      </p:sp>
      <p:pic>
        <p:nvPicPr>
          <p:cNvPr id="4" name="Image 0" descr="The velocity–time graph has gradient −9.8 throughout; the velocity is zero exactly where the height is greatest, at t = 1.5 s.">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velocity–time graph has gradient −9.8 throughout; the velocity is zero exactly where the height is greatest, at t = 1.5 s.</a:t>
            </a:r>
            <a:endParaRPr lang="en-US" sz="1100" dirty="0"/>
          </a:p>
        </p:txBody>
      </p:sp>
      <p:sp>
        <p:nvSpPr>
          <p:cNvPr id="6" name="Text 3"/>
          <p:cNvSpPr txBox="1"/>
          <p:nvPr/>
        </p:nvSpPr>
        <p:spPr>
          <a:xfrm>
            <a:off x="457200" y="1371600"/>
            <a:ext cx="3611880" cy="2768803"/>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Up positive. At the top v = 0; u = 14.7, a = -9.8: 0 = 14.7² - 2 ×9.8 ×s ⇒s = 11.025 m. Height above the sea = 44.1 + 11.025 = </a:t>
            </a:r>
            <a:r>
              <a:rPr lang="en-US" sz="1500" b="1" dirty="0">
                <a:solidFill>
                  <a:srgbClr val="1A1F2B"/>
                </a:solidFill>
                <a:latin typeface="Calibri" pitchFamily="34" charset="0"/>
                <a:ea typeface="Calibri" pitchFamily="34" charset="-122"/>
                <a:cs typeface="Calibri" pitchFamily="34" charset="-120"/>
              </a:rPr>
              <a:t>55.1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sea is 44.1 m below the start: s = -44.1. -44.1 = 14.7t - 4.9t² ⇒t² - 3t - 9 = 0 ⇒t = (3 + √45)/2 = </a:t>
            </a:r>
            <a:r>
              <a:rPr lang="en-US" sz="1500" b="1" dirty="0">
                <a:solidFill>
                  <a:srgbClr val="1A1F2B"/>
                </a:solidFill>
                <a:latin typeface="Calibri" pitchFamily="34" charset="0"/>
                <a:ea typeface="Calibri" pitchFamily="34" charset="-122"/>
                <a:cs typeface="Calibri" pitchFamily="34" charset="-120"/>
              </a:rPr>
              <a:t>4.85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Using v² = u² + 2as, which avoids the rounded time: v² = 14.7² + 2 ×(-9.8) ×(-44.1), so the speed is </a:t>
            </a:r>
            <a:r>
              <a:rPr lang="en-US" sz="1500" b="1" dirty="0">
                <a:solidFill>
                  <a:srgbClr val="1A1F2B"/>
                </a:solidFill>
                <a:latin typeface="Calibri" pitchFamily="34" charset="0"/>
                <a:ea typeface="Calibri" pitchFamily="34" charset="-122"/>
                <a:cs typeface="Calibri" pitchFamily="34" charset="-120"/>
              </a:rPr>
              <a:t>32.9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model vertical motion under gravity?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Back at the point of projection (s = 0) when 14.7t - 4.9t² = 0: t = 14.7 ÷4.9 = </a:t>
            </a:r>
            <a:r>
              <a:rPr lang="en-US" sz="1500" b="1" dirty="0">
                <a:solidFill>
                  <a:srgbClr val="1A1F2B"/>
                </a:solidFill>
                <a:latin typeface="Calibri" pitchFamily="34" charset="0"/>
                <a:ea typeface="Calibri" pitchFamily="34" charset="-122"/>
                <a:cs typeface="Calibri" pitchFamily="34" charset="-120"/>
              </a:rPr>
              <a:t>3 s</a:t>
            </a:r>
            <a:r>
              <a:rPr lang="en-US" sz="1500" dirty="0">
                <a:solidFill>
                  <a:srgbClr val="1A1F2B"/>
                </a:solidFill>
                <a:latin typeface="Calibri" pitchFamily="34" charset="0"/>
                <a:ea typeface="Calibri" pitchFamily="34" charset="-122"/>
                <a:cs typeface="Calibri" pitchFamily="34" charset="-120"/>
              </a:rPr>
              <a:t> (= 2u/g)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model vertical motion under gravity?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s = +44.1 for a point below the start. With up positive, the sea is at s = -44.1; using +44.1 gives an equation with no real solution or a nonsense time.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handle a journey made of stages?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Split the motion wherever the acceleration changes: an engine cuts out, brakes are applied, a string breaks, the particle hits the ground. Work through the stages in order. The final velocity of one stage is the initial velocity of the next, and the displacements add. Keep the same positive direction and origin for every stage. A sketch of the velocity–time graph is the best plan: one straight segment per stage.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a journey made of stages?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Hard · Find</a:t>
            </a:r>
            <a:endParaRPr lang="en-US" sz="1200" dirty="0"/>
          </a:p>
        </p:txBody>
      </p:sp>
      <p:pic>
        <p:nvPicPr>
          <p:cNvPr id="4" name="Image 0" descr="The two-stage velocity–time graph of the rocket. The area above the axis (the rise, 77.4 m) equals the area below it (the fall back to the launch point), so the total displacement is zero.">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two-stage velocity–time graph of the rocket. The area above the axis (the rise, 77.4 m) equals the area below it (the fall back to the launch point), so the total displacement is zero.</a:t>
            </a:r>
            <a:endParaRPr lang="en-US" sz="1100" dirty="0"/>
          </a:p>
        </p:txBody>
      </p:sp>
      <p:sp>
        <p:nvSpPr>
          <p:cNvPr id="6" name="Text 3"/>
          <p:cNvSpPr txBox="1"/>
          <p:nvPr/>
        </p:nvSpPr>
        <p:spPr>
          <a:xfrm>
            <a:off x="457200" y="1371600"/>
            <a:ext cx="3621938" cy="266730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model rocket is launched vertically upwards from rest at ground level. While its motor burns, it moves with constant acceleration 6 m s⁻² upwards. The motor stops after 4 s, and the rocket then moves freely under gravity until it hits the ground. (a) Find the speed and height of the rocket when the motor stops. (b) Find the greatest height reached. (c) Find the total time from launch until the rocket hits the ground.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a journey made of stages?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Hard · Find (continued)</a:t>
            </a:r>
            <a:endParaRPr lang="en-US" sz="1200" dirty="0"/>
          </a:p>
        </p:txBody>
      </p:sp>
      <p:sp>
        <p:nvSpPr>
          <p:cNvPr id="4" name="Text 2"/>
          <p:cNvSpPr txBox="1"/>
          <p:nvPr/>
        </p:nvSpPr>
        <p:spPr>
          <a:xfrm>
            <a:off x="457200" y="1371600"/>
            <a:ext cx="8229600" cy="237103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Stage 1: u = 0, a = 6, t = 4. v = 6 ×4 = 24 m s⁻¹; s = ½ ×6 ×4² = 48 m. </a:t>
            </a:r>
            <a:r>
              <a:rPr lang="en-US" sz="1500" b="1" dirty="0">
                <a:solidFill>
                  <a:srgbClr val="1A1F2B"/>
                </a:solidFill>
                <a:latin typeface="Calibri" pitchFamily="34" charset="0"/>
                <a:ea typeface="Calibri" pitchFamily="34" charset="-122"/>
                <a:cs typeface="Calibri" pitchFamily="34" charset="-120"/>
              </a:rPr>
              <a:t>24 m s⁻¹ at 48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Stage 2 starts with u = 24 (up positive), a = -9.8; at the top v = 0: 0 = 24² - 19.6s ⇒s = 29.39 m. Greatest height = 48 + 29.39 = </a:t>
            </a:r>
            <a:r>
              <a:rPr lang="en-US" sz="1500" b="1" dirty="0">
                <a:solidFill>
                  <a:srgbClr val="1A1F2B"/>
                </a:solidFill>
                <a:latin typeface="Calibri" pitchFamily="34" charset="0"/>
                <a:ea typeface="Calibri" pitchFamily="34" charset="-122"/>
                <a:cs typeface="Calibri" pitchFamily="34" charset="-120"/>
              </a:rPr>
              <a:t>77.4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Stage 2 from the motor stopping to the ground: s = -48. -48 = 24t - 4.9t² ⇒4.9t² - 24t - 48 = 0 ⇒t = 6.423 s (positive root). Total time = 4 + 6.423 = </a:t>
            </a:r>
            <a:r>
              <a:rPr lang="en-US" sz="1500" b="1" dirty="0">
                <a:solidFill>
                  <a:srgbClr val="1A1F2B"/>
                </a:solidFill>
                <a:latin typeface="Calibri" pitchFamily="34" charset="0"/>
                <a:ea typeface="Calibri" pitchFamily="34" charset="-122"/>
                <a:cs typeface="Calibri" pitchFamily="34" charset="-120"/>
              </a:rPr>
              <a:t>10.4 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by another route: 2.449 s up to the top, then 3.974 s falling 77.39 m from rest: 4 + 2.449 + 3.974 = 10.42 s ✓. Stage 2 is one constant-acceleration stage from the motor stopping all the way to the ground; there is no need to split it at the top.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a journey made of stages?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label stages, round once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question asks for a total time or distance, label each stage's answer (“stage 1: 4 s”, “stage 2: 6.42 s”) before adding. Keep unrounded values from one stage to the next and round only the final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gradients and areas of motion graphs tell you?</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886407"/>
                <a:gridCol w="2292401"/>
                <a:gridCol w="405079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Gradient gives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Area under it gives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displacement–time (s–t)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velocity–time (v–t)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displacement (area below the t-axis counts as negative)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magnitude of the 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travelled (always positive)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acceleration–time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change in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915107"/>
            <a:ext cx="8229600" cy="15581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On an s–t graph a straight line means constant velocity, a horizontal line means at rest, and a curve means the velocity is changing. A maximum or minimum of s is where v = 0.</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On a v–t graph a straight segment means constant acceleration. Where the graph crosses the t-axis, the particle changes direction.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Displacement = area above the axis − area below; distance = area above + area below. A speed–time graph is the v–t graph with the parts below the axis reflected above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gradients and areas of motion graphs tell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For constant-acceleration stages the a–t graph is a set of horizontal segments; each rectangle's area is the change in velocity in that stage.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gradients and areas of motion graphs tell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Find</a:t>
            </a:r>
            <a:endParaRPr lang="en-US" sz="1200" dirty="0"/>
          </a:p>
        </p:txBody>
      </p:sp>
      <p:pic>
        <p:nvPicPr>
          <p:cNvPr id="4" name="Image 0" descr="Worked example 5: the 80 m above the axis and 20 m below give a displacement of 60 m but a distance of 100 m.">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5: the 80 m above the axis and 20 m below give a displacement of 60 m but a distance of 100 m.</a:t>
            </a:r>
            <a:endParaRPr lang="en-US" sz="1100" dirty="0"/>
          </a:p>
        </p:txBody>
      </p:sp>
      <p:sp>
        <p:nvSpPr>
          <p:cNvPr id="6" name="Text 3"/>
          <p:cNvSpPr txBox="1"/>
          <p:nvPr/>
        </p:nvSpPr>
        <p:spPr>
          <a:xfrm>
            <a:off x="457200" y="1371600"/>
            <a:ext cx="3611880" cy="266730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moves along a straight line, starting from rest at O. Its velocity–time graph consists of straight segments joining (0, 0), (4, 8), (10, 8), (16, −4) and (20, −4), with t in seconds and v in m s⁻¹. (a) Find the acceleration in each of the four stages. (b) Find the time at which the particle is instantaneously at rest. (c) Find the displacement from O at t = 20. (d) Find the total distance travelled in the 20 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gradients and areas of motion graphs tell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Find (continued)</a:t>
            </a:r>
            <a:endParaRPr lang="en-US" sz="1200" dirty="0"/>
          </a:p>
        </p:txBody>
      </p:sp>
      <p:pic>
        <p:nvPicPr>
          <p:cNvPr id="4" name="Image 0" descr="The same motion as a displacement–time graph: steepest where v is largest, flat at the maximum (80 m at t = 14, where v = 0), then falling back to 60 m.">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The same motion as a displacement–time graph: steepest where v is largest, flat at the maximum (80 m at t = 14, where v = 0), then falling back to 60 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gradients and areas of motion graphs tell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Find (continued)</a:t>
            </a:r>
            <a:endParaRPr lang="en-US" sz="1200" dirty="0"/>
          </a:p>
        </p:txBody>
      </p:sp>
      <p:pic>
        <p:nvPicPr>
          <p:cNvPr id="4" name="Image 0" descr="The acceleration–time graph: the areas +8 and −12 are the changes in velocity (0 → 8 and 8 → −4).">    </p:cNvPr>
          <p:cNvPicPr>
            <a:picLocks noChangeAspect="1"/>
          </p:cNvPicPr>
          <p:nvPr/>
        </p:nvPicPr>
        <p:blipFill>
          <a:blip r:embed="rId1"/>
          <a:stretch>
            <a:fillRect/>
          </a:stretch>
        </p:blipFill>
        <p:spPr>
          <a:xfrm>
            <a:off x="4389120" y="1866290"/>
            <a:ext cx="4297680" cy="1818742"/>
          </a:xfrm>
          <a:prstGeom prst="rect">
            <a:avLst/>
          </a:prstGeom>
        </p:spPr>
      </p:pic>
      <p:sp>
        <p:nvSpPr>
          <p:cNvPr id="5" name="Text 2"/>
          <p:cNvSpPr txBox="1"/>
          <p:nvPr/>
        </p:nvSpPr>
        <p:spPr>
          <a:xfrm>
            <a:off x="4389120" y="373075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acceleration–time graph: the areas +8 and −12 are the changes in velocity (0 → 8 and 8 → −4).</a:t>
            </a:r>
            <a:endParaRPr lang="en-US" sz="1100" dirty="0"/>
          </a:p>
        </p:txBody>
      </p:sp>
      <p:sp>
        <p:nvSpPr>
          <p:cNvPr id="6" name="Text 3"/>
          <p:cNvSpPr txBox="1"/>
          <p:nvPr/>
        </p:nvSpPr>
        <p:spPr>
          <a:xfrm>
            <a:off x="457200" y="1371600"/>
            <a:ext cx="3611880" cy="283189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Gradients: 8 ÷4 = 2 m s⁻²; 0; (-4 - 8) ÷6 = -2 m s⁻²; 0. </a:t>
            </a:r>
            <a:r>
              <a:rPr lang="en-US" sz="1500" b="1" dirty="0">
                <a:solidFill>
                  <a:srgbClr val="1A1F2B"/>
                </a:solidFill>
                <a:latin typeface="Calibri" pitchFamily="34" charset="0"/>
                <a:ea typeface="Calibri" pitchFamily="34" charset="-122"/>
                <a:cs typeface="Calibri" pitchFamily="34" charset="-120"/>
              </a:rPr>
              <a:t>2, 0, −2, 0 m s⁻²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third segment crosses v = 0: from 8 at t = 10, losing 2 m s⁻¹ each second, t = 10 + 8 ÷2 = </a:t>
            </a:r>
            <a:r>
              <a:rPr lang="en-US" sz="1500" b="1" dirty="0">
                <a:solidFill>
                  <a:srgbClr val="1A1F2B"/>
                </a:solidFill>
                <a:latin typeface="Calibri" pitchFamily="34" charset="0"/>
                <a:ea typeface="Calibri" pitchFamily="34" charset="-122"/>
                <a:cs typeface="Calibri" pitchFamily="34" charset="-120"/>
              </a:rPr>
              <a:t>14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Above: ½ ×4 ×8 + 6 ×8 + ½ ×4 ×8 = 16 + 48 + 16 = 80 m. Below: ½ ×2 ×4 + 4 ×4 = 4 + 16 = 20 m. Displacement = 80 - 20 = </a:t>
            </a:r>
            <a:r>
              <a:rPr lang="en-US" sz="1500" b="1" dirty="0">
                <a:solidFill>
                  <a:srgbClr val="1A1F2B"/>
                </a:solidFill>
                <a:latin typeface="Calibri" pitchFamily="34" charset="0"/>
                <a:ea typeface="Calibri" pitchFamily="34" charset="-122"/>
                <a:cs typeface="Calibri" pitchFamily="34" charset="-120"/>
              </a:rPr>
              <a:t>60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Distance counts both areas as positive: 80 + 20 = </a:t>
            </a:r>
            <a:r>
              <a:rPr lang="en-US" sz="1500" b="1" dirty="0">
                <a:solidFill>
                  <a:srgbClr val="1A1F2B"/>
                </a:solidFill>
                <a:latin typeface="Calibri" pitchFamily="34" charset="0"/>
                <a:ea typeface="Calibri" pitchFamily="34" charset="-122"/>
                <a:cs typeface="Calibri" pitchFamily="34" charset="-120"/>
              </a:rPr>
              <a:t>100 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gradients and areas of motion graphs tell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Reading the height of a velocity–time graph as a distance, or taking the area of a speed–time graph as a displacement. Height = velocity; area = displacement for v–t, distance for speed–time.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unknown time from a velocity–time graph?</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Many journeys are “accelerate – steady speed – decelerate”: a trapezium on the v–t graph. Label every time and speed on a sketch, using letters (T, V) for the unknowns. Then write gradient equations for the accelerations (time = change in speed ÷ acceleration) and an area equation for the distance. Area of a trapezium = ½ × (sum of parallel sides) × height; for the whole journey, ½ × (time at steady speed + total time) × top speed. If the unknown appears in a product, the area equation may be a quadratic: check which root fits the times on your sketch.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unknown time from a velocity–time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Medium · Sketch, find</a:t>
            </a:r>
            <a:endParaRPr lang="en-US" sz="1200" dirty="0"/>
          </a:p>
        </p:txBody>
      </p:sp>
      <p:pic>
        <p:nvPicPr>
          <p:cNvPr id="4" name="Image 0" descr="Worked example 6: the train's journey. The three pieces of the area (400 m, 20T and 250 m) add to the 4200 m between the stations.">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6: the train's journey. The three pieces of the area (400 m, 20T and 250 m) add to the 4200 m between the stations.</a:t>
            </a:r>
            <a:endParaRPr lang="en-US" sz="1100" dirty="0"/>
          </a:p>
        </p:txBody>
      </p:sp>
      <p:sp>
        <p:nvSpPr>
          <p:cNvPr id="6" name="Text 3"/>
          <p:cNvSpPr txBox="1"/>
          <p:nvPr/>
        </p:nvSpPr>
        <p:spPr>
          <a:xfrm>
            <a:off x="457200" y="1371600"/>
            <a:ext cx="3611880" cy="266730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train starts from rest at station P and accelerates uniformly at 0.5 m s⁻² until its speed is 20 m s⁻¹. It then travels at 20 m s⁻¹ for T seconds, and then decelerates uniformly at 0.8 m s⁻², coming to rest at station Q. The distance PQ is 4.2 km. (a) Sketch the velocity–time graph. (b) Find T. (c) Find the average speed for the whole journey. (d) Find the time after leaving P at which the train has travelled 1 km.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unknown time from a velocity–time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Medium · Sketch, find (continued)</a:t>
            </a:r>
            <a:endParaRPr lang="en-US" sz="1200" dirty="0"/>
          </a:p>
        </p:txBody>
      </p:sp>
      <p:sp>
        <p:nvSpPr>
          <p:cNvPr id="4" name="Text 2"/>
          <p:cNvSpPr txBox="1"/>
          <p:nvPr/>
        </p:nvSpPr>
        <p:spPr>
          <a:xfrm>
            <a:off x="457200" y="1371600"/>
            <a:ext cx="8229600" cy="214061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 trapezium: up from (0, 0) to 20 m s⁻¹, horizontal for T s, down to zero; the deceleration line is steeper than the acceleration line (see the figure).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Accelerating: 20 ÷0.5 = 40 s; decelerating: 20 ÷0.8 = 25 s. Area: ½ ×40 ×20 + 20T + ½ ×25 ×20 = 4200 ⇒650 + 20T = 4200 ⇒ </a:t>
            </a:r>
            <a:r>
              <a:rPr lang="en-US" sz="1500" b="1" dirty="0">
                <a:solidFill>
                  <a:srgbClr val="1A1F2B"/>
                </a:solidFill>
                <a:latin typeface="Calibri" pitchFamily="34" charset="0"/>
                <a:ea typeface="Calibri" pitchFamily="34" charset="-122"/>
                <a:cs typeface="Calibri" pitchFamily="34" charset="-120"/>
              </a:rPr>
              <a:t>T = 177.5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Total time = 40 + 177.5 + 25 = 242.5 s; average speed = 4200 ÷242.5 = </a:t>
            </a:r>
            <a:r>
              <a:rPr lang="en-US" sz="1500" b="1" dirty="0">
                <a:solidFill>
                  <a:srgbClr val="1A1F2B"/>
                </a:solidFill>
                <a:latin typeface="Calibri" pitchFamily="34" charset="0"/>
                <a:ea typeface="Calibri" pitchFamily="34" charset="-122"/>
                <a:cs typeface="Calibri" pitchFamily="34" charset="-120"/>
              </a:rPr>
              <a:t>17.3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400 m are covered in the first 40 s, so 1 km is reached at steady speed: 400 + 20(t - 40) = 1000 ⇒ </a:t>
            </a:r>
            <a:r>
              <a:rPr lang="en-US" sz="1500" b="1" dirty="0">
                <a:solidFill>
                  <a:srgbClr val="1A1F2B"/>
                </a:solidFill>
                <a:latin typeface="Calibri" pitchFamily="34" charset="0"/>
                <a:ea typeface="Calibri" pitchFamily="34" charset="-122"/>
                <a:cs typeface="Calibri" pitchFamily="34" charset="-120"/>
              </a:rPr>
              <a:t>t = 70 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an unknown time from a velocity–time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the sketch is the key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sketch asked for in part (a) usually unlocks the rest. Draw it with a ruler, label the axes (t and v), and mark the speeds and every time, known or unknown, on the axes.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problems with two moving objects?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2530145"/>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Measure both displacements from the same origin and the same starting time. If one object starts later, its time is (t − delay).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They are level (one overtakes the other, or they meet) when their displacements are equal. Coming towards each other from D apart, they meet when the distances they have each travelled add up to 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gap between them is greatest (or least) when their velocities are equal, where the v–t lines cross.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one object changes stage, check which stage it is in at the meeting time: a root that lies outside the stage you used is not valid. On a v–t graph the meeting time is when the areas under the two graphs are equal.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problems with two moving objects?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Show that, find</a:t>
            </a:r>
            <a:endParaRPr lang="en-US" sz="1200" dirty="0"/>
          </a:p>
        </p:txBody>
      </p:sp>
      <p:sp>
        <p:nvSpPr>
          <p:cNvPr id="4" name="Text 2"/>
          <p:cNvSpPr txBox="1"/>
          <p:nvPr/>
        </p:nvSpPr>
        <p:spPr>
          <a:xfrm>
            <a:off x="457200" y="1371600"/>
            <a:ext cx="8229600" cy="174467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car is at rest at traffic lights. At t = 0, a lorry passes the car moving at a constant 15 m s⁻¹, and at the same instant the car moves off in the same direction with constant acceleration 2.5 m s⁻² until it reaches 25 m s⁻¹. It then continues at 25 m s⁻¹. (a) Show that the car has not caught up with the lorry when it reaches its top speed. (b) Find the time at which the car overtakes the lorry, and the distance from the traffic lights at that moment. (c) Find the greatest distance between the lorry and the car before the car overtakes.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problems with two moving objects?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Show that, find (continued)</a:t>
            </a:r>
            <a:endParaRPr lang="en-US" sz="1200" dirty="0"/>
          </a:p>
        </p:txBody>
      </p:sp>
      <p:pic>
        <p:nvPicPr>
          <p:cNvPr id="4" name="Image 0" descr="The velocity–time lines cross at t = 6 s: that is when the gap is largest (45 m), not when the vehicles meet. The areas under the two graphs are equal (187.5 m) at t = 12.5 s.">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velocity–time lines cross at t = 6 s: that is when the gap is largest (45 m), not when the vehicles meet. The areas under the two graphs are equal (187.5 m) at t = 12.5 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problems with two moving objects?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Show that, find (continued)</a:t>
            </a:r>
            <a:endParaRPr lang="en-US" sz="1200" dirty="0"/>
          </a:p>
        </p:txBody>
      </p:sp>
      <p:pic>
        <p:nvPicPr>
          <p:cNvPr id="4" name="Image 0" descr="The displacement–time graphs cross at t = 12.5 s, 187.5 m from the lights; the vertical gap is greatest at t = 6.">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displacement–time graphs cross at t = 12.5 s, 187.5 m from the lights; the vertical gap is greatest at t = 6.</a:t>
            </a:r>
            <a:endParaRPr lang="en-US" sz="1100" dirty="0"/>
          </a:p>
        </p:txBody>
      </p:sp>
      <p:sp>
        <p:nvSpPr>
          <p:cNvPr id="6" name="Text 3"/>
          <p:cNvSpPr txBox="1"/>
          <p:nvPr/>
        </p:nvSpPr>
        <p:spPr>
          <a:xfrm>
            <a:off x="457200" y="1371600"/>
            <a:ext cx="3611880" cy="299923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car reaches 25 m s⁻¹ after 25 ÷2.5 = 10 s, having travelled ½ ×2.5 ×10² = 125 m. The lorry after 10 s: 15 ×10 = 150 m &gt;125 m, </a:t>
            </a:r>
            <a:r>
              <a:rPr lang="en-US" sz="1500" b="1" dirty="0">
                <a:solidFill>
                  <a:srgbClr val="1A1F2B"/>
                </a:solidFill>
                <a:latin typeface="Calibri" pitchFamily="34" charset="0"/>
                <a:ea typeface="Calibri" pitchFamily="34" charset="-122"/>
                <a:cs typeface="Calibri" pitchFamily="34" charset="-120"/>
              </a:rPr>
              <a:t>so the lorry is still ahead</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For t ≥10, car: 125 + 25(t - 10); lorry: 15t. 125 + 25t - 250 = 15t ⇒10t = 125 ⇒ </a:t>
            </a:r>
            <a:r>
              <a:rPr lang="en-US" sz="1500" b="1" dirty="0">
                <a:solidFill>
                  <a:srgbClr val="1A1F2B"/>
                </a:solidFill>
                <a:latin typeface="Calibri" pitchFamily="34" charset="0"/>
                <a:ea typeface="Calibri" pitchFamily="34" charset="-122"/>
                <a:cs typeface="Calibri" pitchFamily="34" charset="-120"/>
              </a:rPr>
              <a:t>t = 12.5 s, at 187.5 m from the lights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gap grows while the lorry is faster and shrinks once the car is faster, so it is greatest when the speeds are equal: 2.5t = 15 ⇒t = 6. Gap = 15 ×6 - ½ ×2.5 ×6² = 90 - 45 = </a:t>
            </a:r>
            <a:r>
              <a:rPr lang="en-US" sz="1500" b="1" dirty="0">
                <a:solidFill>
                  <a:srgbClr val="1A1F2B"/>
                </a:solidFill>
                <a:latin typeface="Calibri" pitchFamily="34" charset="0"/>
                <a:ea typeface="Calibri" pitchFamily="34" charset="-122"/>
                <a:cs typeface="Calibri" pitchFamily="34" charset="-120"/>
              </a:rPr>
              <a:t>45 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problems with two moving objects?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Show that,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Solving ½ ×2.5t² = 15t gives t = 12 s, but that assumes the car is still accelerating after 10 s, which it is not. Part (a) is there to stop you using that root.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problems with two moving objects?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Setting the two velocities equal to find when one vehicle catches the other. Equal velocities give the moment the gap stops growing; catching up needs equal displacements.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M1.2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state the direction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Begin each kinematics answer with your positive direction (↑ + or → +). A negative answer then has a clear meaning: say it in words (“3.2 m s⁻¹ downwards”) when the question asks for a velocity.</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check with a second formula</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Find a quantity with one formula and check it with another that uses different given data. Agreement is quick evidence that the signs are right. Carry exact values such as (3 + √45)/2 into later parts, and with g = 9.8 give final answers to 2 or 3 significant figures.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M1.2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6 — test every root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quadratic gives two times, substitute each back into the story: is it negative, before the object started, or after the stage in which the formula applies? Say why a root is rejected. For graph questions, shade the area you are using and write its value inside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the highest point the acceleration is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Gravity still acts; only the velocity is zero there.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9.8 m s⁻² downwards throughout free motion.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and displacement are the same thing.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Displacement can decrease or be negative when the particle turns back.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 total path length; displacement = signed change in position.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area under any velocity–time graph is the distance travelled.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below the axis is negative displacement.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 area above + area below; displacement = area above − area below.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Deceleration means a negative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particle moving forwards can be slowing down.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Deceleration means the acceleration is opposite to the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suvat formulae work for the whole of any journey.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They assume a single constant 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Split the journey at each change of 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vehicles meet where their velocity–time graphs cross.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Crossing lines mean equal velocities, not equal positions.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They meet when the areas (displacements) are equal.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 Pure Mathematics 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Finding times from s = ut + ½at² is solving a quadratic; reading gradients and areas uses straight-line graphs and the area of a trapezium.</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M1.3 Dynamics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constant resultant force gives a constant acceleration (F = ma), which is what makes the suvat formulae usable for connected particles, slopes and particles that slide and then collide.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M1.1 Vectors, M2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Motion in a plane at constant velocity is written as r = r₀ + vt; M2 uses calculus when the acceleration varies and treats projectiles as two straight-line motions at once. IAL Physics Unit 1 uses the same equations, usually with g = 9.81 m s⁻².</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908146"/>
                <a:gridCol w="2975458"/>
                <a:gridCol w="1345997"/>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u +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 acceleration, no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 = ½(u + v)t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 acceleration, no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v² = u² + 2as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 acceleration, no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 = ut + ½at²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 acceleration, no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 = vt - ½at²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 acceleration, no 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908146"/>
                <a:gridCol w="2975458"/>
                <a:gridCol w="1345997"/>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of s–t = v; gradient of v–t = a; area under v–t = s; area under a–t = change in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Reading motion graphs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 = u/g, H = u²/2g, total time 2u/g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Projection vertically upwards from ground level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6051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small stone is dropped from rest and falls 2.5 m to the floor. Find its speed as it reaches the floor.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car decelerates uniformly at 1.5 m s⁻² and comes to rest after 12 s. Find the distance it travels in those 12 s, without first finding its initial speed.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velocity–time graph is a straight line from (0, 10) to (5, 0). State the acceleration and the displacement over the 5 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ball is projected vertically upwards from ground level at 9.8 m s⁻¹. Find how long it is in the air, and explain why its mass is not needed.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particle has velocity v = 6 - 2t m s⁻¹ for 0 ≤t ≤5. Find its displacement and the distance it travels in the 5 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194035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Down positive: v² = 0 + 2 ×9.8 ×2.5 = 49, so v = </a:t>
            </a:r>
            <a:r>
              <a:rPr lang="en-US" sz="1500" b="1" dirty="0">
                <a:solidFill>
                  <a:srgbClr val="1A1F2B"/>
                </a:solidFill>
                <a:latin typeface="Calibri" pitchFamily="34" charset="0"/>
                <a:ea typeface="Calibri" pitchFamily="34" charset="-122"/>
                <a:cs typeface="Calibri" pitchFamily="34" charset="-120"/>
              </a:rPr>
              <a:t>7 m s⁻¹</a:t>
            </a:r>
            <a:r>
              <a:rPr lang="en-US" sz="1500" dirty="0">
                <a:solidFill>
                  <a:srgbClr val="1A1F2B"/>
                </a:solidFill>
                <a:latin typeface="Calibri" pitchFamily="34" charset="0"/>
                <a:ea typeface="Calibri" pitchFamily="34" charset="-122"/>
                <a:cs typeface="Calibri" pitchFamily="34" charset="-120"/>
              </a:rPr>
              <a:t> (exactly, with g = 9.8).</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s = vt - ½at² with v = 0, a = -1.5, t = 12: s = 0 + ½ ×1.5 ×144 = </a:t>
            </a:r>
            <a:r>
              <a:rPr lang="en-US" sz="1500" b="1" dirty="0">
                <a:solidFill>
                  <a:srgbClr val="1A1F2B"/>
                </a:solidFill>
                <a:latin typeface="Calibri" pitchFamily="34" charset="0"/>
                <a:ea typeface="Calibri" pitchFamily="34" charset="-122"/>
                <a:cs typeface="Calibri" pitchFamily="34" charset="-120"/>
              </a:rPr>
              <a:t>108 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Gradient = (0 - 10) ÷5 = </a:t>
            </a:r>
            <a:r>
              <a:rPr lang="en-US" sz="1500" b="1" dirty="0">
                <a:solidFill>
                  <a:srgbClr val="1A1F2B"/>
                </a:solidFill>
                <a:latin typeface="Calibri" pitchFamily="34" charset="0"/>
                <a:ea typeface="Calibri" pitchFamily="34" charset="-122"/>
                <a:cs typeface="Calibri" pitchFamily="34" charset="-120"/>
              </a:rPr>
              <a:t>−2 m s⁻²</a:t>
            </a:r>
            <a:r>
              <a:rPr lang="en-US" sz="1500" dirty="0">
                <a:solidFill>
                  <a:srgbClr val="1A1F2B"/>
                </a:solidFill>
                <a:latin typeface="Calibri" pitchFamily="34" charset="0"/>
                <a:ea typeface="Calibri" pitchFamily="34" charset="-122"/>
                <a:cs typeface="Calibri" pitchFamily="34" charset="-120"/>
              </a:rPr>
              <a:t> (a deceleration of 2 m s⁻²). Area = ½ ×5 ×10 = </a:t>
            </a:r>
            <a:r>
              <a:rPr lang="en-US" sz="1500" b="1" dirty="0">
                <a:solidFill>
                  <a:srgbClr val="1A1F2B"/>
                </a:solidFill>
                <a:latin typeface="Calibri" pitchFamily="34" charset="0"/>
                <a:ea typeface="Calibri" pitchFamily="34" charset="-122"/>
                <a:cs typeface="Calibri" pitchFamily="34" charset="-120"/>
              </a:rPr>
              <a:t>25 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0 = 9.8t - 4.9t² ⇒t = </a:t>
            </a:r>
            <a:r>
              <a:rPr lang="en-US" sz="1500" b="1" dirty="0">
                <a:solidFill>
                  <a:srgbClr val="1A1F2B"/>
                </a:solidFill>
                <a:latin typeface="Calibri" pitchFamily="34" charset="0"/>
                <a:ea typeface="Calibri" pitchFamily="34" charset="-122"/>
                <a:cs typeface="Calibri" pitchFamily="34" charset="-120"/>
              </a:rPr>
              <a:t>2 s</a:t>
            </a:r>
            <a:r>
              <a:rPr lang="en-US" sz="1500" dirty="0">
                <a:solidFill>
                  <a:srgbClr val="1A1F2B"/>
                </a:solidFill>
                <a:latin typeface="Calibri" pitchFamily="34" charset="0"/>
                <a:ea typeface="Calibri" pitchFamily="34" charset="-122"/>
                <a:cs typeface="Calibri" pitchFamily="34" charset="-120"/>
              </a:rPr>
              <a:t>. Without air resistance every body falls with the same acceleration g, so the mass does not appear in the model.</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It stops at t = 3 after 9 m; from t = 3 to 5 it moves back ½ ×2 ×4 = 4 m. Displacement = 9 - 4 = </a:t>
            </a:r>
            <a:r>
              <a:rPr lang="en-US" sz="1500" b="1" dirty="0">
                <a:solidFill>
                  <a:srgbClr val="1A1F2B"/>
                </a:solidFill>
                <a:latin typeface="Calibri" pitchFamily="34" charset="0"/>
                <a:ea typeface="Calibri" pitchFamily="34" charset="-122"/>
                <a:cs typeface="Calibri" pitchFamily="34" charset="-120"/>
              </a:rPr>
              <a:t>5 m</a:t>
            </a:r>
            <a:r>
              <a:rPr lang="en-US" sz="1500" dirty="0">
                <a:solidFill>
                  <a:srgbClr val="1A1F2B"/>
                </a:solidFill>
                <a:latin typeface="Calibri" pitchFamily="34" charset="0"/>
                <a:ea typeface="Calibri" pitchFamily="34" charset="-122"/>
                <a:cs typeface="Calibri" pitchFamily="34" charset="-120"/>
              </a:rPr>
              <a:t> (also 6 ×5 - 25); distance = 9 + 4 = </a:t>
            </a:r>
            <a:r>
              <a:rPr lang="en-US" sz="1500" b="1" dirty="0">
                <a:solidFill>
                  <a:srgbClr val="1A1F2B"/>
                </a:solidFill>
                <a:latin typeface="Calibri" pitchFamily="34" charset="0"/>
                <a:ea typeface="Calibri" pitchFamily="34" charset="-122"/>
                <a:cs typeface="Calibri" pitchFamily="34" charset="-120"/>
              </a:rPr>
              <a:t>13 m</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jogger runs along a straight path that starts at her front gate H. Her displacement–time graph consists of three straight line segments joining the points (0, 0), (300, 900), (420, 900) and (720, 0), where t is the time in seconds and s is her displacement from H in metres.</a:t>
            </a:r>
            <a:endParaRPr lang="en-US" sz="1200" dirty="0"/>
          </a:p>
          <a:p>
            <a:pPr indent="0" marL="0">
              <a:spcAft>
                <a:spcPts val="600"/>
              </a:spcAft>
              <a:buNone/>
            </a:pPr>
            <a:r>
              <a:rPr lang="en-US" sz="1200" dirty="0">
                <a:solidFill>
                  <a:srgbClr val="1A1F2B"/>
                </a:solidFill>
              </a:rPr>
              <a:t>Figure: displacement–time graph of the jogger, drawn from the points given.</a:t>
            </a:r>
            <a:endParaRPr lang="en-US" sz="1200" dirty="0"/>
          </a:p>
          <a:p>
            <a:pPr indent="0" marL="0">
              <a:spcAft>
                <a:spcPts val="600"/>
              </a:spcAft>
              <a:buNone/>
            </a:pPr>
            <a:r>
              <a:rPr lang="en-US" sz="1200" dirty="0">
                <a:solidFill>
                  <a:srgbClr val="1A1F2B"/>
                </a:solidFill>
              </a:rPr>
              <a:t>(a) Find her velocity during the first 300 s.  [1]</a:t>
            </a:r>
            <a:endParaRPr lang="en-US" sz="1200" dirty="0"/>
          </a:p>
          <a:p>
            <a:pPr indent="0" marL="0">
              <a:spcAft>
                <a:spcPts val="600"/>
              </a:spcAft>
              <a:buNone/>
            </a:pPr>
            <a:r>
              <a:rPr lang="en-US" sz="1200" dirty="0">
                <a:solidFill>
                  <a:srgbClr val="1A1F2B"/>
                </a:solidFill>
              </a:rPr>
              <a:t>(b) Describe her motion for 300 ≤ t ≤ 420.  [1]</a:t>
            </a:r>
            <a:endParaRPr lang="en-US" sz="1200" dirty="0"/>
          </a:p>
          <a:p>
            <a:pPr indent="0" marL="0">
              <a:spcAft>
                <a:spcPts val="600"/>
              </a:spcAft>
              <a:buNone/>
            </a:pPr>
            <a:r>
              <a:rPr lang="en-US" sz="1200" dirty="0">
                <a:solidFill>
                  <a:srgbClr val="1A1F2B"/>
                </a:solidFill>
              </a:rPr>
              <a:t>(c) Find her velocity for 420 ≤ t ≤ 720.  [2]</a:t>
            </a:r>
            <a:endParaRPr lang="en-US" sz="1200" dirty="0"/>
          </a:p>
          <a:p>
            <a:pPr indent="0" marL="0">
              <a:spcAft>
                <a:spcPts val="600"/>
              </a:spcAft>
              <a:buNone/>
            </a:pPr>
            <a:r>
              <a:rPr lang="en-US" sz="1200" dirty="0">
                <a:solidFill>
                  <a:srgbClr val="1A1F2B"/>
                </a:solidFill>
              </a:rPr>
              <a:t>(d) Find her average speed for the whole 720 s, and state her average velocity for the whole 720 s, giving a reason.  [2]</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944094"/>
            <a:ext cx="3474720" cy="1963972"/>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robot cleaner moves along a straight corridor. Figure 1 shows the graph of its displacement s metres from a fixed point O in the corridor against time t seconds, for 0 ≤ t ≤ 20. The graph consists of four straight line segments. The robot is modelled as a particle.</a:t>
            </a:r>
            <a:endParaRPr lang="en-US" sz="1200" dirty="0"/>
          </a:p>
          <a:p>
            <a:pPr indent="0" marL="0">
              <a:spcAft>
                <a:spcPts val="600"/>
              </a:spcAft>
              <a:buNone/>
            </a:pPr>
            <a:r>
              <a:rPr lang="en-US" sz="1200" dirty="0">
                <a:solidFill>
                  <a:srgbClr val="1A1F2B"/>
                </a:solidFill>
              </a:rPr>
              <a:t>(a) Find the velocity of the robot for 0 &lt; t &lt; 5.  [1]</a:t>
            </a:r>
            <a:endParaRPr lang="en-US" sz="1200" dirty="0"/>
          </a:p>
          <a:p>
            <a:pPr indent="0" marL="0">
              <a:spcAft>
                <a:spcPts val="600"/>
              </a:spcAft>
              <a:buNone/>
            </a:pPr>
            <a:r>
              <a:rPr lang="en-US" sz="1200" dirty="0">
                <a:solidFill>
                  <a:srgbClr val="1A1F2B"/>
                </a:solidFill>
              </a:rPr>
              <a:t>(b) Find the velocity of the robot for 8 &lt; t &lt; 16.  [2]</a:t>
            </a:r>
            <a:endParaRPr lang="en-US" sz="1200" dirty="0"/>
          </a:p>
          <a:p>
            <a:pPr indent="0" marL="0">
              <a:spcAft>
                <a:spcPts val="600"/>
              </a:spcAft>
              <a:buNone/>
            </a:pPr>
            <a:r>
              <a:rPr lang="en-US" sz="1200" dirty="0">
                <a:solidFill>
                  <a:srgbClr val="1A1F2B"/>
                </a:solidFill>
              </a:rPr>
              <a:t>(c) Find the time, for 0 &lt; t &lt; 20, at which the robot passes through O.  [1]</a:t>
            </a:r>
            <a:endParaRPr lang="en-US" sz="1200" dirty="0"/>
          </a:p>
          <a:p>
            <a:pPr indent="0" marL="0">
              <a:spcAft>
                <a:spcPts val="600"/>
              </a:spcAft>
              <a:buNone/>
            </a:pPr>
            <a:r>
              <a:rPr lang="en-US" sz="1200" dirty="0">
                <a:solidFill>
                  <a:srgbClr val="1A1F2B"/>
                </a:solidFill>
              </a:rPr>
              <a:t>(d) Find the total distance travelled by the robot for 0 ≤ t ≤ 20, and its average speed over this time.  [2]</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883664"/>
            <a:ext cx="3474720" cy="2084832"/>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gradient = 900 ÷ 300 = 3 m s⁻¹ (away from H)</a:t>
            </a:r>
            <a:endParaRPr lang="en-US" sz="1400" dirty="0"/>
          </a:p>
          <a:p>
            <a:pPr marL="342900" indent="-342900">
              <a:spcAft>
                <a:spcPts val="400"/>
              </a:spcAft>
              <a:buSzPct val="100000"/>
              <a:buChar char="•"/>
            </a:pPr>
            <a:r>
              <a:rPr lang="en-US" sz="1400" dirty="0">
                <a:solidFill>
                  <a:srgbClr val="1A1F2B"/>
                </a:solidFill>
              </a:rPr>
              <a:t>she is at rest (stationary), 900 m from H</a:t>
            </a:r>
            <a:endParaRPr lang="en-US" sz="1400" dirty="0"/>
          </a:p>
          <a:p>
            <a:pPr marL="342900" indent="-342900">
              <a:spcAft>
                <a:spcPts val="400"/>
              </a:spcAft>
              <a:buSzPct val="100000"/>
              <a:buChar char="•"/>
            </a:pPr>
            <a:r>
              <a:rPr lang="en-US" sz="1400" dirty="0">
                <a:solidFill>
                  <a:srgbClr val="1A1F2B"/>
                </a:solidFill>
              </a:rPr>
              <a:t>gradient = (0 − 900) ÷ (720 − 420)</a:t>
            </a:r>
            <a:endParaRPr lang="en-US" sz="1400" dirty="0"/>
          </a:p>
          <a:p>
            <a:pPr marL="342900" indent="-342900">
              <a:spcAft>
                <a:spcPts val="400"/>
              </a:spcAft>
              <a:buSzPct val="100000"/>
              <a:buChar char="•"/>
            </a:pPr>
            <a:r>
              <a:rPr lang="en-US" sz="1400" dirty="0">
                <a:solidFill>
                  <a:srgbClr val="1A1F2B"/>
                </a:solidFill>
              </a:rPr>
              <a:t>= −3 m s⁻¹, i.e. 3 m s⁻¹ back towards H</a:t>
            </a:r>
            <a:endParaRPr lang="en-US" sz="1400" dirty="0"/>
          </a:p>
          <a:p>
            <a:pPr marL="342900" indent="-342900">
              <a:spcAft>
                <a:spcPts val="400"/>
              </a:spcAft>
              <a:buSzPct val="100000"/>
              <a:buChar char="•"/>
            </a:pPr>
            <a:r>
              <a:rPr lang="en-US" sz="1400" dirty="0">
                <a:solidFill>
                  <a:srgbClr val="1A1F2B"/>
                </a:solidFill>
              </a:rPr>
              <a:t>average speed = (900 + 900) ÷ 720 = 2.5 m s⁻¹</a:t>
            </a:r>
            <a:endParaRPr lang="en-US" sz="1400" dirty="0"/>
          </a:p>
          <a:p>
            <a:pPr marL="342900" indent="-342900">
              <a:spcAft>
                <a:spcPts val="400"/>
              </a:spcAft>
              <a:buSzPct val="100000"/>
              <a:buChar char="•"/>
            </a:pPr>
            <a:r>
              <a:rPr lang="en-US" sz="1400" dirty="0">
                <a:solidFill>
                  <a:srgbClr val="1A1F2B"/>
                </a:solidFill>
              </a:rPr>
              <a:t>average velocity = 0, because her final displacement from H is zero</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gradient = (12 − 2) ÷ 5 = 2 m s⁻¹</a:t>
            </a:r>
            <a:endParaRPr lang="en-US" sz="1600" dirty="0"/>
          </a:p>
          <a:p>
            <a:pPr marL="342900" indent="-342900">
              <a:spcAft>
                <a:spcPts val="400"/>
              </a:spcAft>
              <a:buSzPct val="100000"/>
              <a:buChar char="•"/>
            </a:pPr>
            <a:r>
              <a:rPr lang="en-US" sz="1600" dirty="0">
                <a:solidFill>
                  <a:srgbClr val="1A1F2B"/>
                </a:solidFill>
              </a:rPr>
              <a:t>gradient = (−4 − 12) ÷ (16 − 8)</a:t>
            </a:r>
            <a:endParaRPr lang="en-US" sz="1600" dirty="0"/>
          </a:p>
          <a:p>
            <a:pPr marL="342900" indent="-342900">
              <a:spcAft>
                <a:spcPts val="400"/>
              </a:spcAft>
              <a:buSzPct val="100000"/>
              <a:buChar char="•"/>
            </a:pPr>
            <a:r>
              <a:rPr lang="en-US" sz="1600" dirty="0">
                <a:solidFill>
                  <a:srgbClr val="1A1F2B"/>
                </a:solidFill>
              </a:rPr>
              <a:t>= −2 m s⁻¹, i.e. 2 m s⁻¹ in the negative direction</a:t>
            </a:r>
            <a:endParaRPr lang="en-US" sz="1600" dirty="0"/>
          </a:p>
          <a:p>
            <a:pPr marL="342900" indent="-342900">
              <a:spcAft>
                <a:spcPts val="400"/>
              </a:spcAft>
              <a:buSzPct val="100000"/>
              <a:buChar char="•"/>
            </a:pPr>
            <a:r>
              <a:rPr lang="en-US" sz="1600" dirty="0">
                <a:solidFill>
                  <a:srgbClr val="1A1F2B"/>
                </a:solidFill>
              </a:rPr>
              <a:t>12 − 2(t − 8) = 0 ⇒ t = 14 (allow read from the graph)</a:t>
            </a:r>
            <a:endParaRPr lang="en-US" sz="1600" dirty="0"/>
          </a:p>
          <a:p>
            <a:pPr marL="342900" indent="-342900">
              <a:spcAft>
                <a:spcPts val="400"/>
              </a:spcAft>
              <a:buSzPct val="100000"/>
              <a:buChar char="•"/>
            </a:pPr>
            <a:r>
              <a:rPr lang="en-US" sz="1600" dirty="0">
                <a:solidFill>
                  <a:srgbClr val="1A1F2B"/>
                </a:solidFill>
              </a:rPr>
              <a:t>distance = 10 + 0 + 16 + 4 = 30 m</a:t>
            </a:r>
            <a:endParaRPr lang="en-US" sz="1600" dirty="0"/>
          </a:p>
          <a:p>
            <a:pPr marL="342900" indent="-342900">
              <a:spcAft>
                <a:spcPts val="400"/>
              </a:spcAft>
              <a:buSzPct val="100000"/>
              <a:buChar char="•"/>
            </a:pPr>
            <a:r>
              <a:rPr lang="en-US" sz="1600" dirty="0">
                <a:solidFill>
                  <a:srgbClr val="1A1F2B"/>
                </a:solidFill>
              </a:rPr>
              <a:t>average speed = 30 ÷ 20 = 1.5 m s⁻¹ (ft)</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55</Slides>
  <Notes>55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M1.2 Kinematics in a straight line · Edexcel IAL Maths</dc:title>
  <dc:subject>PptxGenJS Presentation</dc:subject>
  <dc:creator>Evan Kotronis · ExaminerPrep</dc:creator>
  <cp:lastModifiedBy>Evan Kotronis · ExaminerPrep</cp:lastModifiedBy>
  <cp:revision>1</cp:revision>
  <dcterms:created xsi:type="dcterms:W3CDTF">2026-10-26T15:10:55Z</dcterms:created>
  <dcterms:modified xsi:type="dcterms:W3CDTF">2026-10-26T15:10:55Z</dcterms:modified>
</cp:coreProperties>
</file>