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eba6633-b9ec-62b5-abfa-20b0301a8a4f}">
          <p14:sldIdLst>
            <p14:sldId id="256"/>
            <p14:sldId id="257"/>
            <p14:sldId id="258"/>
            <p14:sldId id="259"/>
          </p14:sldIdLst>
        </p14:section>
        <p14:section name="Theory" id="{2848aa7f-19c9-84b5-f80a-d56a5d1748e4}">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f0cf7822-0bc5-a1c8-60b5-4a5ba84ef960}">
          <p14:sldIdLst>
            <p14:sldId id="296"/>
            <p14:sldId id="297"/>
            <p14:sldId id="298"/>
          </p14:sldIdLst>
        </p14:section>
        <p14:section name="Answers" id="{e4e649e0-c432-18bd-ffe2-c394422e9ae9}">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D1.5 Linear programming. Notes for this topic: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linear programming problem?.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linear programming problem?.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linear programming problem?.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formulate a problem from a description?.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formulate a problem from a description?.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formulate a problem from a description?: Worked example 1.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formulate a problem from a description?: Worked example 2.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formulate a problem from a description?.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the feasible region?.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the feasible region?.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the feasible region?: Worked example 3.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the feasible region?: Worked example 3.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objective line (ruler) method work?.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objective line (ruler) method work?.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objective line (ruler) method work?: Worked example 4.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objective line (ruler) method work?.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vertex method work, and how do you minimise?.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vertex method work, and how do you minimise?.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vertex method work, and how do you minimise?: Worked example 5.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vertex method work, and how do you minimise?.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answer must be a whole number?.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answer must be a whole number?: Worked example 6.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answer must be a whole number?: Worked example 6.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answer must be a whole number?: Worked example 6.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7.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7.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7.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7.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D1.5.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D1.5.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https://examinerprep.com/notes/edexcel-ial-maths/linear-programming/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https://examinerprep.com/ial-maths-d1-5-linear-programming-questions#IALM-D1-5-B-02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https://examinerprep.com/ial-maths-d1-5-linear-programming-questions#IALM-D1-5-FB-01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https://examinerprep.com/ial-maths-d1-5-linear-programming-questions#IALM-D1-5-B-02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https://examinerprep.com/ial-maths-d1-5-linear-programming-questions#IALM-D1-5-FB-01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linear-programming/" TargetMode="External"/><Relationship Id="rId2" Type="http://schemas.openxmlformats.org/officeDocument/2006/relationships/hyperlink" Target="https://examinerprep.com/ial-maths-d1-5-linear-programming-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D1.5 Linear programming</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Decision variables, constraints (including non-negativity) and the objective function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Formulating a problem from context, including “at least”, “at most”, ratio and percentage conditions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Drawing constraint lines and identifying the feasible region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objective line (ruler) method for maximising and minimising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vertex method: testing every corner of the feasible region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Unbounded regions and problems with more than one optimal solution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Integer solutions when the optimal vertex does not have integer coordinates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Linear programming finds the values of two decision variables that make a linear objective as large or as small as possible, subject to linear inequality constraints, by drawing the feasible region and finding its best corner.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Decision variables: say exactly what x and y count, with the time period (“the number of vases made each week”).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Constraints: one linear inequality per restriction, plus x ≥0, y ≥0. Simplify by dividing through by common factors.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Feasible region: draw each boundary line from two points, decide the side with a test point, and label the region R that satisfies every constraint.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Optimum: slide an objective line parallel to itself (the last point of R it touches), or evaluate the objective at every vertex.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Integers: if the best vertex is not a whole-number point, test the integer points near it against every constraint and pick the best one.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linear programming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business has limited clay, limited machine hours or a limited budget, and wants the plan that makes the most profit or costs the least. When every restriction and the goal can be written as linear expressions in two unknowns, the problem can be solved on a graph. That is linear programming.</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Linear programming problem.</a:t>
            </a:r>
            <a:r>
              <a:rPr lang="en-US" sz="1400" dirty="0">
                <a:solidFill>
                  <a:srgbClr val="1A1F2B"/>
                </a:solidFill>
                <a:latin typeface="Calibri" pitchFamily="34" charset="0"/>
                <a:ea typeface="Calibri" pitchFamily="34" charset="-122"/>
                <a:cs typeface="Calibri" pitchFamily="34" charset="-120"/>
              </a:rPr>
              <a:t> Finding the values of the decision variables that make a linear objective function as large or as small as possible, subject to linear constraints.</a:t>
            </a:r>
            <a:endParaRPr lang="en-US" sz="1400" dirty="0"/>
          </a:p>
        </p:txBody>
      </p:sp>
      <p:sp>
        <p:nvSpPr>
          <p:cNvPr id="7" name="Text 5"/>
          <p:cNvSpPr txBox="1"/>
          <p:nvPr/>
        </p:nvSpPr>
        <p:spPr>
          <a:xfrm>
            <a:off x="457200" y="2914193"/>
            <a:ext cx="8229600" cy="15581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Decision variables</a:t>
            </a:r>
            <a:r>
              <a:rPr lang="en-US" sz="1500" dirty="0">
                <a:solidFill>
                  <a:srgbClr val="1A1F2B"/>
                </a:solidFill>
                <a:latin typeface="Calibri" pitchFamily="34" charset="0"/>
                <a:ea typeface="Calibri" pitchFamily="34" charset="-122"/>
                <a:cs typeface="Calibri" pitchFamily="34" charset="-120"/>
              </a:rPr>
              <a:t> (x, y): the quantities you choose, such as how many of each product, how many hours or how many vehicles.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Constraints</a:t>
            </a:r>
            <a:r>
              <a:rPr lang="en-US" sz="1500" dirty="0">
                <a:solidFill>
                  <a:srgbClr val="1A1F2B"/>
                </a:solidFill>
                <a:latin typeface="Calibri" pitchFamily="34" charset="0"/>
                <a:ea typeface="Calibri" pitchFamily="34" charset="-122"/>
                <a:cs typeface="Calibri" pitchFamily="34" charset="-120"/>
              </a:rPr>
              <a:t>: linear inequalities such as 3x + 2y ≤60 that come from limited resources, minimum requirements or ratios.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Non-negativity constraints</a:t>
            </a:r>
            <a:r>
              <a:rPr lang="en-US" sz="1500" dirty="0">
                <a:solidFill>
                  <a:srgbClr val="1A1F2B"/>
                </a:solidFill>
                <a:latin typeface="Calibri" pitchFamily="34" charset="0"/>
                <a:ea typeface="Calibri" pitchFamily="34" charset="-122"/>
                <a:cs typeface="Calibri" pitchFamily="34" charset="-120"/>
              </a:rPr>
              <a:t>: x ≥0 and y ≥0. You cannot make a negative number of anything, so always include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linear programming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A feasible region R bounded by x ≥0, y ≥0, 4x + 3y ≤40 and -x + 2y ≤12. The point (3, 3) satisfies every constraint; (8, 6) breaks 4x + 3y ≤40. The optimum of a linear objective will be at one of the four vertice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feasible region R bounded by x ≥0, y ≥0, 4x + 3y ≤40 and -x + 2y ≤12. The point (3, 3) satisfies every constraint; (8, 6) breaks 4x + 3y ≤40. The optimum of a linear objective will be at one of the four vertices.</a:t>
            </a:r>
            <a:endParaRPr lang="en-US" sz="1100" dirty="0"/>
          </a:p>
        </p:txBody>
      </p:sp>
      <p:sp>
        <p:nvSpPr>
          <p:cNvPr id="6" name="Text 3"/>
          <p:cNvSpPr txBox="1"/>
          <p:nvPr/>
        </p:nvSpPr>
        <p:spPr>
          <a:xfrm>
            <a:off x="457200" y="1371600"/>
            <a:ext cx="3621938" cy="29279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Objective function</a:t>
            </a:r>
            <a:r>
              <a:rPr lang="en-US" sz="1500" dirty="0">
                <a:solidFill>
                  <a:srgbClr val="1A1F2B"/>
                </a:solidFill>
                <a:latin typeface="Calibri" pitchFamily="34" charset="0"/>
                <a:ea typeface="Calibri" pitchFamily="34" charset="-122"/>
                <a:cs typeface="Calibri" pitchFamily="34" charset="-120"/>
              </a:rPr>
              <a:t>: the quantity to optimise, for example profit P = 15x + 12y (maximise) or cost C = 400x + 250y (minimise).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feasible solution</a:t>
            </a:r>
            <a:r>
              <a:rPr lang="en-US" sz="1500" dirty="0">
                <a:solidFill>
                  <a:srgbClr val="1A1F2B"/>
                </a:solidFill>
                <a:latin typeface="Calibri" pitchFamily="34" charset="0"/>
                <a:ea typeface="Calibri" pitchFamily="34" charset="-122"/>
                <a:cs typeface="Calibri" pitchFamily="34" charset="-120"/>
              </a:rPr>
              <a:t> satisfies every constraint; the </a:t>
            </a:r>
            <a:r>
              <a:rPr lang="en-US" sz="1500" b="1" dirty="0">
                <a:solidFill>
                  <a:srgbClr val="1A1F2B"/>
                </a:solidFill>
                <a:latin typeface="Calibri" pitchFamily="34" charset="0"/>
                <a:ea typeface="Calibri" pitchFamily="34" charset="-122"/>
                <a:cs typeface="Calibri" pitchFamily="34" charset="-120"/>
              </a:rPr>
              <a:t>feasible region</a:t>
            </a:r>
            <a:r>
              <a:rPr lang="en-US" sz="1500" dirty="0">
                <a:solidFill>
                  <a:srgbClr val="1A1F2B"/>
                </a:solidFill>
                <a:latin typeface="Calibri" pitchFamily="34" charset="0"/>
                <a:ea typeface="Calibri" pitchFamily="34" charset="-122"/>
                <a:cs typeface="Calibri" pitchFamily="34" charset="-120"/>
              </a:rPr>
              <a:t> is the set of all feasible solutions; an </a:t>
            </a:r>
            <a:r>
              <a:rPr lang="en-US" sz="1500" b="1" dirty="0">
                <a:solidFill>
                  <a:srgbClr val="1A1F2B"/>
                </a:solidFill>
                <a:latin typeface="Calibri" pitchFamily="34" charset="0"/>
                <a:ea typeface="Calibri" pitchFamily="34" charset="-122"/>
                <a:cs typeface="Calibri" pitchFamily="34" charset="-120"/>
              </a:rPr>
              <a:t>optimal solution</a:t>
            </a:r>
            <a:r>
              <a:rPr lang="en-US" sz="1500" dirty="0">
                <a:solidFill>
                  <a:srgbClr val="1A1F2B"/>
                </a:solidFill>
                <a:latin typeface="Calibri" pitchFamily="34" charset="0"/>
                <a:ea typeface="Calibri" pitchFamily="34" charset="-122"/>
                <a:cs typeface="Calibri" pitchFamily="34" charset="-120"/>
              </a:rPr>
              <a:t> is a feasible solution with the best value of the objective. Because every boundary is a straight line, the feasible region is a convex polygon (or an unbounded convex region), and its corners are called </a:t>
            </a:r>
            <a:r>
              <a:rPr lang="en-US" sz="1500" b="1" dirty="0">
                <a:solidFill>
                  <a:srgbClr val="1A1F2B"/>
                </a:solidFill>
                <a:latin typeface="Calibri" pitchFamily="34" charset="0"/>
                <a:ea typeface="Calibri" pitchFamily="34" charset="-122"/>
                <a:cs typeface="Calibri" pitchFamily="34" charset="-120"/>
              </a:rPr>
              <a:t>vertices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linear programming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334670"/>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The standard layout of a formulation</a:t>
            </a:r>
            <a:endParaRPr lang="en-US" sz="1700" dirty="0"/>
          </a:p>
        </p:txBody>
      </p:sp>
      <p:sp>
        <p:nvSpPr>
          <p:cNvPr id="5" name="Shape 3"/>
          <p:cNvSpPr/>
          <p:nvPr/>
        </p:nvSpPr>
        <p:spPr>
          <a:xfrm>
            <a:off x="457200" y="175199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4343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Maximise (or minimise) P = ax + by  subject to constraints, x ≥0, y ≥0</a:t>
            </a:r>
            <a:endParaRPr lang="en-US" sz="1700" dirty="0"/>
          </a:p>
        </p:txBody>
      </p:sp>
      <p:sp>
        <p:nvSpPr>
          <p:cNvPr id="7" name="Text 5"/>
          <p:cNvSpPr txBox="1"/>
          <p:nvPr/>
        </p:nvSpPr>
        <p:spPr>
          <a:xfrm>
            <a:off x="457200" y="231434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 = profit (or cost) per unit of each variable; each constraint is “(amount used per unit) × variable … ≤ (amount available)”. Not in the formulae list: learn the layout.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formulate a problem from a description?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20919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Formulating is where most of the thinking happens. Work through the text in a fixed order: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Define the variables in words, with units and the time period.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Go through the text sentence by sentence; every limit, requirement or comparison becomes one inequality.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the objective and say whether it is maximised or minimised.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Add x ≥0, y ≥0 and simplify each constraint (divide by common factors, clear fractions).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table translates the phrases that come up most often. Ratio and percentage conditions are the ones to slow down on: write them first exactly as the words say, then rearrange.</a:t>
            </a:r>
            <a:endParaRPr lang="en-US" sz="15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3626510"/>
          <a:ext cx="8229600" cy="914400"/>
        </p:xfrm>
        <a:graphic>
          <a:graphicData uri="http://schemas.openxmlformats.org/drawingml/2006/table">
            <a:tbl>
              <a:tblPr/>
              <a:tblGrid>
                <a:gridCol w="6058814"/>
                <a:gridCol w="21707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Inequality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20 tablets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more than 16 deluxe benches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formulate a problem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6058814"/>
                <a:gridCol w="21707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Inequality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60 devices in 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y ≥60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number of standard benches is at most three times the number of deluxe benches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≤3y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a quarter of the devices are laptops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≥¼(x + y), i.e. y ≤3x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2 rolls for every 3 loaves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y/x ≥⅔, i.e. 3y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formulate a problem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Medium · Formulate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pottery makes vases and bowls. Each vase uses 3 kg of clay and 1 hour of glazing; each bowl uses 2 kg of clay and 2 hours of glazing. Each week 60 kg of clay and 32 hours of glazing time are available. At least 3 bowls must be made each week. The profit is £15 on a vase and £12 on a bowl. Formulate this as a linear programming problem, stating your decision variables clearly.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Variables.</a:t>
            </a:r>
            <a:r>
              <a:rPr lang="en-US" sz="1500" dirty="0">
                <a:solidFill>
                  <a:srgbClr val="1A1F2B"/>
                </a:solidFill>
                <a:latin typeface="Calibri" pitchFamily="34" charset="0"/>
                <a:ea typeface="Calibri" pitchFamily="34" charset="-122"/>
                <a:cs typeface="Calibri" pitchFamily="34" charset="-120"/>
              </a:rPr>
              <a:t> Let x = the number of vases and y = the number of bowls made each week.</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Constraints</a:t>
            </a:r>
            <a:r>
              <a:rPr lang="en-US" sz="1500" dirty="0">
                <a:solidFill>
                  <a:srgbClr val="1A1F2B"/>
                </a:solidFill>
                <a:latin typeface="Calibri" pitchFamily="34" charset="0"/>
                <a:ea typeface="Calibri" pitchFamily="34" charset="-122"/>
                <a:cs typeface="Calibri" pitchFamily="34" charset="-120"/>
              </a:rPr>
              <a:t>, one sentence at a time: clay 3x + 2y ≤60; glazing x + 2y ≤32; bowls y ≥3; x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Objective.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Maximise P = 15x + 12y subject to 3x + 2y ≤60, x + 2y ≤32, y ≥3, x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y ≥0 is already implied by y ≥3, so it does not need to be written separately (writing it is not wrong).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formulate a problem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Formulate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school buys laptops at £400 each and tablets at £250 each. It needs at least 60 devices, at least 20 of which are tablets, and at least a quarter of all the devices must be laptops. The school wants to keep the cost as low as possible. Formulate this as a linear programming problem, simplifying each constraint.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Variables.</a:t>
            </a:r>
            <a:r>
              <a:rPr lang="en-US" sz="1500" dirty="0">
                <a:solidFill>
                  <a:srgbClr val="1A1F2B"/>
                </a:solidFill>
                <a:latin typeface="Calibri" pitchFamily="34" charset="0"/>
                <a:ea typeface="Calibri" pitchFamily="34" charset="-122"/>
                <a:cs typeface="Calibri" pitchFamily="34" charset="-120"/>
              </a:rPr>
              <a:t> x = number of laptops, y = number of tablets bought.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Constraints.</a:t>
            </a:r>
            <a:r>
              <a:rPr lang="en-US" sz="1500" dirty="0">
                <a:solidFill>
                  <a:srgbClr val="1A1F2B"/>
                </a:solidFill>
                <a:latin typeface="Calibri" pitchFamily="34" charset="0"/>
                <a:ea typeface="Calibri" pitchFamily="34" charset="-122"/>
                <a:cs typeface="Calibri" pitchFamily="34" charset="-120"/>
              </a:rPr>
              <a:t> x + y ≥60; y ≥20; x ≥¼(x + y) ⇒4x ≥x + y ⇒y ≤3x; x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Minimise C = 400x + 250y subject to x + y ≥60, y ≥20, y ≤3x, x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formulate a problem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ratio constraint x ≤3y is the region above the line x = 3y (through O and (30, 10)). The dashed line 3x = y is what you get by reversing the ratio; it would forbid sensible plans such as 30 standard and 10 delux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ratio constraint x ≤3y is the region above the line x = 3y (through O and (30, 10)). The dashed line 3x = y is what you get by reversing the ratio; it would forbid sensible plans such as 30 standard and 10 deluxe.</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Reversing a ratio. “At most three times as many standard as deluxe” means x ≤3y, not 3x ≤y. Test it with numbers: 30 standard and 10 deluxe should be allowed, and 30 ≤3 ×10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draw the feasible region?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each constraint draw the boundary line (replace the inequality sign by =), using two easy points, usually the intercepts.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Decide which side is allowed with a test point not on the line. O is easiest unless the line passes through it; then try (1, 0) or (0,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Lines of the form y = mx, from ratio constraints, pass through the origin: plot a second point such as (10, 10m).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feasible region R is where every constraint holds. Either shade the parts you do not want, leaving R clear, or shade R itself. Say which you have done, and label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each vertex by solving the equations of the two lines that cross there; do not rely on reading a graph if exact values are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draw the feasible region?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boundary 3x + 2y = 60 drawn through its intercepts (20, 0) and (0, 30). The test point O gives 0 ≤60, which is true, so the side containing O is allowed.">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boundary 3x + 2y = 60 drawn through its intercepts (20, 0) and (0, 30). The test point O gives 0 ≤60, which is true, so the side containing O is allowed.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draw the feasible region?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Draw, find</a:t>
            </a:r>
            <a:endParaRPr lang="en-US" sz="1200" dirty="0"/>
          </a:p>
        </p:txBody>
      </p:sp>
      <p:pic>
        <p:nvPicPr>
          <p:cNvPr id="4" name="Image 0" descr="The feasible region R for the pottery problem. The clay line and the glazing line cross at (14, 9); R lies above y = 3 and below both line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feasible region R for the pottery problem. The clay line and the glazing line cross at (14, 9); R lies above y = 3 and below both lines.</a:t>
            </a:r>
            <a:endParaRPr lang="en-US" sz="1100" dirty="0"/>
          </a:p>
        </p:txBody>
      </p:sp>
      <p:sp>
        <p:nvSpPr>
          <p:cNvPr id="6" name="Text 3"/>
          <p:cNvSpPr txBox="1"/>
          <p:nvPr/>
        </p:nvSpPr>
        <p:spPr>
          <a:xfrm>
            <a:off x="457200" y="1371600"/>
            <a:ext cx="361188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Continue worked example 1. Draw the feasible region R and find the coordinates of its vertices.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Boundary lines</a:t>
            </a:r>
            <a:r>
              <a:rPr lang="en-US" sz="1500" dirty="0">
                <a:solidFill>
                  <a:srgbClr val="1A1F2B"/>
                </a:solidFill>
                <a:latin typeface="Calibri" pitchFamily="34" charset="0"/>
                <a:ea typeface="Calibri" pitchFamily="34" charset="-122"/>
                <a:cs typeface="Calibri" pitchFamily="34" charset="-120"/>
              </a:rPr>
              <a:t> from their intercepts: 3x + 2y = 60 through (20, 0) and (0, 30); x + 2y = 32 through (32, 0) and (0, 16); y =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Sides.</a:t>
            </a:r>
            <a:r>
              <a:rPr lang="en-US" sz="1500" dirty="0">
                <a:solidFill>
                  <a:srgbClr val="1A1F2B"/>
                </a:solidFill>
                <a:latin typeface="Calibri" pitchFamily="34" charset="0"/>
                <a:ea typeface="Calibri" pitchFamily="34" charset="-122"/>
                <a:cs typeface="Calibri" pitchFamily="34" charset="-120"/>
              </a:rPr>
              <a:t> O satisfies the two ≤ constraints; R is above y = 3 and to the right of the y-axis.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draw the feasible region?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Draw,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vertex where clay and glazing both run out:</a:t>
            </a:r>
            <a:r>
              <a:rPr lang="en-US" sz="1500" dirty="0">
                <a:solidFill>
                  <a:srgbClr val="1A1F2B"/>
                </a:solidFill>
                <a:latin typeface="Calibri" pitchFamily="34" charset="0"/>
                <a:ea typeface="Calibri" pitchFamily="34" charset="-122"/>
                <a:cs typeface="Calibri" pitchFamily="34" charset="-120"/>
              </a:rPr>
              <a:t> (3x + 2y) - (x + 2y) = 60 - 32 ⇒2x = 28 ⇒x = 14, y = 9.</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The other vertices:</a:t>
            </a:r>
            <a:r>
              <a:rPr lang="en-US" sz="1500" dirty="0">
                <a:solidFill>
                  <a:srgbClr val="1A1F2B"/>
                </a:solidFill>
                <a:latin typeface="Calibri" pitchFamily="34" charset="0"/>
                <a:ea typeface="Calibri" pitchFamily="34" charset="-122"/>
                <a:cs typeface="Calibri" pitchFamily="34" charset="-120"/>
              </a:rPr>
              <a:t> 3x + 2(3) = 60 ⇒(18, 3); and (0, 16), (0, 3). </a:t>
            </a:r>
            <a:r>
              <a:rPr lang="en-US" sz="1500" b="1" dirty="0">
                <a:solidFill>
                  <a:srgbClr val="1A1F2B"/>
                </a:solidFill>
                <a:latin typeface="Calibri" pitchFamily="34" charset="0"/>
                <a:ea typeface="Calibri" pitchFamily="34" charset="-122"/>
                <a:cs typeface="Calibri" pitchFamily="34" charset="-120"/>
              </a:rPr>
              <a:t>Vertices (0, 3), (18, 3), (14, 9), (0, 16).</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objective line (ruler) method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fixed value of P, the equation ax + by = P is a straight line. Changing P moves the line but does not change its gradient, -a/b. So the objective lines form a family of parallel lines, and larger values of P (with a, b &gt;0) lie further from 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one objective line accurately (pick a convenient value of P, such as a multiple of a and b) and place a ruler along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maximise, slide the ruler parallel to itself away from O; the last point of R it touches is optimal.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minimise, slide it towards O; the last point of R it touches is optimal.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optimal point is at a vertex. Find it exactly by solving the two boundary equations that meet there.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objective line is parallel to an edge of R that it finishes on, every point on that edge is optimal.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objective line (ruler) method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Objective lines 15x + 12y = 120, 240 and 318. They are parallel; moving away from O, the last point of R touched is the vertex (14, 9).">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Objective lines 15x + 12y = 120, 240 and 318. They are parallel; moving away from O, the last point of R touched is the vertex (14, 9).</a:t>
            </a:r>
            <a:endParaRPr lang="en-US" sz="1100" dirty="0"/>
          </a:p>
        </p:txBody>
      </p:sp>
      <p:sp>
        <p:nvSpPr>
          <p:cNvPr id="6" name="Text 3"/>
          <p:cNvSpPr txBox="1"/>
          <p:nvPr/>
        </p:nvSpPr>
        <p:spPr>
          <a:xfrm>
            <a:off x="457200" y="1371600"/>
            <a:ext cx="3611880" cy="1575511"/>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Which vertex is optimal?</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P = ax + by, the vertex is optimal when the gradient of the objective line, -a/b, lies between the gradients of the two edges that meet at that vertex. Not in the formulae list: derive it from the gradient of ax + by = c.</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objective line (ruler) method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state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Continue worked example 3. Use the objective line method to find the number of vases and bowls the pottery should make to maximise its weekly profit, and state the maximum profit.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Gradient of the objective line:</a:t>
            </a:r>
            <a:r>
              <a:rPr lang="en-US" sz="1500" dirty="0">
                <a:solidFill>
                  <a:srgbClr val="1A1F2B"/>
                </a:solidFill>
                <a:latin typeface="Calibri" pitchFamily="34" charset="0"/>
                <a:ea typeface="Calibri" pitchFamily="34" charset="-122"/>
                <a:cs typeface="Calibri" pitchFamily="34" charset="-120"/>
              </a:rPr>
              <a:t> 15x + 12y = c has gradient -(15/12) = -(5/4).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Compare with the edges:</a:t>
            </a:r>
            <a:r>
              <a:rPr lang="en-US" sz="1500" dirty="0">
                <a:solidFill>
                  <a:srgbClr val="1A1F2B"/>
                </a:solidFill>
                <a:latin typeface="Calibri" pitchFamily="34" charset="0"/>
                <a:ea typeface="Calibri" pitchFamily="34" charset="-122"/>
                <a:cs typeface="Calibri" pitchFamily="34" charset="-120"/>
              </a:rPr>
              <a:t> clay -(3/2), glazing -½. Since -(3/2) &lt;-(5/4) &lt;-½, the last point touched is where clay and glazing meet.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14 vases and 9 bowls per week; P = 15(14) + 12(9) = 318, a profit of £318.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this point all the clay (3 ×14 + 2 ×9 = 60 kg) and all the glazing time (14 + 2 ×9 = 32 h) are used.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objective line (ruler) method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make the method visible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the objective line clearly and label it, for example “15x + 12y = 120”, so that the method can be seen on your graph. An optimal point with no visible objective line or vertex testing is just a claim.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vertex method work, and how do you minimise?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vertex method for the pottery: P = 15x + 12y at each corner of R. The largest value, 318, is at (14, 9), agreeing with the objective line metho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vertex method for the pottery: P = 15x + 12y at each corner of R. The largest value, 318, is at (14, 9), agreeing with the objective line method.</a:t>
            </a:r>
            <a:endParaRPr lang="en-US" sz="1100" dirty="0"/>
          </a:p>
        </p:txBody>
      </p:sp>
      <p:sp>
        <p:nvSpPr>
          <p:cNvPr id="6" name="Text 3"/>
          <p:cNvSpPr txBox="1"/>
          <p:nvPr/>
        </p:nvSpPr>
        <p:spPr>
          <a:xfrm>
            <a:off x="457200" y="1371600"/>
            <a:ext cx="3611880" cy="31583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vertex method</a:t>
            </a:r>
            <a:r>
              <a:rPr lang="en-US" sz="1500" dirty="0">
                <a:solidFill>
                  <a:srgbClr val="1A1F2B"/>
                </a:solidFill>
                <a:latin typeface="Calibri" pitchFamily="34" charset="0"/>
                <a:ea typeface="Calibri" pitchFamily="34" charset="-122"/>
                <a:cs typeface="Calibri" pitchFamily="34" charset="-120"/>
              </a:rPr>
              <a:t> avoids drawing an objective line: find the exact coordinates of every vertex of R, evaluate the objective at each, and choose the largest (maximising) or smallest (minimising). It works because a linear objective on a convex region always takes its best value at a vertex. Set the work out as a table (vertex, value of the objective), then state the answer in context.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Minimising problems often have an </a:t>
            </a:r>
            <a:r>
              <a:rPr lang="en-US" sz="1500" b="1" dirty="0">
                <a:solidFill>
                  <a:srgbClr val="1A1F2B"/>
                </a:solidFill>
                <a:latin typeface="Calibri" pitchFamily="34" charset="0"/>
                <a:ea typeface="Calibri" pitchFamily="34" charset="-122"/>
                <a:cs typeface="Calibri" pitchFamily="34" charset="-120"/>
              </a:rPr>
              <a:t>unbounded</a:t>
            </a:r>
            <a:r>
              <a:rPr lang="en-US" sz="1500" dirty="0">
                <a:solidFill>
                  <a:srgbClr val="1A1F2B"/>
                </a:solidFill>
                <a:latin typeface="Calibri" pitchFamily="34" charset="0"/>
                <a:ea typeface="Calibri" pitchFamily="34" charset="-122"/>
                <a:cs typeface="Calibri" pitchFamily="34" charset="-120"/>
              </a:rPr>
              <a:t> region, because constraints like x + y ≥60 do not cap anything. A minimum can still exist, but there is no maximum.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vertex method work, and how do you minimise?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An unbounded region for the devices problem. Sliding the cost line towards O, the last point of R touched is (15, 45); the other vertex, (40, 20), costs mor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An unbounded region for the devices problem. Sliding the cost line towards O, the last point of R touched is (15, 45); the other vertex, (40, 20), costs more.</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Checking only the listed vertices is enough, because the objective increases as you move away into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vertex method work, and how do you minimise?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hence</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Continue worked example 2. Find the vertices of the feasible region and hence the number of laptops and tablets that minimises the cost. State the minimum cost.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Vertices.</a:t>
            </a:r>
            <a:r>
              <a:rPr lang="en-US" sz="1500" dirty="0">
                <a:solidFill>
                  <a:srgbClr val="1A1F2B"/>
                </a:solidFill>
                <a:latin typeface="Calibri" pitchFamily="34" charset="0"/>
                <a:ea typeface="Calibri" pitchFamily="34" charset="-122"/>
                <a:cs typeface="Calibri" pitchFamily="34" charset="-120"/>
              </a:rPr>
              <a:t> x + y = 60 and y = 3x: 4x = 60 ⇒(15, 45). x + y = 60 and y = 20 ⇒(40, 20).</a:t>
            </a:r>
            <a:endParaRPr lang="en-US" sz="13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2759659"/>
          <a:ext cx="8229600" cy="914400"/>
        </p:xfrm>
        <a:graphic>
          <a:graphicData uri="http://schemas.openxmlformats.org/drawingml/2006/table">
            <a:tbl>
              <a:tblPr/>
              <a:tblGrid>
                <a:gridCol w="2409444"/>
                <a:gridCol w="582015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 = 400x + 250y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6000 + 11 250 = 17 250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(40, 20)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16 000 + 5000 = 21 000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33495"/>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15 laptops and 45 tablets, minimum cost £17 250.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region is unbounded, but moving further into it only raises the cost (for example (100, 20) costs £45 000), so the minimum is at a vertex.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vertex method work, and how do you minimise?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minimising problem, sliding the objective line away from O, or quoting a “maximum” for an unbounded region. Ask which way the objective gets better, then slide that 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if the answer must be a whole number?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variables count objects (vases, buses, batches) the solution must be an integer point of R. If the optimal vertex is not an integer point, the best integer solution is usually near it, but not always the point you get by rounding.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List the integer points close to the vertex, check each one against every constraint and evaluate the objective at the feasible ones.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Alternatively, slide the objective line back from the vertex until it meets the first integer point in 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Rounding both coordinates down keeps you feasible for ≤ constraints but is often not optimal; rounding up can break a constraint.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answer must be a whole number?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a:t>
            </a:r>
            <a:endParaRPr lang="en-US" sz="1200" dirty="0"/>
          </a:p>
        </p:txBody>
      </p:sp>
      <p:pic>
        <p:nvPicPr>
          <p:cNvPr id="4" name="Image 0" descr="The optimal vertex V((105/19), (110/19)) ≈(5.53, 5.79) is not an integer point. Of the nearby integer points, (6, 5) lies in R and gives the largest profit; the black dashed line 4x + 3y = 39 through it lies just behind the red objective line through V.">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optimal vertex V((105/19), (110/19)) ≈(5.53, 5.79) is not an integer point. Of the nearby integer points, (6, 5) lies in R and gives the largest profit; the black dashed line 4x + 3y = 39 through it lies just behind the red objective line through V.</a:t>
            </a:r>
            <a:endParaRPr lang="en-US" sz="1100" dirty="0"/>
          </a:p>
        </p:txBody>
      </p:sp>
      <p:sp>
        <p:nvSpPr>
          <p:cNvPr id="6" name="Text 3"/>
          <p:cNvSpPr txBox="1"/>
          <p:nvPr/>
        </p:nvSpPr>
        <p:spPr>
          <a:xfrm>
            <a:off x="457200" y="1371600"/>
            <a:ext cx="3897173"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caterer prepares x batches of hot meals and y batches of cold meals each day, where 5x + 3y ≤45 (kitchen hours), 2x + 5y ≤40 (fridge space) and x, y ≥0. The profit is £40 per batch of hot meals and £30 per batch of cold meals. Only whole batches can be made. Find the number of batches of each type that maximises the profit.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Optimal vertex.</a:t>
            </a:r>
            <a:r>
              <a:rPr lang="en-US" sz="1500" dirty="0">
                <a:solidFill>
                  <a:srgbClr val="1A1F2B"/>
                </a:solidFill>
                <a:latin typeface="Calibri" pitchFamily="34" charset="0"/>
                <a:ea typeface="Calibri" pitchFamily="34" charset="-122"/>
                <a:cs typeface="Calibri" pitchFamily="34" charset="-120"/>
              </a:rPr>
              <a:t> The objective gradient -(4/3) lies between -(5/3) and -(2/5), so the optimum is where the two constraints meet: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answer must be a whole number?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25x + 15y = 225 and 6x + 15y = 120 ⇒19x = 105 ⇒V((105/19), (110/19)) ≈(5.53, 5.79), P ≈394.7.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Test integer points near V</a:t>
            </a:r>
            <a:r>
              <a:rPr lang="en-US" sz="1500" dirty="0">
                <a:solidFill>
                  <a:srgbClr val="1A1F2B"/>
                </a:solidFill>
                <a:latin typeface="Calibri" pitchFamily="34" charset="0"/>
                <a:ea typeface="Calibri" pitchFamily="34" charset="-122"/>
                <a:cs typeface="Calibri" pitchFamily="34" charset="-120"/>
              </a:rPr>
              <a:t> against both constraints:</a:t>
            </a:r>
            <a:endParaRPr lang="en-US" sz="15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2015338"/>
          <a:ext cx="8229600" cy="914400"/>
        </p:xfrm>
        <a:graphic>
          <a:graphicData uri="http://schemas.openxmlformats.org/drawingml/2006/table">
            <a:tbl>
              <a:tblPr/>
              <a:tblGrid>
                <a:gridCol w="1544422"/>
                <a:gridCol w="2193646"/>
                <a:gridCol w="2193646"/>
                <a:gridCol w="22978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5x + 3y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2x + 5y ≤40?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 = 40x + 30y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43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37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(6, 6)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48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 feasible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44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844138"/>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6 batches of hot and 5 batches of cold meals, profit £390.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Why nothing beats 390: P = 10(4x + 3y) and the largest value of 4x + 3y in R is (750/19) ≈39.5.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answer must be a whole number?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integers 4x + 3y is a whole number, so it is at most 39, giving P ≤390. Rounding V down to (5, 5) gives only £350.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long question usually runs: formulate → draw and label R → find the optimum with an objective line or the vertices → interpret. It sometimes asks how far a profit could change before the optimal plan changes; that is the gradient comparison from the ruler-method section, run backwards.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Formulate, draw, find</a:t>
            </a:r>
            <a:endParaRPr lang="en-US" sz="1200" dirty="0"/>
          </a:p>
        </p:txBody>
      </p:sp>
      <p:sp>
        <p:nvSpPr>
          <p:cNvPr id="4" name="Text 2"/>
          <p:cNvSpPr txBox="1"/>
          <p:nvPr/>
        </p:nvSpPr>
        <p:spPr>
          <a:xfrm>
            <a:off x="457200" y="1371600"/>
            <a:ext cx="8229600" cy="252557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workshop makes standard and deluxe garden benches. A standard bench needs 2 hours of cutting and 4 hours of finishing; a deluxe bench needs 3 hours of cutting and 3 hours of finishing. Each week there are 60 hours of cutting and 90 hours of finishing available. Only 16 sets of deluxe fittings arrive each week, and the number of standard benches made must not be more than three times the number of deluxe benches. The profit is £30 on a standard bench and £40 on a deluxe bench.</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Formulate this as a linear programming problem. (b) Draw the constraints and label the feasible region R. (c) Use the objective line method to find the optimal number of each bench, and the maximum weekly profit. (d) The profit on a deluxe bench changes to £k, the profit on a standard bench staying at £30. Find the range of values of k for which your answer to (c) remains optimal.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Formulate, draw, find (continued)</a:t>
            </a:r>
            <a:endParaRPr lang="en-US" sz="1200" dirty="0"/>
          </a:p>
        </p:txBody>
      </p:sp>
      <p:pic>
        <p:nvPicPr>
          <p:cNvPr id="4" name="Image 0" descr="If the objective is parallel to an edge, the whole edge is optimal. With P = 6x + 9y = 3(2x + 3y), every point from (6, 16) to (15, 10) gives P = 180, including the integer points (9, 14) and (12, 1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If the objective is parallel to an edge, the whole edge is optimal. With P = 6x + 9y = 3(2x + 3y), every point from (6, 16) to (15, 10) gives P = 180, including the integer points (9, 14) and (12, 12).</a:t>
            </a:r>
            <a:endParaRPr lang="en-US" sz="1100" dirty="0"/>
          </a:p>
        </p:txBody>
      </p:sp>
      <p:sp>
        <p:nvSpPr>
          <p:cNvPr id="6" name="Text 3"/>
          <p:cNvSpPr txBox="1"/>
          <p:nvPr/>
        </p:nvSpPr>
        <p:spPr>
          <a:xfrm>
            <a:off x="457200" y="1371600"/>
            <a:ext cx="3621938" cy="224393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 = number of standard and y = number of deluxe benches made each week. Maximise P = 30x + 40y subject to 2x + 3y ≤60, 4x + 3y ≤90, y ≤16, x ≤3y, x, y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Lines through (30, 0) and (0, 20); (22.5, 0) and (0, 30); y = 16; x = 3y through O and (18, 6). R has vertices (0, 0), (18, 6), (15, 10), (6, 16), (0, 16).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Formulate, draw, find (continued)</a:t>
            </a:r>
            <a:endParaRPr lang="en-US" sz="1200" dirty="0"/>
          </a:p>
        </p:txBody>
      </p:sp>
      <p:pic>
        <p:nvPicPr>
          <p:cNvPr id="4" name="Image 0" descr="Worked example 7. The objective line 30x + 40y = 850 touches R only at (15, 10), where the cutting and finishing lines mee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objective line 30x + 40y = 850 touches R only at (15, 10), where the cutting and finishing lines meet.</a:t>
            </a:r>
            <a:endParaRPr lang="en-US" sz="1100" dirty="0"/>
          </a:p>
        </p:txBody>
      </p:sp>
      <p:sp>
        <p:nvSpPr>
          <p:cNvPr id="6" name="Text 3"/>
          <p:cNvSpPr txBox="1"/>
          <p:nvPr/>
        </p:nvSpPr>
        <p:spPr>
          <a:xfrm>
            <a:off x="457200" y="1371600"/>
            <a:ext cx="3611880" cy="273588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Objective gradient -(30/40) = -¾, between -(4/3) (finishing) and -⅔ (cutting). (4x + 3y) - (2x + 3y) = 90 - 60 ⇒2x = 30 ⇒x = 15, y = 10. </a:t>
            </a:r>
            <a:r>
              <a:rPr lang="en-US" sz="1500" b="1" dirty="0">
                <a:solidFill>
                  <a:srgbClr val="1A1F2B"/>
                </a:solidFill>
                <a:latin typeface="Calibri" pitchFamily="34" charset="0"/>
                <a:ea typeface="Calibri" pitchFamily="34" charset="-122"/>
                <a:cs typeface="Calibri" pitchFamily="34" charset="-120"/>
              </a:rPr>
              <a:t>15 standard and 10 deluxe benches, P = 450 + 400 = 850, i.e. £850.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the vertex method: P = 0, 780, 850, 820, 640 at the five vertices, and 850 is the largest ✓.</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(15, 10) stays optimal while the gradient -30/k lies between -(4/3) and -⅔: ⅔ ≤30/k ≤(4/3) ⇒ </a:t>
            </a:r>
            <a:r>
              <a:rPr lang="en-US" sz="1500" b="1" dirty="0">
                <a:solidFill>
                  <a:srgbClr val="1A1F2B"/>
                </a:solidFill>
                <a:latin typeface="Calibri" pitchFamily="34" charset="0"/>
                <a:ea typeface="Calibri" pitchFamily="34" charset="-122"/>
                <a:cs typeface="Calibri" pitchFamily="34" charset="-120"/>
              </a:rPr>
              <a:t>22.5 ≤k ≤45.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Formulate, draw,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k = 45 or k = 22.5 the objective line lies along an edge, so (15, 10) is still optimal but no longer the only optimum.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define the variables in full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“Let x = vases” is too vague. Write “let x be the number of vases made each week”. The definition decides whether the constraints and the objective make sense.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simplify before you draw</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Divide each constraint by any common factor: 400x + 250y ≤20 000 becomes 8x + 5y ≤400. Smaller numbers make intercepts, sketches and simultaneous equations quicker and safer.</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draw accurately and label everything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a ruler, extend lines across the whole grid, label each line with its equation and label the feasible region R. A small error in a line can move the optimal vertex.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find vertices by algebra and answer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the graph to see which two lines meet at the optimum, then solve their equations simultaneously: exact coordinates such as ((105/19), (110/19)) cannot be read from a grid. Finish with a sentence in context, and if whole numbers are needed give the integer solution, not the vertex.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non-negativity constraints are obvious, so leave them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are part of the model, and they bound the 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Always state x ≥0, y ≥0 (unless implied by a stronger constraint such as y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is at most three times y” means 3x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multiplier belongs with the smaller 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≤3y; test with numbers, e.g. x = 30, y = 10 should satisfy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optimal point can be inside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linear objective always improves by moving towards an edge.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optimum is at a vertex (or along a whole edge).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 the optimal vertex to the nearest integers.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can leave R or miss a better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 nearby integer points against every constraint and compare objective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minimum, slide the objective line away from 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Moving away from O increases ax + by when a, b &gt;0.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Minimise: slide towards O; maximise: slide away from 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unbounded region has no optimal 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has no maximum for a positive objective, but it can have a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which way the objective improves before deciding.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Straight-line graphs and inequalities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constraint boundary is a straight line; intercepts, gradients (-a ÷b) and simultaneous equations are the tools for drawing R and finding its vertices. Shading the region that satisfies a linear inequality is the same skill as in P1.</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D1.4 Critical path analysis and other D1 topics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Like critical path analysis and minimum spanning trees, linear programming is about finding the best plan under restrictions; here the restrictions are inequalities and the plan is a point on a graph.</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Beyond this unit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Real problems with many variables are solved with the simplex algorithm and computer solvers; the two-variable graphical method shows why the optimum always lies at a corner.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027018"/>
                <a:gridCol w="2806294"/>
                <a:gridCol w="1396289"/>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maximise/minimise P = ax + by, subject to constraints, x ≥0, y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Layout of a formulation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ax + by = c is -a/b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Objective lines and boundary lines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intercepts of ax + by = c: (c/a, 0) and (0, c/b)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Drawing a constraint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p% are x”: x ≥p/100(x +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constraints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least m of y for every n of x”: ny ≥mx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Ratio constraints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vertex stays optimal while -a/b lies between the gradients of the two edges meeting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Sensitivity of the optimum to the objective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 red tiles and y blue tiles are used. The number of red tiles must be at most twice the number of blue tiles. Write this as an inequality.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Why is the optimal value of a linear objective always found at a vertex of the feasible region?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In worked example 7 the profit becomes P = 6x + 9y. What happens to the optimal solution?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feasible region has vertices (0, 0), (10, 0), (4, 8) and (0, 6), as in the first figure. Find the maximum of P = 3x + 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feasible region for a problem is unbounded. Can you always find a minimum? A maximum?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In worked example 1, the profit on a bowl rises to £20 while a vase stays at £15. Does (14, 9) remain optimal?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565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 ≤2y. Check: 20 red and 10 blue is allowed, 20 ≤20 ✓.</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objective lines are parallel. Sliding one across R in the improving direction, the last contact with a convex polygon is at a corner, or along a whole edge if the line is parallel to that edge, which still includes the corners at each end.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6x + 9y = 3(2x + 3y) is parallel to the cutting line, so every point on the edge from (6, 16) to (15, 10) gives the maximum P = 180. The integer points on that edge are (6, 16), (9, 14), (12, 12) and (15, 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P = 0, 30, 20, 6 at the four vertices, so the maximum is </a:t>
            </a:r>
            <a:r>
              <a:rPr lang="en-US" sz="1500" b="1" dirty="0">
                <a:solidFill>
                  <a:srgbClr val="1A1F2B"/>
                </a:solidFill>
                <a:latin typeface="Calibri" pitchFamily="34" charset="0"/>
                <a:ea typeface="Calibri" pitchFamily="34" charset="-122"/>
                <a:cs typeface="Calibri" pitchFamily="34" charset="-120"/>
              </a:rPr>
              <a:t>30 at (10, 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For an objective with positive coefficients and the region away from O, there is no maximum (it increases without limit), but a minimum exists at a vertex. Check the direction in which the objective improves.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objective gradient is now -(15/20) = -¾, which is still between -(3/2) (clay) and -½ (glazing), so </a:t>
            </a:r>
            <a:r>
              <a:rPr lang="en-US" sz="1500" b="1" dirty="0">
                <a:solidFill>
                  <a:srgbClr val="1A1F2B"/>
                </a:solidFill>
                <a:latin typeface="Calibri" pitchFamily="34" charset="0"/>
                <a:ea typeface="Calibri" pitchFamily="34" charset="-122"/>
                <a:cs typeface="Calibri" pitchFamily="34" charset="-120"/>
              </a:rPr>
              <a:t>yes</a:t>
            </a:r>
            <a:r>
              <a:rPr lang="en-US" sz="1500" dirty="0">
                <a:solidFill>
                  <a:srgbClr val="1A1F2B"/>
                </a:solidFill>
                <a:latin typeface="Calibri" pitchFamily="34" charset="0"/>
                <a:ea typeface="Calibri" pitchFamily="34" charset="-122"/>
                <a:cs typeface="Calibri" pitchFamily="34" charset="-120"/>
              </a:rPr>
              <a:t>: (14, 9) remains optimal, with P = 15(14) + 20(9) = 390, i.e. £390.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feasible region R of a linear programming problem is defined by</a:t>
            </a:r>
            <a:endParaRPr lang="en-US" sz="1200" dirty="0"/>
          </a:p>
          <a:p>
            <a:pPr indent="0" marL="0">
              <a:spcAft>
                <a:spcPts val="600"/>
              </a:spcAft>
              <a:buNone/>
            </a:pPr>
            <a:r>
              <a:rPr lang="en-US" sz="1200" dirty="0">
                <a:solidFill>
                  <a:srgbClr val="1A1F2B"/>
                </a:solidFill>
              </a:rPr>
              <a:t>x + y ≤ 10, 2x + y ≤ 16, y ≤ 7, x ≥ 0, y ≥ 0.</a:t>
            </a:r>
            <a:endParaRPr lang="en-US" sz="1200" dirty="0"/>
          </a:p>
          <a:p>
            <a:pPr indent="0" marL="0">
              <a:spcAft>
                <a:spcPts val="600"/>
              </a:spcAft>
              <a:buNone/>
            </a:pPr>
            <a:r>
              <a:rPr lang="en-US" sz="1200" dirty="0">
                <a:solidFill>
                  <a:srgbClr val="1A1F2B"/>
                </a:solidFill>
              </a:rPr>
              <a:t>Figure: the region R (shaded); not to scale</a:t>
            </a:r>
            <a:endParaRPr lang="en-US" sz="1200" dirty="0"/>
          </a:p>
          <a:p>
            <a:pPr indent="0" marL="0">
              <a:spcAft>
                <a:spcPts val="600"/>
              </a:spcAft>
              <a:buNone/>
            </a:pPr>
            <a:r>
              <a:rPr lang="en-US" sz="1200" dirty="0">
                <a:solidFill>
                  <a:srgbClr val="1A1F2B"/>
                </a:solidFill>
              </a:rPr>
              <a:t>(a) Find the coordinates of the vertex of R where x + y = 10 meets 2x + y = 16, and of the vertex where y = 7 meets x + y = 10.  [2]</a:t>
            </a:r>
            <a:endParaRPr lang="en-US" sz="1200" dirty="0"/>
          </a:p>
          <a:p>
            <a:pPr indent="0" marL="0">
              <a:spcAft>
                <a:spcPts val="600"/>
              </a:spcAft>
              <a:buNone/>
            </a:pPr>
            <a:r>
              <a:rPr lang="en-US" sz="1200" dirty="0">
                <a:solidFill>
                  <a:srgbClr val="1A1F2B"/>
                </a:solidFill>
              </a:rPr>
              <a:t>(b) Use the vertex method to find the maximum value of P = 5x + 4y on R, and the point at which it occurs.  [3]</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566407"/>
            <a:ext cx="3474720" cy="271934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four straight lines L1, L2, L3 and L4 and the shaded region R, which is the feasible region of a linear programming problem. The y-axis also forms part of the boundary of R.</a:t>
            </a:r>
            <a:endParaRPr lang="en-US" sz="1200" dirty="0"/>
          </a:p>
          <a:p>
            <a:pPr indent="0" marL="0">
              <a:spcAft>
                <a:spcPts val="600"/>
              </a:spcAft>
              <a:buNone/>
            </a:pPr>
            <a:r>
              <a:rPr lang="en-US" sz="1200" dirty="0">
                <a:solidFill>
                  <a:srgbClr val="1A1F2B"/>
                </a:solidFill>
              </a:rPr>
              <a:t>(a) Find the equations of L1 and L2.  [2]</a:t>
            </a:r>
            <a:endParaRPr lang="en-US" sz="1200" dirty="0"/>
          </a:p>
          <a:p>
            <a:pPr indent="0" marL="0">
              <a:spcAft>
                <a:spcPts val="600"/>
              </a:spcAft>
              <a:buNone/>
            </a:pPr>
            <a:r>
              <a:rPr lang="en-US" sz="1200" dirty="0">
                <a:solidFill>
                  <a:srgbClr val="1A1F2B"/>
                </a:solidFill>
              </a:rPr>
              <a:t>(b) Write down the four inequalities, other than x ≥ 0, that define R.  [2]</a:t>
            </a:r>
            <a:endParaRPr lang="en-US" sz="1200" dirty="0"/>
          </a:p>
          <a:p>
            <a:pPr indent="0" marL="0">
              <a:spcAft>
                <a:spcPts val="600"/>
              </a:spcAft>
              <a:buNone/>
            </a:pPr>
            <a:r>
              <a:rPr lang="en-US" sz="1200" dirty="0">
                <a:solidFill>
                  <a:srgbClr val="1A1F2B"/>
                </a:solidFill>
              </a:rPr>
              <a:t>(c) Use the vertex method to find the maximum value of P = 3x + 4y on R, and the point at which it occurs.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11731"/>
            <a:ext cx="3474720" cy="242869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26080"/>
          </a:xfrm>
          <a:prstGeom prst="roundRect">
            <a:avLst>
              <a:gd name="adj" fmla="val 1875"/>
            </a:avLst>
          </a:prstGeom>
          <a:solidFill>
            <a:srgbClr val="F3F5F9"/>
          </a:solidFill>
          <a:ln w="12700">
            <a:solidFill>
              <a:srgbClr val="DDE2EA"/>
            </a:solidFill>
            <a:prstDash val="solid"/>
          </a:ln>
        </p:spPr>
      </p:sp>
      <p:sp>
        <p:nvSpPr>
          <p:cNvPr id="5" name="Text 3"/>
          <p:cNvSpPr txBox="1"/>
          <p:nvPr/>
        </p:nvSpPr>
        <p:spPr>
          <a:xfrm>
            <a:off x="685800" y="1463040"/>
            <a:ext cx="7772400" cy="269748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subtracting: x = 6, y = 4, so (6, 4)</a:t>
            </a:r>
            <a:endParaRPr lang="en-US" sz="1600" dirty="0"/>
          </a:p>
          <a:p>
            <a:pPr marL="342900" indent="-342900">
              <a:spcAft>
                <a:spcPts val="400"/>
              </a:spcAft>
              <a:buSzPct val="100000"/>
              <a:buChar char="•"/>
            </a:pPr>
            <a:r>
              <a:rPr lang="en-US" sz="1600" dirty="0">
                <a:solidFill>
                  <a:srgbClr val="1A1F2B"/>
                </a:solidFill>
              </a:rPr>
              <a:t>y = 7 gives x = 3, so (3, 7)</a:t>
            </a:r>
            <a:endParaRPr lang="en-US" sz="1600" dirty="0"/>
          </a:p>
          <a:p>
            <a:pPr marL="342900" indent="-342900">
              <a:spcAft>
                <a:spcPts val="400"/>
              </a:spcAft>
              <a:buSzPct val="100000"/>
              <a:buChar char="•"/>
            </a:pPr>
            <a:r>
              <a:rPr lang="en-US" sz="1600" dirty="0">
                <a:solidFill>
                  <a:srgbClr val="1A1F2B"/>
                </a:solidFill>
              </a:rPr>
              <a:t>vertices (0, 0), (8, 0), (6, 4), (3, 7), (0, 7)</a:t>
            </a:r>
            <a:endParaRPr lang="en-US" sz="1600" dirty="0"/>
          </a:p>
          <a:p>
            <a:pPr marL="342900" indent="-342900">
              <a:spcAft>
                <a:spcPts val="400"/>
              </a:spcAft>
              <a:buSzPct val="100000"/>
              <a:buChar char="•"/>
            </a:pPr>
            <a:r>
              <a:rPr lang="en-US" sz="1600" dirty="0">
                <a:solidFill>
                  <a:srgbClr val="1A1F2B"/>
                </a:solidFill>
              </a:rPr>
              <a:t>P = 0, 40, 46, 43, 28 respectively</a:t>
            </a:r>
            <a:endParaRPr lang="en-US" sz="1600" dirty="0"/>
          </a:p>
          <a:p>
            <a:pPr marL="342900" indent="-342900">
              <a:spcAft>
                <a:spcPts val="400"/>
              </a:spcAft>
              <a:buSzPct val="100000"/>
              <a:buChar char="•"/>
            </a:pPr>
            <a:r>
              <a:rPr lang="en-US" sz="1600" dirty="0">
                <a:solidFill>
                  <a:srgbClr val="1A1F2B"/>
                </a:solidFill>
              </a:rPr>
              <a:t>maximum P = 46 at (6, 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L1 passes through (0, 8) with gradient −½: x + 2y = 16</a:t>
            </a:r>
            <a:endParaRPr lang="en-US" sz="1600" dirty="0"/>
          </a:p>
          <a:p>
            <a:pPr marL="342900" indent="-342900">
              <a:spcAft>
                <a:spcPts val="400"/>
              </a:spcAft>
              <a:buSzPct val="100000"/>
              <a:buChar char="•"/>
            </a:pPr>
            <a:r>
              <a:rPr lang="en-US" sz="1600" dirty="0">
                <a:solidFill>
                  <a:srgbClr val="1A1F2B"/>
                </a:solidFill>
              </a:rPr>
              <a:t>L2 passes through (0, 2) with gradient 1: y = x + 2</a:t>
            </a:r>
            <a:endParaRPr lang="en-US" sz="1600" dirty="0"/>
          </a:p>
          <a:p>
            <a:pPr marL="342900" indent="-342900">
              <a:spcAft>
                <a:spcPts val="400"/>
              </a:spcAft>
              <a:buSzPct val="100000"/>
              <a:buChar char="•"/>
            </a:pPr>
            <a:r>
              <a:rPr lang="en-US" sz="1600" dirty="0">
                <a:solidFill>
                  <a:srgbClr val="1A1F2B"/>
                </a:solidFill>
              </a:rPr>
              <a:t>x + 2y ≤ 16 and y ≤ x + 2</a:t>
            </a:r>
            <a:endParaRPr lang="en-US" sz="1600" dirty="0"/>
          </a:p>
          <a:p>
            <a:pPr marL="342900" indent="-342900">
              <a:spcAft>
                <a:spcPts val="400"/>
              </a:spcAft>
              <a:buSzPct val="100000"/>
              <a:buChar char="•"/>
            </a:pPr>
            <a:r>
              <a:rPr lang="en-US" sz="1600" dirty="0">
                <a:solidFill>
                  <a:srgbClr val="1A1F2B"/>
                </a:solidFill>
              </a:rPr>
              <a:t>x ≤ 10 and y ≥ 1</a:t>
            </a:r>
            <a:endParaRPr lang="en-US" sz="1600" dirty="0"/>
          </a:p>
          <a:p>
            <a:pPr marL="342900" indent="-342900">
              <a:spcAft>
                <a:spcPts val="400"/>
              </a:spcAft>
              <a:buSzPct val="100000"/>
              <a:buChar char="•"/>
            </a:pPr>
            <a:r>
              <a:rPr lang="en-US" sz="1600" dirty="0">
                <a:solidFill>
                  <a:srgbClr val="1A1F2B"/>
                </a:solidFill>
              </a:rPr>
              <a:t>vertices (0, 1), (10, 1), (10, 3), (4, 6), (0, 2) give P = 4, 34, 42, 36, 8</a:t>
            </a:r>
            <a:endParaRPr lang="en-US" sz="1600" dirty="0"/>
          </a:p>
          <a:p>
            <a:pPr marL="342900" indent="-342900">
              <a:spcAft>
                <a:spcPts val="400"/>
              </a:spcAft>
              <a:buSzPct val="100000"/>
              <a:buChar char="•"/>
            </a:pPr>
            <a:r>
              <a:rPr lang="en-US" sz="1600" dirty="0">
                <a:solidFill>
                  <a:srgbClr val="1A1F2B"/>
                </a:solidFill>
              </a:rPr>
              <a:t>maximum P = 42 at (10,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D1.5 Linear programming · Edexcel IAL Maths</dc:title>
  <dc:subject>PptxGenJS Presentation</dc:subject>
  <dc:creator>Evan Kotronis · ExaminerPrep</dc:creator>
  <cp:lastModifiedBy>Evan Kotronis · ExaminerPrep</cp:lastModifiedBy>
  <cp:revision>1</cp:revision>
  <dcterms:created xsi:type="dcterms:W3CDTF">2026-10-26T15:10:57Z</dcterms:created>
  <dcterms:modified xsi:type="dcterms:W3CDTF">2026-10-26T15:10:57Z</dcterms:modified>
</cp:coreProperties>
</file>