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195c032-0727-f31b-b27f-10857071696f}">
          <p14:sldIdLst>
            <p14:sldId id="256"/>
            <p14:sldId id="257"/>
            <p14:sldId id="258"/>
          </p14:sldIdLst>
        </p14:section>
        <p14:section name="Theory" id="{9f3d910e-ef1a-6f6a-19c6-702720f210f9}">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130bdfe5-8333-7249-80b7-1fee45385c48}">
          <p14:sldIdLst>
            <p14:sldId id="300"/>
            <p14:sldId id="301"/>
            <p14:sldId id="302"/>
          </p14:sldIdLst>
        </p14:section>
        <p14:section name="Answers" id="{fd934ab8-397a-5b2f-c241-6c9889076dfc}">
          <p14:sldIdLst>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S1.2 Measures of location and dispersion. Notes for this topic: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mean, median and mode measure?.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mean, median and mode measure?: Worked example 1.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mean, median and mode measure?: Worked example 1.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quartiles and percentiles of a list?.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quartiles and percentiles of a list?: Worked example 2.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quartiles and percentiles of a list?: Worked example 2.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quartiles and percentiles of a list?.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variance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variance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variance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variance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variance and standard deviation?: Worked example 3.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mean and standard deviation of grouped data?.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mean and standard deviation of grouped data?: Worked example 4.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mean and standard deviation of grouped data?: Worked example 4.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mean and standard deviation of grouped data?.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interpolate for the median, quartiles and percentiles?.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interpolate for the median, quartiles and percentiles?.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interpolate for the median, quartiles and percentiles?.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interpolate for the median, quartiles and percentiles?: Worked example 5.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interpolate for the median, quartiles and percentiles?.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change the mean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change the mean and standard deviation?: Worked example 6.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change the mean and standard deviation?.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and combine data sets?.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and combine data sets?: Worked example 7.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and combine data sets?: Worked example 7.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compare and combine data sets?.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S1.2.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S1.2.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https://examinerprep.com/notes/edexcel-ial-maths/measures-of-location-and-dispersion/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https://examinerprep.com/ial-maths-s1-2-measures-of-location-and-dispersion-questions#IALM-S1-2-B-01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https://examinerprep.com/ial-maths-s1-2-measures-of-location-and-dispersion-questions#IALM-S1-2-B-02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https://examinerprep.com/ial-maths-s1-2-measures-of-location-and-dispersion-questions#IALM-S1-2-B-01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https://examinerprep.com/ial-maths-s1-2-measures-of-location-and-dispersion-questions#IALM-S1-2-B-02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maths/measures-of-location-and-dispersion/" TargetMode="External"/><Relationship Id="rId2" Type="http://schemas.openxmlformats.org/officeDocument/2006/relationships/hyperlink" Target="https://examinerprep.com/ial-maths-s1-2-measures-of-location-and-dispers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S1.2 Measures of location and dispersion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Mean, median and mode for raw lists, discrete frequency tables and grouped data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Quartiles and percentiles of a list, the range and the interquartile range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Variance and standard deviation, including from Σx, Σx² and Σfx, Σfx²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Estimating the mean and standard deviation of grouped data from midpoints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Interpolation for the median, quartiles and percentiles of grouped data, with class boundaries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Coding: how adding, subtracting, multiplying and dividing change the mean and standard deviation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Comparing data sets; combining groups; adding, removing or correcting a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data set is summarised by a measure of location (mean, median or mode) and a measure of spread (range, IQR or standard deviation), and two data sets are compared using one of each, in context.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Mean x̄=Σx÷n (or Σfx÷Σf); median = middle value; mode = most common value (modal class for grouped data).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Lists: for the median and quartiles find n/2, n/4, 3n/4. Not a whole number → round up; a whole number k → average the kth and (k+1)th values.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Grouped data: interpolate. Median = lower boundary + (n/2-cf before)/(class frequency) × class width.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Variance σ²=Σx²/n-x̄² ("mean of the squares minus square of the mean"); σ=√(variance).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Coding y=(x-a)/b: ȳ=(x̄-a)/b and σ_y=σₓ/b. Shifting does not change the spread.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the mean, median and mode measure?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Measure of location.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single value that represents the centre, or a typical value, of a set of data. x̄=Σx/n  x̄=Σfx/Σf where f is the frequency of the value x (for grouped data, x is the class midpoint) and Σf=n.</a:t>
            </a:r>
            <a:endParaRPr lang="en-US" sz="1400" dirty="0"/>
          </a:p>
        </p:txBody>
      </p:sp>
      <p:sp>
        <p:nvSpPr>
          <p:cNvPr id="6" name="Text 4"/>
          <p:cNvSpPr txBox="1"/>
          <p:nvPr/>
        </p:nvSpPr>
        <p:spPr>
          <a:xfrm>
            <a:off x="457200" y="2723083"/>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median</a:t>
            </a:r>
            <a:r>
              <a:rPr lang="en-US" sz="1500" dirty="0">
                <a:solidFill>
                  <a:srgbClr val="1A1F2B"/>
                </a:solidFill>
                <a:latin typeface="Calibri" pitchFamily="34" charset="0"/>
                <a:ea typeface="Calibri" pitchFamily="34" charset="-122"/>
                <a:cs typeface="Calibri" pitchFamily="34" charset="-120"/>
              </a:rPr>
              <a:t> is the middle value when the data are in order; for n values it is the (n+1)/2th value, which is the same as the rule "n/2: round up, or average the two values either side if n/2 is a whole number". The </a:t>
            </a:r>
            <a:r>
              <a:rPr lang="en-US" sz="1500" b="1" dirty="0">
                <a:solidFill>
                  <a:srgbClr val="1A1F2B"/>
                </a:solidFill>
                <a:latin typeface="Calibri" pitchFamily="34" charset="0"/>
                <a:ea typeface="Calibri" pitchFamily="34" charset="-122"/>
                <a:cs typeface="Calibri" pitchFamily="34" charset="-120"/>
              </a:rPr>
              <a:t>mode</a:t>
            </a:r>
            <a:r>
              <a:rPr lang="en-US" sz="1500" dirty="0">
                <a:solidFill>
                  <a:srgbClr val="1A1F2B"/>
                </a:solidFill>
                <a:latin typeface="Calibri" pitchFamily="34" charset="0"/>
                <a:ea typeface="Calibri" pitchFamily="34" charset="-122"/>
                <a:cs typeface="Calibri" pitchFamily="34" charset="-120"/>
              </a:rPr>
              <a:t> is the value with the highest frequency; a data set can have no mode or several. For grouped data quote the modal class (highest frequency density if the widths differ).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three behave differently. The mean uses every value, so one extreme value can drag it a long way. The median and mode do not care how extreme the largest or smallest values are. That difference decides which average to use.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mean, median and mode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courier records the number of parcels, x, delivered to one office on each of 40 days.</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545336"/>
                <a:gridCol w="1113739"/>
                <a:gridCol w="1113739"/>
                <a:gridCol w="1113739"/>
                <a:gridCol w="1113739"/>
                <a:gridCol w="1113739"/>
                <a:gridCol w="1113739"/>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Parcels,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Find (a) the mode, (b) the median, (c) the mean number of parcels per day.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mean, median and mode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 (continued)</a:t>
            </a:r>
            <a:endParaRPr lang="en-US" sz="1200" dirty="0"/>
          </a:p>
        </p:txBody>
      </p:sp>
      <p:pic>
        <p:nvPicPr>
          <p:cNvPr id="4" name="Image 0" descr="Parcels delivered on 40 days. The tallest bar gives the mode 1; the 20th and 21st values are both 2, so the median is 2; the mean is 81 ÷ 40 = 2.025.">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Parcels delivered on 40 days. The tallest bar gives the mode 1; the 20th and 21st values are both 2, so the median is 2; the mean is 81 ÷ 40 = 2.025.</a:t>
            </a:r>
            <a:endParaRPr lang="en-US" sz="1100" dirty="0"/>
          </a:p>
        </p:txBody>
      </p:sp>
      <p:sp>
        <p:nvSpPr>
          <p:cNvPr id="6" name="Text 3"/>
          <p:cNvSpPr txBox="1"/>
          <p:nvPr/>
        </p:nvSpPr>
        <p:spPr>
          <a:xfrm>
            <a:off x="457200" y="1371600"/>
            <a:ext cx="3611880" cy="23070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highest frequency is 11, so </a:t>
            </a:r>
            <a:r>
              <a:rPr lang="en-US" sz="1500" b="1" dirty="0">
                <a:solidFill>
                  <a:srgbClr val="1A1F2B"/>
                </a:solidFill>
                <a:latin typeface="Calibri" pitchFamily="34" charset="0"/>
                <a:ea typeface="Calibri" pitchFamily="34" charset="-122"/>
                <a:cs typeface="Calibri" pitchFamily="34" charset="-120"/>
              </a:rPr>
              <a:t>mode = 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n/2=20 is a whole number, so average the 20th and 21st values. Cumulative frequencies are 6, 17, 26, …, so the 18th to 26th values are all 2: </a:t>
            </a:r>
            <a:r>
              <a:rPr lang="en-US" sz="1500" b="1" dirty="0">
                <a:solidFill>
                  <a:srgbClr val="1A1F2B"/>
                </a:solidFill>
                <a:latin typeface="Calibri" pitchFamily="34" charset="0"/>
                <a:ea typeface="Calibri" pitchFamily="34" charset="-122"/>
                <a:cs typeface="Calibri" pitchFamily="34" charset="-120"/>
              </a:rPr>
              <a:t>median = 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Σfx=0×6+1×11+2×9+3×7+4×4+5×3=81, so x̄=(81/40)= </a:t>
            </a:r>
            <a:r>
              <a:rPr lang="en-US" sz="1500" b="1" dirty="0">
                <a:solidFill>
                  <a:srgbClr val="1A1F2B"/>
                </a:solidFill>
                <a:latin typeface="Calibri" pitchFamily="34" charset="0"/>
                <a:ea typeface="Calibri" pitchFamily="34" charset="-122"/>
                <a:cs typeface="Calibri" pitchFamily="34" charset="-120"/>
              </a:rPr>
              <a:t>2.025 parcels per day</a:t>
            </a:r>
            <a:r>
              <a:rPr lang="en-US" sz="1500" dirty="0">
                <a:solidFill>
                  <a:srgbClr val="1A1F2B"/>
                </a:solidFill>
                <a:latin typeface="Calibri" pitchFamily="34" charset="0"/>
                <a:ea typeface="Calibri" pitchFamily="34" charset="-122"/>
                <a:cs typeface="Calibri" pitchFamily="34" charset="-120"/>
              </a:rPr>
              <a:t>. The mean need not be a possible data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quartiles and percentiles of a list?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Quartiles</a:t>
            </a:r>
            <a:r>
              <a:rPr lang="en-US" sz="1400" dirty="0">
                <a:solidFill>
                  <a:srgbClr val="1A1F2B"/>
                </a:solidFill>
                <a:latin typeface="Calibri" pitchFamily="34" charset="0"/>
                <a:ea typeface="Calibri" pitchFamily="34" charset="-122"/>
                <a:cs typeface="Calibri" pitchFamily="34" charset="-120"/>
              </a:rPr>
              <a:t> Q₁, Q₂, Q₃ are the values a quarter, a half and three quarters of the way through the ordered data. Positions in a list of n ordered values: Q₁: n/4, Q₂: n/2, Q₃: 3n/4, rth percentile: rn/100. Not a whole number → round up and take that value; a whole number k → the mean of the kth and (k+1)th values.</a:t>
            </a:r>
            <a:endParaRPr lang="en-US" sz="1400" dirty="0"/>
          </a:p>
        </p:txBody>
      </p:sp>
      <p:sp>
        <p:nvSpPr>
          <p:cNvPr id="6" name="Text 4"/>
          <p:cNvSpPr txBox="1"/>
          <p:nvPr/>
        </p:nvSpPr>
        <p:spPr>
          <a:xfrm>
            <a:off x="457200" y="2318918"/>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Three measures of spread come from these positions. The </a:t>
            </a: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(largest − smallest) is quick but decided entirely by the two most extreme values. The </a:t>
            </a:r>
            <a:r>
              <a:rPr lang="en-US" sz="1500" b="1" dirty="0">
                <a:solidFill>
                  <a:srgbClr val="1A1F2B"/>
                </a:solidFill>
                <a:latin typeface="Calibri" pitchFamily="34" charset="0"/>
                <a:ea typeface="Calibri" pitchFamily="34" charset="-122"/>
                <a:cs typeface="Calibri" pitchFamily="34" charset="-120"/>
              </a:rPr>
              <a:t>interquartile range</a:t>
            </a:r>
            <a:r>
              <a:rPr lang="en-US" sz="1500" dirty="0">
                <a:solidFill>
                  <a:srgbClr val="1A1F2B"/>
                </a:solidFill>
                <a:latin typeface="Calibri" pitchFamily="34" charset="0"/>
                <a:ea typeface="Calibri" pitchFamily="34" charset="-122"/>
                <a:cs typeface="Calibri" pitchFamily="34" charset="-120"/>
              </a:rPr>
              <a:t> IQR=Q₃-Q₁ is the spread of the middle half. An </a:t>
            </a:r>
            <a:r>
              <a:rPr lang="en-US" sz="1500" b="1" dirty="0">
                <a:solidFill>
                  <a:srgbClr val="1A1F2B"/>
                </a:solidFill>
                <a:latin typeface="Calibri" pitchFamily="34" charset="0"/>
                <a:ea typeface="Calibri" pitchFamily="34" charset="-122"/>
                <a:cs typeface="Calibri" pitchFamily="34" charset="-120"/>
              </a:rPr>
              <a:t>interpercentile range</a:t>
            </a:r>
            <a:r>
              <a:rPr lang="en-US" sz="1500" dirty="0">
                <a:solidFill>
                  <a:srgbClr val="1A1F2B"/>
                </a:solidFill>
                <a:latin typeface="Calibri" pitchFamily="34" charset="0"/>
                <a:ea typeface="Calibri" pitchFamily="34" charset="-122"/>
                <a:cs typeface="Calibri" pitchFamily="34" charset="-120"/>
              </a:rPr>
              <a:t>, such as P₉₀-P₁₀, is the spread of the middle 80%. Always put the data in order first; with a frequency table, use cumulative frequencies to find a position.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quartiles and percentiles of a list?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pic>
        <p:nvPicPr>
          <p:cNvPr id="4" name="Image 0" descr="The 15 late trains as a dot plot. The IQR (7) describes the typical spread; the range (27) is set by a single very late train.">    </p:cNvPr>
          <p:cNvPicPr>
            <a:picLocks noChangeAspect="1"/>
          </p:cNvPicPr>
          <p:nvPr/>
        </p:nvPicPr>
        <p:blipFill>
          <a:blip r:embed="rId1"/>
          <a:stretch>
            <a:fillRect/>
          </a:stretch>
        </p:blipFill>
        <p:spPr>
          <a:xfrm>
            <a:off x="4389120" y="1900123"/>
            <a:ext cx="4297680" cy="1751076"/>
          </a:xfrm>
          <a:prstGeom prst="rect">
            <a:avLst/>
          </a:prstGeom>
        </p:spPr>
      </p:pic>
      <p:sp>
        <p:nvSpPr>
          <p:cNvPr id="5" name="Text 2"/>
          <p:cNvSpPr txBox="1"/>
          <p:nvPr/>
        </p:nvSpPr>
        <p:spPr>
          <a:xfrm>
            <a:off x="4389120" y="369691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15 late trains as a dot plot. The IQR (7) describes the typical spread; the range (27) is set by a single very late train.</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numbers of minutes that 15 trains arrived late were 0, 1, 1, 2, 3, 3, 4, 5, 6, 6, 8, 9, 12, 15, 27. (a) Find the median and the interquartile range. (b) Find the 10th and 90th percentiles. (c) A 16th train arrives 20 minutes late. Find the new median.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n=15. Median: 15/2=7.5→ 8th value; Q₁: 15/4=3.75→ 4th; Q₃: 45/4=11.25→ 12th. Median = 5, Q₁=2, Q₃=9, so </a:t>
            </a:r>
            <a:r>
              <a:rPr lang="en-US" sz="1500" b="1" dirty="0">
                <a:solidFill>
                  <a:srgbClr val="1A1F2B"/>
                </a:solidFill>
                <a:latin typeface="Calibri" pitchFamily="34" charset="0"/>
                <a:ea typeface="Calibri" pitchFamily="34" charset="-122"/>
                <a:cs typeface="Calibri" pitchFamily="34" charset="-120"/>
              </a:rPr>
              <a:t>median 5 min, IQR 7 min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10×15/100=1.5→ 2nd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quartiles and percentiles of a list?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90×15/100=13.5→ 14th value: </a:t>
            </a:r>
            <a:r>
              <a:rPr lang="en-US" sz="1500" b="1" dirty="0">
                <a:solidFill>
                  <a:srgbClr val="1A1F2B"/>
                </a:solidFill>
                <a:latin typeface="Calibri" pitchFamily="34" charset="0"/>
                <a:ea typeface="Calibri" pitchFamily="34" charset="-122"/>
                <a:cs typeface="Calibri" pitchFamily="34" charset="-120"/>
              </a:rPr>
              <a:t>P₁₀=1, P₉₀=15</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n=16, 16/2=8 is a whole number, so average the 8th and 9th values of the new list: (5+6)/2= </a:t>
            </a:r>
            <a:r>
              <a:rPr lang="en-US" sz="1500" b="1" dirty="0">
                <a:solidFill>
                  <a:srgbClr val="1A1F2B"/>
                </a:solidFill>
                <a:latin typeface="Calibri" pitchFamily="34" charset="0"/>
                <a:ea typeface="Calibri" pitchFamily="34" charset="-122"/>
                <a:cs typeface="Calibri" pitchFamily="34" charset="-120"/>
              </a:rPr>
              <a:t>5.5 min</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quartiles and percentiles of a list?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the 4th value as Q₁ for 16 values. 16/4=4 is a whole number, so Q₁ is the mean of the 4th and 5th values; in part (c) that is (2+3)÷2=2.5.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variance and standard deviation?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Standard deviation.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measure of the typical distance of the values from their mean, in the same units as the data. With divisor n: σ²=(Σ(x-x̄)²)/n=Σx²/n-x̄²=Sₓₓ/n,  σ=√(σ²) For frequency tables σ²=Σfx²/Σf-x̄², and Sₓₓ=Σx²-(Σx)²/n.</a:t>
            </a:r>
            <a:endParaRPr lang="en-US" sz="1400" dirty="0"/>
          </a:p>
        </p:txBody>
      </p:sp>
      <p:sp>
        <p:nvSpPr>
          <p:cNvPr id="6" name="Text 4"/>
          <p:cNvSpPr txBox="1"/>
          <p:nvPr/>
        </p:nvSpPr>
        <p:spPr>
          <a:xfrm>
            <a:off x="457200" y="272308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first form explains the idea: measure each value's deviation from the mean, square it so that negatives do not cancel, and average. The second form is the one you calculate with. Variance is in squared units (years², cm²); the standard deviation is back in the units of the data.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variance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Deviations from the mean for 3, 7, 8, 10, 12. Their squares 25, 1, 0, 4, 16 add to 46; 46÷5=9.2 is the variance, so σ=3.03.">    </p:cNvPr>
          <p:cNvPicPr>
            <a:picLocks noChangeAspect="1"/>
          </p:cNvPicPr>
          <p:nvPr/>
        </p:nvPicPr>
        <p:blipFill>
          <a:blip r:embed="rId1"/>
          <a:stretch>
            <a:fillRect/>
          </a:stretch>
        </p:blipFill>
        <p:spPr>
          <a:xfrm>
            <a:off x="1965046" y="1371600"/>
            <a:ext cx="5213909" cy="2807208"/>
          </a:xfrm>
          <a:prstGeom prst="rect">
            <a:avLst/>
          </a:prstGeom>
        </p:spPr>
      </p:pic>
      <p:sp>
        <p:nvSpPr>
          <p:cNvPr id="5" name="Text 2"/>
          <p:cNvSpPr txBox="1"/>
          <p:nvPr/>
        </p:nvSpPr>
        <p:spPr>
          <a:xfrm>
            <a:off x="1965046" y="4224528"/>
            <a:ext cx="5213909" cy="393192"/>
          </a:xfrm>
          <a:prstGeom prst="rect">
            <a:avLst/>
          </a:prstGeom>
          <a:noFill/>
          <a:ln/>
        </p:spPr>
        <p:txBody>
          <a:bodyPr wrap="square" lIns="0" tIns="0" rIns="0" bIns="0" rtlCol="0" anchor="t"/>
          <a:lstStyle/>
          <a:p>
            <a:pPr algn="ctr" indent="0" marL="0">
              <a:buNone/>
            </a:pPr>
            <a:r>
              <a:rPr lang="en-US" sz="1100" i="1" dirty="0">
                <a:solidFill>
                  <a:srgbClr val="5A6577"/>
                </a:solidFill>
              </a:rPr>
              <a:t>Deviations from the mean for 3, 7, 8, 10, 12. Their squares 25, 1, 0, 4, 16 add to 46; 46÷5=9.2 is the variance, so σ=3.03.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variance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Set A (5, 7, 7, 7, 7, 9) and set B (2, 4, 7, 8, 9, 12) both have mean 7, but B is much more spread out: its standard deviation is nearly three times as large.">    </p:cNvPr>
          <p:cNvPicPr>
            <a:picLocks noChangeAspect="1"/>
          </p:cNvPicPr>
          <p:nvPr/>
        </p:nvPicPr>
        <p:blipFill>
          <a:blip r:embed="rId1"/>
          <a:stretch>
            <a:fillRect/>
          </a:stretch>
        </p:blipFill>
        <p:spPr>
          <a:xfrm>
            <a:off x="4389120" y="1781251"/>
            <a:ext cx="4297680" cy="1818742"/>
          </a:xfrm>
          <a:prstGeom prst="rect">
            <a:avLst/>
          </a:prstGeom>
        </p:spPr>
      </p:pic>
      <p:sp>
        <p:nvSpPr>
          <p:cNvPr id="5" name="Text 2"/>
          <p:cNvSpPr txBox="1"/>
          <p:nvPr/>
        </p:nvSpPr>
        <p:spPr>
          <a:xfrm>
            <a:off x="4389120" y="364571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Set A (5, 7, 7, 7, 7, 9) and set B (2, 4, 7, 8, 9, 12) both have mean 7, but B is much more spread out: its standard deviation is nearly three times as large.</a:t>
            </a:r>
            <a:endParaRPr lang="en-US" sz="1100" dirty="0"/>
          </a:p>
        </p:txBody>
      </p:sp>
      <p:sp>
        <p:nvSpPr>
          <p:cNvPr id="6" name="Text 3"/>
          <p:cNvSpPr txBox="1"/>
          <p:nvPr/>
        </p:nvSpPr>
        <p:spPr>
          <a:xfrm>
            <a:off x="457200" y="1371600"/>
            <a:ext cx="3611880" cy="299191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order matters: Σx²÷n first, then subtract x̄².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variance can never be negative. A negative answer means a slip, usually (Σx)² in place of Σx².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Keep x̄ at full accuracy before squaring it; rounding first can change the third significant figure of σ.</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Adding a value equal to the mean leaves the mean unchanged and makes the standard deviation smaller (the same total spread shared among more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variance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1127455"/>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Using your calculator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statistics mode, enter the data (with a frequency column if needed) and read off x̄, σₓ, Σx and Σx². Use σₓ (divisor n), not sₓ.</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Still write the sums down: if a later part adds or corrects a value, you need them.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variance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ages, x years, of the 25 members of a choir give Σx=1150 and Σx²=54 610. (a) Find the mean and the standard deviation of the ages. (b) A new member aged 46 joins. Find the new mean and standard deviation.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x̄=(1150/25)=46 years. σ²=54 610/25-46²=2184.4-2116=68.4, so </a:t>
            </a:r>
            <a:r>
              <a:rPr lang="en-US" sz="1500" b="1" dirty="0">
                <a:solidFill>
                  <a:srgbClr val="1A1F2B"/>
                </a:solidFill>
                <a:latin typeface="Calibri" pitchFamily="34" charset="0"/>
                <a:ea typeface="Calibri" pitchFamily="34" charset="-122"/>
                <a:cs typeface="Calibri" pitchFamily="34" charset="-120"/>
              </a:rPr>
              <a:t>mean 46 years, σ=8.27 years</a:t>
            </a:r>
            <a:r>
              <a:rPr lang="en-US" sz="1500" dirty="0">
                <a:solidFill>
                  <a:srgbClr val="1A1F2B"/>
                </a:solidFill>
                <a:latin typeface="Calibri" pitchFamily="34" charset="0"/>
                <a:ea typeface="Calibri" pitchFamily="34" charset="-122"/>
                <a:cs typeface="Calibri" pitchFamily="34" charset="-120"/>
              </a:rPr>
              <a:t>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Update the sums: Σx=1196, Σx²=54 610+46²=56 726, n=26. x̄=(1196/26)=46; σ²=56 726/26-46²=65.8, so </a:t>
            </a:r>
            <a:r>
              <a:rPr lang="en-US" sz="1500" b="1" dirty="0">
                <a:solidFill>
                  <a:srgbClr val="1A1F2B"/>
                </a:solidFill>
                <a:latin typeface="Calibri" pitchFamily="34" charset="0"/>
                <a:ea typeface="Calibri" pitchFamily="34" charset="-122"/>
                <a:cs typeface="Calibri" pitchFamily="34" charset="-120"/>
              </a:rPr>
              <a:t>mean 46 years, σ=8.11 years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Sₓₓ: 54 610-1150²/25=1710 and 1710÷25=68.4. The new value adds 0 to Sₓₓ but 1 to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mean and standard deviation of grouped data?</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grouped data the individual values are lost, so assume every value in a class sits at the </a:t>
            </a:r>
            <a:r>
              <a:rPr lang="en-US" sz="1500" b="1" dirty="0">
                <a:solidFill>
                  <a:srgbClr val="1A1F2B"/>
                </a:solidFill>
                <a:latin typeface="Calibri" pitchFamily="34" charset="0"/>
                <a:ea typeface="Calibri" pitchFamily="34" charset="-122"/>
                <a:cs typeface="Calibri" pitchFamily="34" charset="-120"/>
              </a:rPr>
              <a:t>class midpoint</a:t>
            </a:r>
            <a:r>
              <a:rPr lang="en-US" sz="1500" dirty="0">
                <a:solidFill>
                  <a:srgbClr val="1A1F2B"/>
                </a:solidFill>
                <a:latin typeface="Calibri" pitchFamily="34" charset="0"/>
                <a:ea typeface="Calibri" pitchFamily="34" charset="-122"/>
                <a:cs typeface="Calibri" pitchFamily="34" charset="-120"/>
              </a:rPr>
              <a:t>, then use Σfx÷Σf and Σfx²÷Σf-x̄². The answers are estimates; say so. The midpoint is halfway between the class boundaries: for 0≤t&lt;10 it is 5; for ages "20–29" in whole years the boundaries are 20 and 30, midpoint 25; for lengths "20–29" to the nearest mm the boundaries are 19.5 and 29.5, midpoint 24.5.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mean and standard deviation of grouped data?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Estimate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journey times, t minutes, of 70 commuters are summarised below. Estimate the mean and the standard deviation of the journey times.</a:t>
            </a:r>
            <a:endParaRPr lang="en-US" sz="13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961388"/>
                <a:gridCol w="1650492"/>
                <a:gridCol w="1509674"/>
                <a:gridCol w="310713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Time, t (min)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Cumulative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0≤t&lt;10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10≤t&lt;15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15≤t&lt;20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20≤t&lt;30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30≤t&lt;50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mean and standard deviation of grouped data?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Estimate (continued)</a:t>
            </a:r>
            <a:endParaRPr lang="en-US" sz="1200" dirty="0"/>
          </a:p>
        </p:txBody>
      </p:sp>
      <p:sp>
        <p:nvSpPr>
          <p:cNvPr id="4" name="Text 2"/>
          <p:cNvSpPr txBox="1"/>
          <p:nvPr/>
        </p:nvSpPr>
        <p:spPr>
          <a:xfrm>
            <a:off x="457200" y="1371600"/>
            <a:ext cx="8229600" cy="115488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Σfx=40+175+367.5+425+400=1407.5, so x̄=(1407.5/70)=20.107…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Σfx²=8×5²+14×12.5²+21×17.5²+17×25²+10×40²=35 443.75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σ²=35 443.75/70-20.107…²=102.04, so </a:t>
            </a:r>
            <a:r>
              <a:rPr lang="en-US" sz="1500" b="1" dirty="0">
                <a:solidFill>
                  <a:srgbClr val="1A1F2B"/>
                </a:solidFill>
                <a:latin typeface="Calibri" pitchFamily="34" charset="0"/>
                <a:ea typeface="Calibri" pitchFamily="34" charset="-122"/>
                <a:cs typeface="Calibri" pitchFamily="34" charset="-120"/>
              </a:rPr>
              <a:t>mean ≈ 20.1 min, σ ≈ 10.1 min</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mean and standard deviation of grouped data?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add columns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 a midpoint column and an fx column to the table, and write the totals Σfx and Σfx² in your answer. If the final value slips, those totals still show your method.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interpolate for the median, quartiles and percentiles?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Linear interpolation in a grouped frequency table.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value=L+(p-C)/f_c×w p = position (n/2 for the median, n/4 and 3n/4 for the quartiles, rn/100 for the rth percentile); L = lower class boundary of the class containing position p; C = cumulative frequency up to L; f_c = frequency of that class; w = class width.</a:t>
            </a:r>
            <a:endParaRPr lang="en-US" sz="1400" dirty="0"/>
          </a:p>
        </p:txBody>
      </p:sp>
      <p:sp>
        <p:nvSpPr>
          <p:cNvPr id="6" name="Text 4"/>
          <p:cNvSpPr txBox="1"/>
          <p:nvPr/>
        </p:nvSpPr>
        <p:spPr>
          <a:xfrm>
            <a:off x="457200" y="272308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Interpolation assumes the values are spread evenly through the class, which is why the answer is an estimate. This page uses n/2, not (n+1)/2, for grouped data. The formula is not something to memorise blindly: it simply says "go (p-C)/f_c of the way through the class".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interpolate for the median, quartiles and percentiles?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cumulative frequency polygon of the journey times. Joining the points with straight lines is exactly linear interpolation, so reading across from 17.5, 35 and 52.5 gives the same quartiles as the formula.">    </p:cNvPr>
          <p:cNvPicPr>
            <a:picLocks noChangeAspect="1"/>
          </p:cNvPicPr>
          <p:nvPr/>
        </p:nvPicPr>
        <p:blipFill>
          <a:blip r:embed="rId1"/>
          <a:stretch>
            <a:fillRect/>
          </a:stretch>
        </p:blipFill>
        <p:spPr>
          <a:xfrm>
            <a:off x="2413102" y="1371600"/>
            <a:ext cx="4317797" cy="2638044"/>
          </a:xfrm>
          <a:prstGeom prst="rect">
            <a:avLst/>
          </a:prstGeom>
        </p:spPr>
      </p:pic>
      <p:sp>
        <p:nvSpPr>
          <p:cNvPr id="5" name="Text 2"/>
          <p:cNvSpPr txBox="1"/>
          <p:nvPr/>
        </p:nvSpPr>
        <p:spPr>
          <a:xfrm>
            <a:off x="2413102" y="4055364"/>
            <a:ext cx="4317797" cy="562356"/>
          </a:xfrm>
          <a:prstGeom prst="rect">
            <a:avLst/>
          </a:prstGeom>
          <a:noFill/>
          <a:ln/>
        </p:spPr>
        <p:txBody>
          <a:bodyPr wrap="square" lIns="0" tIns="0" rIns="0" bIns="0" rtlCol="0" anchor="t"/>
          <a:lstStyle/>
          <a:p>
            <a:pPr algn="ctr" indent="0" marL="0">
              <a:buNone/>
            </a:pPr>
            <a:r>
              <a:rPr lang="en-US" sz="1100" i="1" dirty="0">
                <a:solidFill>
                  <a:srgbClr val="5A6577"/>
                </a:solidFill>
              </a:rPr>
              <a:t>The cumulative frequency polygon of the journey times. Joining the points with straight lines is exactly linear interpolation, so reading across from 17.5, 35 and 52.5 gives the same quartiles as the formula.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interpolate for the median, quartiles and percentiles?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Inside the median class 15≤t&lt;20: 22 values are below 15 and the median is the 35th, so we need 13 of the 21 values in this class, (13/21) of the way through its width of 5.">    </p:cNvPr>
          <p:cNvPicPr>
            <a:picLocks noChangeAspect="1"/>
          </p:cNvPicPr>
          <p:nvPr/>
        </p:nvPicPr>
        <p:blipFill>
          <a:blip r:embed="rId1"/>
          <a:stretch>
            <a:fillRect/>
          </a:stretch>
        </p:blipFill>
        <p:spPr>
          <a:xfrm>
            <a:off x="921715" y="1371600"/>
            <a:ext cx="7299655" cy="2807208"/>
          </a:xfrm>
          <a:prstGeom prst="rect">
            <a:avLst/>
          </a:prstGeom>
        </p:spPr>
      </p:pic>
      <p:sp>
        <p:nvSpPr>
          <p:cNvPr id="5" name="Text 2"/>
          <p:cNvSpPr txBox="1"/>
          <p:nvPr/>
        </p:nvSpPr>
        <p:spPr>
          <a:xfrm>
            <a:off x="921715" y="4224528"/>
            <a:ext cx="7299655" cy="393192"/>
          </a:xfrm>
          <a:prstGeom prst="rect">
            <a:avLst/>
          </a:prstGeom>
          <a:noFill/>
          <a:ln/>
        </p:spPr>
        <p:txBody>
          <a:bodyPr wrap="square" lIns="0" tIns="0" rIns="0" bIns="0" rtlCol="0" anchor="t"/>
          <a:lstStyle/>
          <a:p>
            <a:pPr algn="ctr" indent="0" marL="0">
              <a:buNone/>
            </a:pPr>
            <a:r>
              <a:rPr lang="en-US" sz="1100" i="1" dirty="0">
                <a:solidFill>
                  <a:srgbClr val="5A6577"/>
                </a:solidFill>
              </a:rPr>
              <a:t>Inside the median class 15≤t&lt;20: 22 values are below 15 and the median is the 35th, so we need 13 of the 21 values in this class, (13/21) of the way through its width of 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interpolate for the median, quartiles and percentiles?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Estimate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journey-time table in Worked example 4. (a) Estimate the median and the interquartile range. (b) Estimate the 10th to 90th interpercentile range.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Median position 70/2=35, in 15≤t&lt;20 (cumulative frequencies 22, 43): Q₂=15+(35-22)/21×5=18.1 min.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Q₁: position 17.5, in 10≤t&lt;15: Q₁=10+(17.5-8)/14×5=13.39. Q₃: position 52.5, in 20≤t&lt;30: Q₃=20+(52.5-43)/17×10=25.59. </a:t>
            </a:r>
            <a:r>
              <a:rPr lang="en-US" sz="1500" b="1" dirty="0">
                <a:solidFill>
                  <a:srgbClr val="1A1F2B"/>
                </a:solidFill>
                <a:latin typeface="Calibri" pitchFamily="34" charset="0"/>
                <a:ea typeface="Calibri" pitchFamily="34" charset="-122"/>
                <a:cs typeface="Calibri" pitchFamily="34" charset="-120"/>
              </a:rPr>
              <a:t>Median 18.1 min, IQR = 25.59 − 13.39 = 12.2 min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P₁₀: position 7, in 0≤t&lt;10: 0+(7/8)×10=8.75. P₉₀: position 63, in 30≤t&lt;50: 30+(63-60)/10×20=36. Range </a:t>
            </a:r>
            <a:r>
              <a:rPr lang="en-US" sz="1500" b="1" dirty="0">
                <a:solidFill>
                  <a:srgbClr val="1A1F2B"/>
                </a:solidFill>
                <a:latin typeface="Calibri" pitchFamily="34" charset="0"/>
                <a:ea typeface="Calibri" pitchFamily="34" charset="-122"/>
                <a:cs typeface="Calibri" pitchFamily="34" charset="-120"/>
              </a:rPr>
              <a:t>36 − 8.75 = 27.25 min</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interpolate for the median, quartiles and percentiles?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stated class limits instead of the boundaries. Lengths recorded to the nearest cm as "30–34" and "35–39" have boundaries 29.5, 34.5, 39.5, so L=34.5 and w=5 for the class 35–39, not L=35 and w=4.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change the mean and standard deviation?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Coding 200, 210, 220, 230, 240 with y=(x-200)÷5. Subtracting 200 slides the data to start at 0; dividing by 5 squeezes every gap by a factor of 5. So ȳ=(220-200)÷5=4 and the standard deviation drops from 14.14 to 2.83.">    </p:cNvPr>
          <p:cNvPicPr>
            <a:picLocks noChangeAspect="1"/>
          </p:cNvPicPr>
          <p:nvPr/>
        </p:nvPicPr>
        <p:blipFill>
          <a:blip r:embed="rId1"/>
          <a:stretch>
            <a:fillRect/>
          </a:stretch>
        </p:blipFill>
        <p:spPr>
          <a:xfrm>
            <a:off x="4389120" y="1775765"/>
            <a:ext cx="4297680" cy="1830629"/>
          </a:xfrm>
          <a:prstGeom prst="rect">
            <a:avLst/>
          </a:prstGeom>
        </p:spPr>
      </p:pic>
      <p:sp>
        <p:nvSpPr>
          <p:cNvPr id="5" name="Text 2"/>
          <p:cNvSpPr txBox="1"/>
          <p:nvPr/>
        </p:nvSpPr>
        <p:spPr>
          <a:xfrm>
            <a:off x="4389120" y="365211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Coding 200, 210, 220, 230, 240 with y=(x-200)÷5. Subtracting 200 slides the data to start at 0; dividing by 5 squeezes every gap by a factor of 5. So ȳ=(220-200)÷5=4 and the standard deviation drops from 14.14 to 2.83.</a:t>
            </a:r>
            <a:endParaRPr lang="en-US" sz="1100" dirty="0"/>
          </a:p>
        </p:txBody>
      </p:sp>
      <p:sp>
        <p:nvSpPr>
          <p:cNvPr id="6" name="Shape 3"/>
          <p:cNvSpPr/>
          <p:nvPr/>
        </p:nvSpPr>
        <p:spPr>
          <a:xfrm>
            <a:off x="457200" y="1371600"/>
            <a:ext cx="3611880" cy="1232611"/>
          </a:xfrm>
          <a:prstGeom prst="roundRect">
            <a:avLst>
              <a:gd name="adj" fmla="val 4451"/>
            </a:avLst>
          </a:prstGeom>
          <a:solidFill>
            <a:srgbClr val="EEF2FF"/>
          </a:solidFill>
          <a:ln w="9525">
            <a:solidFill>
              <a:srgbClr val="DDE2EA"/>
            </a:solidFill>
            <a:prstDash val="solid"/>
          </a:ln>
        </p:spPr>
      </p:sp>
      <p:sp>
        <p:nvSpPr>
          <p:cNvPr id="7" name="Text 4"/>
          <p:cNvSpPr txBox="1"/>
          <p:nvPr/>
        </p:nvSpPr>
        <p:spPr>
          <a:xfrm>
            <a:off x="603504" y="1463040"/>
            <a:ext cx="331927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Coding y=(x-a)/b.</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ȳ=(x̄-a)/b,  σ_y=σₓ/b,  σ_y²=σₓ²/b² Reverse it to decode: x̄=bȳ+a and σₓ=bσ_y (for b&gt;0).</a:t>
            </a:r>
            <a:endParaRPr lang="en-US" sz="1400" dirty="0"/>
          </a:p>
        </p:txBody>
      </p:sp>
      <p:sp>
        <p:nvSpPr>
          <p:cNvPr id="8" name="Text 5"/>
          <p:cNvSpPr txBox="1"/>
          <p:nvPr/>
        </p:nvSpPr>
        <p:spPr>
          <a:xfrm>
            <a:off x="457200" y="2723083"/>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Adding or subtracting moves every value by the same amount: the centre moves, the spread does not. Multiplying or dividing scales every distance, so it changes both. The same rules hold for the median and quartiles (the IQR divides by b; subtracting a does not change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change the mean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 hence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daily output, x kg, of a machine is recorded on 20 days. The data are coded using y=(x-200)/5, giving Σy=34 and Σy²=182. (a) Find the mean and standard deviation of y. (b) Hence find the mean and standard deviation of x. (c) Find Σx and Σx².</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ȳ=(34/20)=1.7; σ_y²=(182/20)-1.7²=9.1-2.89=6.21; σ_y=2.4920…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Decode with x=5y+200: x̄=5×1.7+200= </a:t>
            </a:r>
            <a:r>
              <a:rPr lang="en-US" sz="1500" b="1" dirty="0">
                <a:solidFill>
                  <a:srgbClr val="1A1F2B"/>
                </a:solidFill>
                <a:latin typeface="Calibri" pitchFamily="34" charset="0"/>
                <a:ea typeface="Calibri" pitchFamily="34" charset="-122"/>
                <a:cs typeface="Calibri" pitchFamily="34" charset="-120"/>
              </a:rPr>
              <a:t>208.5 kg</a:t>
            </a:r>
            <a:r>
              <a:rPr lang="en-US" sz="1500" dirty="0">
                <a:solidFill>
                  <a:srgbClr val="1A1F2B"/>
                </a:solidFill>
                <a:latin typeface="Calibri" pitchFamily="34" charset="0"/>
                <a:ea typeface="Calibri" pitchFamily="34" charset="-122"/>
                <a:cs typeface="Calibri" pitchFamily="34" charset="-120"/>
              </a:rPr>
              <a:t>; σₓ=5×2.4920…= </a:t>
            </a:r>
            <a:r>
              <a:rPr lang="en-US" sz="1500" b="1" dirty="0">
                <a:solidFill>
                  <a:srgbClr val="1A1F2B"/>
                </a:solidFill>
                <a:latin typeface="Calibri" pitchFamily="34" charset="0"/>
                <a:ea typeface="Calibri" pitchFamily="34" charset="-122"/>
                <a:cs typeface="Calibri" pitchFamily="34" charset="-120"/>
              </a:rPr>
              <a:t>12.5 kg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Σx=20×208.5= </a:t>
            </a:r>
            <a:r>
              <a:rPr lang="en-US" sz="1500" b="1" dirty="0">
                <a:solidFill>
                  <a:srgbClr val="1A1F2B"/>
                </a:solidFill>
                <a:latin typeface="Calibri" pitchFamily="34" charset="0"/>
                <a:ea typeface="Calibri" pitchFamily="34" charset="-122"/>
                <a:cs typeface="Calibri" pitchFamily="34" charset="-120"/>
              </a:rPr>
              <a:t>4170</a:t>
            </a:r>
            <a:r>
              <a:rPr lang="en-US" sz="1500" dirty="0">
                <a:solidFill>
                  <a:srgbClr val="1A1F2B"/>
                </a:solidFill>
                <a:latin typeface="Calibri" pitchFamily="34" charset="0"/>
                <a:ea typeface="Calibri" pitchFamily="34" charset="-122"/>
                <a:cs typeface="Calibri" pitchFamily="34" charset="-120"/>
              </a:rPr>
              <a:t>. σₓ²=25×6.21=155.25, so Σx²=20×(155.25+208.5²)= </a:t>
            </a:r>
            <a:r>
              <a:rPr lang="en-US" sz="1500" b="1" dirty="0">
                <a:solidFill>
                  <a:srgbClr val="1A1F2B"/>
                </a:solidFill>
                <a:latin typeface="Calibri" pitchFamily="34" charset="0"/>
                <a:ea typeface="Calibri" pitchFamily="34" charset="-122"/>
                <a:cs typeface="Calibri" pitchFamily="34" charset="-120"/>
              </a:rPr>
              <a:t>872 550</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change the mean and standard deviation?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Adding 200 back on to the standard deviation, or multiplying the variance by 5 instead of 25. Only the scaling factor affects spread: σₓ=5σ_y, σₓ²=25σ_y².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compare and combine data sets?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253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comparison needs one measure of location and one measure of spread, each in context: "the median time for group A is higher, so group A were generally slower". Use median and IQR when the data contain extreme values or are not symmetrical; use mean and standard deviation when the data are roughly symmetrical with no extreme values, because they use every value.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Combining two groups:</a:t>
            </a:r>
            <a:r>
              <a:rPr lang="en-US" sz="1500" dirty="0">
                <a:solidFill>
                  <a:srgbClr val="1A1F2B"/>
                </a:solidFill>
                <a:latin typeface="Calibri" pitchFamily="34" charset="0"/>
                <a:ea typeface="Calibri" pitchFamily="34" charset="-122"/>
                <a:cs typeface="Calibri" pitchFamily="34" charset="-120"/>
              </a:rPr>
              <a:t> never average the two means. Recover each group's Σx=nx̄ and Σx²=n(σ²+x̄²), add, then use the formulae on the totals. For example, 30 values with mean 62 and s.d. 5, and 20 values with mean 70 and s.d. 4: Σx=1860+1400=3260, Σx²=116 070+98 320=214 390, so the combined mean is 3260÷50=65.2 and the combined s.d. is √(214 390÷50-65.2²)=√36.76=6.06.</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Correcting a value:</a:t>
            </a:r>
            <a:r>
              <a:rPr lang="en-US" sz="1500" dirty="0">
                <a:solidFill>
                  <a:srgbClr val="1A1F2B"/>
                </a:solidFill>
                <a:latin typeface="Calibri" pitchFamily="34" charset="0"/>
                <a:ea typeface="Calibri" pitchFamily="34" charset="-122"/>
                <a:cs typeface="Calibri" pitchFamily="34" charset="-120"/>
              </a:rPr>
              <a:t> if a value p was recorded as q, replace it in both sums: Σx-q+p and Σx²-q²+p².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and combine data sets?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compare</a:t>
            </a:r>
            <a:endParaRPr lang="en-US" sz="1200" dirty="0"/>
          </a:p>
        </p:txBody>
      </p:sp>
      <p:pic>
        <p:nvPicPr>
          <p:cNvPr id="4" name="Image 0" descr="Box plots of the two groups on one scale. The medians are close (49 s and 47.5 s), but B's box is about two and a half times as wide: its times are much less consistent.">    </p:cNvPr>
          <p:cNvPicPr>
            <a:picLocks noChangeAspect="1"/>
          </p:cNvPicPr>
          <p:nvPr/>
        </p:nvPicPr>
        <p:blipFill>
          <a:blip r:embed="rId1"/>
          <a:stretch>
            <a:fillRect/>
          </a:stretch>
        </p:blipFill>
        <p:spPr>
          <a:xfrm>
            <a:off x="4389120" y="1775765"/>
            <a:ext cx="4297680" cy="1830629"/>
          </a:xfrm>
          <a:prstGeom prst="rect">
            <a:avLst/>
          </a:prstGeom>
        </p:spPr>
      </p:pic>
      <p:sp>
        <p:nvSpPr>
          <p:cNvPr id="5" name="Text 2"/>
          <p:cNvSpPr txBox="1"/>
          <p:nvPr/>
        </p:nvSpPr>
        <p:spPr>
          <a:xfrm>
            <a:off x="4389120" y="365211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Box plots of the two groups on one scale. The medians are close (49 s and 47.5 s), but B's box is about two and a half times as wide: its times are much less consistent.</a:t>
            </a:r>
            <a:endParaRPr lang="en-US" sz="1100" dirty="0"/>
          </a:p>
        </p:txBody>
      </p:sp>
      <p:sp>
        <p:nvSpPr>
          <p:cNvPr id="6" name="Text 3"/>
          <p:cNvSpPr txBox="1"/>
          <p:nvPr/>
        </p:nvSpPr>
        <p:spPr>
          <a:xfrm>
            <a:off x="457200" y="1371600"/>
            <a:ext cx="3611880" cy="270296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groups of 12 people each completed a puzzle. Their times, in seconds, were</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38, 41, 44, 45, 47, 48, 50, 52, 53, 55, 58, 61</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29, 33, 36, 40, 42, 46, 49, 55, 60, 64, 70, 84</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For group A, find the median and the interquartile range. (b) For group B the median is 47.5 s and the interquartile range is 24 s. Compare the two groups. (c) Find the mean time of all 24 people.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and combine data sets?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compare (continued)</a:t>
            </a:r>
            <a:endParaRPr lang="en-US" sz="1200" dirty="0"/>
          </a:p>
        </p:txBody>
      </p:sp>
      <p:sp>
        <p:nvSpPr>
          <p:cNvPr id="4" name="Text 2"/>
          <p:cNvSpPr txBox="1"/>
          <p:nvPr/>
        </p:nvSpPr>
        <p:spPr>
          <a:xfrm>
            <a:off x="457200" y="1371600"/>
            <a:ext cx="8229600"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n=12: 12/2 = 6, 12/4 = 3 and 36/4 = 9 are whole numbers, so average pairs. Median =(48+50)/2=49; Q₁=(44+45)/2=44.5; Q₃=(53+55)/2=54. </a:t>
            </a:r>
            <a:r>
              <a:rPr lang="en-US" sz="1500" b="1" dirty="0">
                <a:solidFill>
                  <a:srgbClr val="1A1F2B"/>
                </a:solidFill>
                <a:latin typeface="Calibri" pitchFamily="34" charset="0"/>
                <a:ea typeface="Calibri" pitchFamily="34" charset="-122"/>
                <a:cs typeface="Calibri" pitchFamily="34" charset="-120"/>
              </a:rPr>
              <a:t>Median 49 s, IQR 9.5 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medians are similar (49 s and 47.5 s), so a typical person in each group took about the same time. Group B's IQR (24 s) is much larger than group A's (9.5 s), so group B's times were much more varied.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Add the totals, not the means: Σx=592+608=1200, so mean =(1200/24)= </a:t>
            </a:r>
            <a:r>
              <a:rPr lang="en-US" sz="1500" b="1" dirty="0">
                <a:solidFill>
                  <a:srgbClr val="1A1F2B"/>
                </a:solidFill>
                <a:latin typeface="Calibri" pitchFamily="34" charset="0"/>
                <a:ea typeface="Calibri" pitchFamily="34" charset="-122"/>
                <a:cs typeface="Calibri" pitchFamily="34" charset="-120"/>
              </a:rPr>
              <a:t>50 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compare and combine data sets?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Group B contains one very slow time (84 s). The median and IQR are not affected by how extreme it is, which is why they are the better pair to compare here.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combine a grouped table, coding for the mean and standard deviation, interpolation for the median and quartiles, and an interpretation. Keep full accuracy in the middle of the working and round only the final answers.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Estimate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masses, m grams, of 80 apples from an orchard are summarised in the table.</a:t>
            </a:r>
            <a:endParaRPr lang="en-US" sz="13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152144"/>
                <a:gridCol w="1179576"/>
                <a:gridCol w="1179576"/>
                <a:gridCol w="1179576"/>
                <a:gridCol w="1179576"/>
                <a:gridCol w="1179576"/>
                <a:gridCol w="1179576"/>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m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100≤m&lt;120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120≤m&lt;130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130≤m&lt;140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140≤m&lt;150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150≤m&lt;170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170≤m&lt;200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midpoints of the classes are coded using y=(m-135)/5. (a) Use the coding to estimate the mean and the standard deviation of the masses. (b) Use interpolation to estimate the median mass. (c) Estimate the interquartile range. (d) Estimate the number of apples whose masses lie within one standard deviation of the mean.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Estimate (continued)</a:t>
            </a:r>
            <a:endParaRPr lang="en-US" sz="1200" dirty="0"/>
          </a:p>
        </p:txBody>
      </p:sp>
      <p:pic>
        <p:nvPicPr>
          <p:cNvPr id="4" name="Image 0" descr="Histogram of the 80 apple masses (heights are frequency densities). The estimated mean, 139.25 g, is a little above the estimated median, 137.5 g, because of the long tail of heavy apples.">    </p:cNvPr>
          <p:cNvPicPr>
            <a:picLocks noChangeAspect="1"/>
          </p:cNvPicPr>
          <p:nvPr/>
        </p:nvPicPr>
        <p:blipFill>
          <a:blip r:embed="rId1"/>
          <a:stretch>
            <a:fillRect/>
          </a:stretch>
        </p:blipFill>
        <p:spPr>
          <a:xfrm>
            <a:off x="2274113" y="1371600"/>
            <a:ext cx="4595774" cy="2638044"/>
          </a:xfrm>
          <a:prstGeom prst="rect">
            <a:avLst/>
          </a:prstGeom>
        </p:spPr>
      </p:pic>
      <p:sp>
        <p:nvSpPr>
          <p:cNvPr id="5" name="Text 2"/>
          <p:cNvSpPr txBox="1"/>
          <p:nvPr/>
        </p:nvSpPr>
        <p:spPr>
          <a:xfrm>
            <a:off x="2274113" y="4055364"/>
            <a:ext cx="4595774" cy="562356"/>
          </a:xfrm>
          <a:prstGeom prst="rect">
            <a:avLst/>
          </a:prstGeom>
          <a:noFill/>
          <a:ln/>
        </p:spPr>
        <p:txBody>
          <a:bodyPr wrap="square" lIns="0" tIns="0" rIns="0" bIns="0" rtlCol="0" anchor="t"/>
          <a:lstStyle/>
          <a:p>
            <a:pPr algn="ctr" indent="0" marL="0">
              <a:buNone/>
            </a:pPr>
            <a:r>
              <a:rPr lang="en-US" sz="1100" i="1" dirty="0">
                <a:solidFill>
                  <a:srgbClr val="5A6577"/>
                </a:solidFill>
              </a:rPr>
              <a:t>Histogram of the 80 apple masses (heights are frequency densities). The estimated mean, 139.25 g, is a little above the estimated median, 137.5 g, because of the long tail of heavy apples.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Estimate (continued)</a:t>
            </a:r>
            <a:endParaRPr lang="en-US" sz="1200" dirty="0"/>
          </a:p>
        </p:txBody>
      </p:sp>
      <p:pic>
        <p:nvPicPr>
          <p:cNvPr id="4" name="Image 0" descr="Part (d): the shaded region runs from one standard deviation below the mean to one above. Its area, 11.67 + 24 + 19 + 3.45, estimates 58 apples.">    </p:cNvPr>
          <p:cNvPicPr>
            <a:picLocks noChangeAspect="1"/>
          </p:cNvPicPr>
          <p:nvPr/>
        </p:nvPicPr>
        <p:blipFill>
          <a:blip r:embed="rId1"/>
          <a:stretch>
            <a:fillRect/>
          </a:stretch>
        </p:blipFill>
        <p:spPr>
          <a:xfrm>
            <a:off x="4389120" y="1621231"/>
            <a:ext cx="4297680" cy="2307946"/>
          </a:xfrm>
          <a:prstGeom prst="rect">
            <a:avLst/>
          </a:prstGeom>
        </p:spPr>
      </p:pic>
      <p:sp>
        <p:nvSpPr>
          <p:cNvPr id="5" name="Text 2"/>
          <p:cNvSpPr txBox="1"/>
          <p:nvPr/>
        </p:nvSpPr>
        <p:spPr>
          <a:xfrm>
            <a:off x="4389120" y="3974897"/>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(d): the shaded region runs from one standard deviation below the mean to one above. Its area, 11.67 + 24 + 19 + 3.45, estimates 58 apples.</a:t>
            </a:r>
            <a:endParaRPr lang="en-US" sz="1100" dirty="0"/>
          </a:p>
        </p:txBody>
      </p:sp>
      <p:sp>
        <p:nvSpPr>
          <p:cNvPr id="6" name="Text 3"/>
          <p:cNvSpPr txBox="1"/>
          <p:nvPr/>
        </p:nvSpPr>
        <p:spPr>
          <a:xfrm>
            <a:off x="457200" y="1371600"/>
            <a:ext cx="3611880"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Midpoints 110, 125, 135, 145, 160, 185 give y=-5,-2,0,2,5,10. Σfy=-35-30+0+38+55+40=68; Σfy²=175+60+0+76+275+400=986. ȳ=(68/80)=0.85; σ_y²=(986/80)-0.85²=12.325-0.7225=11.6025, σ_y=3.4062… Mean =135+5×0.85= </a:t>
            </a:r>
            <a:r>
              <a:rPr lang="en-US" sz="1500" b="1" dirty="0">
                <a:solidFill>
                  <a:srgbClr val="1A1F2B"/>
                </a:solidFill>
                <a:latin typeface="Calibri" pitchFamily="34" charset="0"/>
                <a:ea typeface="Calibri" pitchFamily="34" charset="-122"/>
                <a:cs typeface="Calibri" pitchFamily="34" charset="-120"/>
              </a:rPr>
              <a:t>139.25 g (139 g to 3 s.f.)</a:t>
            </a:r>
            <a:r>
              <a:rPr lang="en-US" sz="1500" dirty="0">
                <a:solidFill>
                  <a:srgbClr val="1A1F2B"/>
                </a:solidFill>
                <a:latin typeface="Calibri" pitchFamily="34" charset="0"/>
                <a:ea typeface="Calibri" pitchFamily="34" charset="-122"/>
                <a:cs typeface="Calibri" pitchFamily="34" charset="-120"/>
              </a:rPr>
              <a:t>; s.d. =5×3.4062…= </a:t>
            </a:r>
            <a:r>
              <a:rPr lang="en-US" sz="1500" b="1" dirty="0">
                <a:solidFill>
                  <a:srgbClr val="1A1F2B"/>
                </a:solidFill>
                <a:latin typeface="Calibri" pitchFamily="34" charset="0"/>
                <a:ea typeface="Calibri" pitchFamily="34" charset="-122"/>
                <a:cs typeface="Calibri" pitchFamily="34" charset="-120"/>
              </a:rPr>
              <a:t>17.0 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Position 40; cumulative frequencies 7, 22, 46, so the median is in 130≤m&lt;140: Q₂=130+(40-22)/24×10= </a:t>
            </a:r>
            <a:r>
              <a:rPr lang="en-US" sz="1500" b="1" dirty="0">
                <a:solidFill>
                  <a:srgbClr val="1A1F2B"/>
                </a:solidFill>
                <a:latin typeface="Calibri" pitchFamily="34" charset="0"/>
                <a:ea typeface="Calibri" pitchFamily="34" charset="-122"/>
                <a:cs typeface="Calibri" pitchFamily="34" charset="-120"/>
              </a:rPr>
              <a:t>137.5 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Q₁: position 20, in 120≤m&lt;130: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Estimate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120+(20-7)/15×10=128.67. Q₃: position 60, in 140≤m&lt;150: 140+(60-46)/19×10=147.37. </a:t>
            </a:r>
            <a:r>
              <a:rPr lang="en-US" sz="1500" b="1" dirty="0">
                <a:solidFill>
                  <a:srgbClr val="1A1F2B"/>
                </a:solidFill>
                <a:latin typeface="Calibri" pitchFamily="34" charset="0"/>
                <a:ea typeface="Calibri" pitchFamily="34" charset="-122"/>
                <a:cs typeface="Calibri" pitchFamily="34" charset="-120"/>
              </a:rPr>
              <a:t>IQR = 18.7 g</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Mean ± s.d. =139.25±17.03, from 122.22 g to 156.28 g. Interpolate at both ends: (130-122.22)/10×15+24+19+(156.28-150)/20×11=11.67+43+3.45=58.1, so </a:t>
            </a:r>
            <a:r>
              <a:rPr lang="en-US" sz="1500" b="1" dirty="0">
                <a:solidFill>
                  <a:srgbClr val="1A1F2B"/>
                </a:solidFill>
                <a:latin typeface="Calibri" pitchFamily="34" charset="0"/>
                <a:ea typeface="Calibri" pitchFamily="34" charset="-122"/>
                <a:cs typeface="Calibri" pitchFamily="34" charset="-120"/>
              </a:rPr>
              <a:t>about 58 apples</a:t>
            </a:r>
            <a:r>
              <a:rPr lang="en-US" sz="1500" dirty="0">
                <a:solidFill>
                  <a:srgbClr val="1A1F2B"/>
                </a:solidFill>
                <a:latin typeface="Calibri" pitchFamily="34" charset="0"/>
                <a:ea typeface="Calibri" pitchFamily="34" charset="-122"/>
                <a:cs typeface="Calibri" pitchFamily="34" charset="-120"/>
              </a:rPr>
              <a:t>. That is about 73% of 80; for a roughly symmetrical, single-peaked distribution about two thirds usually lie within one standard deviation, so this is reasonable.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sums down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any variance, write Σx (or Σfx) and Σx² (or Σfx²) as numbers. They are the method, and you need them again if a later part adds, removes or corrects a value.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position rule twice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list, decide first whether n/4, n/2, 3n/4 are whole numbers: round up if not, average two values if so. For grouped data, use n/2, n/4, 3n/4 directly in the interpolation, with class boundaries.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decode carefully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coding the other way round before using it: y=(x-200)/5 becomes x=5y+200. The mean follows the whole rule; the standard deviation only feels the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compare in context, with two measures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"Group B has a higher IQR" is not enough on its own. Say which measure, which group, and what it means: "the IQR for B is larger, so B's times are less consistent", paired with a comparison of medians or means.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round only at the end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 x̄ at full accuracy when you square it, give final answers to 3 significant figures unless told otherwise, and describe results from grouped data as estimates.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 (Σx)²÷n-x̄².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(Σx)² is the square of the total, not the total of the squares.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σ²=Σx²÷n-x̄².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mean of two combined groups is the mean of their means.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only works when the groups are the same size.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the totals nx̄ and divide by the combined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Adding 10 to every value adds 10 to the standard deviation.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value moves by the same amount, so distances from the mean are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mean goes up by 10; the s.d. is unchanged.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median of grouped data is the midpoint of the median class.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median need not be in the middle of its class.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Interpolate: L+(p-C)/f_c×w.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modal class has the highest frequency, whatever the widths.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wide class can collect many values without being dense.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unequal widths, compare frequency densities.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range is the best measure of spread because it is easy.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depends only on the two most extreme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IQR (resistant) or the standard deviation (uses all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S1.1 Representing data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Quartiles and the IQR build box plots and the outlier rule; comparing mean, median and mode, or the quartiles, describes skewness.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S1.4 Correlation and regression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Sₓₓ=Σx²-(Σx)²/n is the same quantity used for the correlation coefficient and the regression line, and coding appears there too.</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S1.5 Discrete random variables and S1.6 The Normal distribution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Var(X)=E(X²)-[E(X)]² is the probability version of "mean of squares minus square of mean"; E(aX+b) and Var(aX+b) follow the coding rules.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19833"/>
                <a:gridCol w="4343400"/>
                <a:gridCol w="156636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x̄=Σx÷n; x̄=Σfx÷Σf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of raw data; of a frequency table (midpoints for grouped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Q₁, Q₂, Q₃ at n/4, n/2, 3n/4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quartile positions (round up, or average two values if whole)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L+(p-C)/f_c×w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interpolation for grouped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σ²=Σx²÷n-x̄²; σ²=Σfx²÷Σf-x̄²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of data (divisor n); σ=√(σ²)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Sₓₓ=Σx²-(Σx)²÷n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variance =Sₓₓ÷n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y=(x-a)÷b: ȳ=(x̄-a)÷b, σ_y=σₓ÷b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coding and decoding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IQR=Q₃-Q₁; range = max − min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measures of spread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9129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mean and standard deviation of 3, 7, 8, 10, 12.</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Eight values have Σx=96 and Σx²=1240. Find the mean and standard deviation.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Data coded with y=(x-50)÷2 have ȳ=3 and σ_y=1.5. Find x̄ and σₓ.</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Why is the median usually preferred to the mean for the incomes of people in a town?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Lengths are recorded to the nearest cm in classes 10–14, 15–19, 20–24. What are the boundaries and width of the class 15–19?</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Σx=40, so x̄=8. Σx²=366, so σ²=73.2-64=9.2 and σ=3.03.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x̄=12; σ²=155-144=11; σ=3.32.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x=2y+50, so x̄=2×3+50=56 and σₓ=2×1.5=3.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 few very high incomes pull the mean upwards, so it is not typical of most people. The median is not affected by how extreme those values are.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14.5 and 19.5; width 5. Its midpoint is 17.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3950208"/>
          <a:ext cx="4572000" cy="914400"/>
        </p:xfrm>
        <a:graphic>
          <a:graphicData uri="http://schemas.openxmlformats.org/drawingml/2006/table">
            <a:tbl>
              <a:tblPr/>
              <a:tblGrid>
                <a:gridCol w="762000"/>
                <a:gridCol w="762000"/>
                <a:gridCol w="762000"/>
                <a:gridCol w="762000"/>
                <a:gridCol w="762000"/>
                <a:gridCol w="762000"/>
              </a:tblGrid>
              <a:tr h="0">
                <a:tc>
                  <a:txBody>
                    <a:bodyPr/>
                    <a:lstStyle/>
                    <a:p>
                      <a:pPr algn="ctr" indent="0" marL="0">
                        <a:buNone/>
                      </a:pPr>
                      <a:r>
                        <a:rPr lang="en-US" sz="1200" b="1" dirty="0">
                          <a:solidFill>
                            <a:srgbClr val="1A1F2B"/>
                          </a:solidFill>
                        </a:rPr>
                        <a:t>Books, x</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4</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Frequency</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9</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17</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8</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4</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4572000" cy="2532888"/>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number of books, x, borrowed in one month by each of 50 members of a library is shown in the table.</a:t>
            </a:r>
            <a:endParaRPr lang="en-US" sz="1400" dirty="0"/>
          </a:p>
          <a:p>
            <a:pPr indent="0" marL="0">
              <a:spcAft>
                <a:spcPts val="600"/>
              </a:spcAft>
              <a:buNone/>
            </a:pPr>
            <a:r>
              <a:rPr lang="en-US" sz="1400" dirty="0">
                <a:solidFill>
                  <a:srgbClr val="1A1F2B"/>
                </a:solidFill>
              </a:rPr>
              <a:t>Figure: bar chart of the numbers of books borrowed</a:t>
            </a:r>
            <a:endParaRPr lang="en-US" sz="1400" dirty="0"/>
          </a:p>
          <a:p>
            <a:pPr indent="0" marL="0">
              <a:spcAft>
                <a:spcPts val="600"/>
              </a:spcAft>
              <a:buNone/>
            </a:pPr>
            <a:r>
              <a:rPr lang="en-US" sz="1400" dirty="0">
                <a:solidFill>
                  <a:srgbClr val="1A1F2B"/>
                </a:solidFill>
              </a:rPr>
              <a:t>(a) Write down the mode.  [1]</a:t>
            </a:r>
            <a:endParaRPr lang="en-US" sz="1400" dirty="0"/>
          </a:p>
          <a:p>
            <a:pPr indent="0" marL="0">
              <a:spcAft>
                <a:spcPts val="600"/>
              </a:spcAft>
              <a:buNone/>
            </a:pPr>
            <a:r>
              <a:rPr lang="en-US" sz="1400" dirty="0">
                <a:solidFill>
                  <a:srgbClr val="1A1F2B"/>
                </a:solidFill>
              </a:rPr>
              <a:t>(b) Find the median.  [2]</a:t>
            </a:r>
            <a:endParaRPr lang="en-US" sz="1400" dirty="0"/>
          </a:p>
          <a:p>
            <a:pPr indent="0" marL="0">
              <a:spcAft>
                <a:spcPts val="600"/>
              </a:spcAft>
              <a:buNone/>
            </a:pPr>
            <a:r>
              <a:rPr lang="en-US" sz="1400" dirty="0">
                <a:solidFill>
                  <a:srgbClr val="1A1F2B"/>
                </a:solidFill>
              </a:rPr>
              <a:t>(c) Find the mean number of books borrowed.  [2]</a:t>
            </a:r>
            <a:endParaRPr lang="en-US" sz="1400" dirty="0"/>
          </a:p>
        </p:txBody>
      </p:sp>
      <p:pic>
        <p:nvPicPr>
          <p:cNvPr id="6" name="Image 0" descr="Figure for question 1">    </p:cNvPr>
          <p:cNvPicPr>
            <a:picLocks noChangeAspect="1"/>
          </p:cNvPicPr>
          <p:nvPr/>
        </p:nvPicPr>
        <p:blipFill>
          <a:blip r:embed="rId1"/>
          <a:stretch>
            <a:fillRect/>
          </a:stretch>
        </p:blipFill>
        <p:spPr>
          <a:xfrm>
            <a:off x="5212080" y="1868557"/>
            <a:ext cx="3474720" cy="211504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heights, in mm, of 11 seedlings grown in a tray are</a:t>
            </a:r>
            <a:endParaRPr lang="en-US" sz="1400" dirty="0"/>
          </a:p>
          <a:p>
            <a:pPr indent="0" marL="0">
              <a:spcAft>
                <a:spcPts val="600"/>
              </a:spcAft>
              <a:buNone/>
            </a:pPr>
            <a:r>
              <a:rPr lang="en-US" sz="1400" dirty="0">
                <a:solidFill>
                  <a:srgbClr val="1A1F2B"/>
                </a:solidFill>
              </a:rPr>
              <a:t>23 31 18 27 35 29 22 40 26 33 24</a:t>
            </a:r>
            <a:endParaRPr lang="en-US" sz="1400" dirty="0"/>
          </a:p>
          <a:p>
            <a:pPr indent="0" marL="0">
              <a:spcAft>
                <a:spcPts val="600"/>
              </a:spcAft>
              <a:buNone/>
            </a:pPr>
            <a:r>
              <a:rPr lang="en-US" sz="1400" dirty="0">
                <a:solidFill>
                  <a:srgbClr val="1A1F2B"/>
                </a:solidFill>
              </a:rPr>
              <a:t>(a) Find the median and the lower and upper quartiles of the heights.  [3]</a:t>
            </a:r>
            <a:endParaRPr lang="en-US" sz="1400" dirty="0"/>
          </a:p>
          <a:p>
            <a:pPr indent="0" marL="0">
              <a:spcAft>
                <a:spcPts val="600"/>
              </a:spcAft>
              <a:buNone/>
            </a:pPr>
            <a:r>
              <a:rPr lang="en-US" sz="1400" dirty="0">
                <a:solidFill>
                  <a:srgbClr val="1A1F2B"/>
                </a:solidFill>
              </a:rPr>
              <a:t>(b) Find the interquartile range and the range.  [1]</a:t>
            </a:r>
            <a:endParaRPr lang="en-US" sz="1400" dirty="0"/>
          </a:p>
          <a:p>
            <a:pPr indent="0" marL="0">
              <a:spcAft>
                <a:spcPts val="600"/>
              </a:spcAft>
              <a:buNone/>
            </a:pPr>
            <a:r>
              <a:rPr lang="en-US" sz="1400" dirty="0">
                <a:solidFill>
                  <a:srgbClr val="1A1F2B"/>
                </a:solidFill>
              </a:rPr>
              <a:t>(c) The height recorded as 40 mm should have been 14 mm. Find the correct median.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31588"/>
          </a:xfrm>
          <a:prstGeom prst="roundRect">
            <a:avLst>
              <a:gd name="adj" fmla="val 1810"/>
            </a:avLst>
          </a:prstGeom>
          <a:solidFill>
            <a:srgbClr val="F3F5F9"/>
          </a:solidFill>
          <a:ln w="12700">
            <a:solidFill>
              <a:srgbClr val="DDE2EA"/>
            </a:solidFill>
            <a:prstDash val="solid"/>
          </a:ln>
        </p:spPr>
      </p:sp>
      <p:sp>
        <p:nvSpPr>
          <p:cNvPr id="5" name="Text 3"/>
          <p:cNvSpPr txBox="1"/>
          <p:nvPr/>
        </p:nvSpPr>
        <p:spPr>
          <a:xfrm>
            <a:off x="685800" y="1463040"/>
            <a:ext cx="7772400" cy="280298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mode = 1 book</a:t>
            </a:r>
            <a:endParaRPr lang="en-US" sz="1600" dirty="0"/>
          </a:p>
          <a:p>
            <a:pPr marL="342900" indent="-342900">
              <a:spcAft>
                <a:spcPts val="400"/>
              </a:spcAft>
              <a:buSzPct val="100000"/>
              <a:buChar char="•"/>
            </a:pPr>
            <a:r>
              <a:rPr lang="en-US" sz="1600" dirty="0">
                <a:solidFill>
                  <a:srgbClr val="1A1F2B"/>
                </a:solidFill>
              </a:rPr>
              <a:t>50/2 = 25, so the median is the mean of the 25th and 26th values; cumulative frequencies 9, 26, …</a:t>
            </a:r>
            <a:endParaRPr lang="en-US" sz="1600" dirty="0"/>
          </a:p>
          <a:p>
            <a:pPr marL="342900" indent="-342900">
              <a:spcAft>
                <a:spcPts val="400"/>
              </a:spcAft>
              <a:buSzPct val="100000"/>
              <a:buChar char="•"/>
            </a:pPr>
            <a:r>
              <a:rPr lang="en-US" sz="1600" dirty="0">
                <a:solidFill>
                  <a:srgbClr val="1A1F2B"/>
                </a:solidFill>
              </a:rPr>
              <a:t>both are 1, so median = 1 book</a:t>
            </a:r>
            <a:endParaRPr lang="en-US" sz="1600" dirty="0"/>
          </a:p>
          <a:p>
            <a:pPr marL="342900" indent="-342900">
              <a:spcAft>
                <a:spcPts val="400"/>
              </a:spcAft>
              <a:buSzPct val="100000"/>
              <a:buChar char="•"/>
            </a:pPr>
            <a:r>
              <a:rPr lang="en-US" sz="1600" dirty="0">
                <a:solidFill>
                  <a:srgbClr val="1A1F2B"/>
                </a:solidFill>
              </a:rPr>
              <a:t>Σfx = 0 + 17 + 24 + 24 + 16 = 81</a:t>
            </a:r>
            <a:endParaRPr lang="en-US" sz="1600" dirty="0"/>
          </a:p>
          <a:p>
            <a:pPr marL="342900" indent="-342900">
              <a:spcAft>
                <a:spcPts val="400"/>
              </a:spcAft>
              <a:buSzPct val="100000"/>
              <a:buChar char="•"/>
            </a:pPr>
            <a:r>
              <a:rPr lang="en-US" sz="1600" dirty="0">
                <a:solidFill>
                  <a:srgbClr val="1A1F2B"/>
                </a:solidFill>
              </a:rPr>
              <a:t>mean = 81 ÷ 50 = 1.62 books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ordered: 18, 22, 23, 24, 26, 27, 29, 31, 33, 35, 40</a:t>
            </a:r>
            <a:endParaRPr lang="en-US" sz="1400" dirty="0"/>
          </a:p>
          <a:p>
            <a:pPr marL="342900" indent="-342900">
              <a:spcAft>
                <a:spcPts val="400"/>
              </a:spcAft>
              <a:buSzPct val="100000"/>
              <a:buChar char="•"/>
            </a:pPr>
            <a:r>
              <a:rPr lang="en-US" sz="1400" dirty="0">
                <a:solidFill>
                  <a:srgbClr val="1A1F2B"/>
                </a:solidFill>
              </a:rPr>
              <a:t>median = 6th value = 27 mm</a:t>
            </a:r>
            <a:endParaRPr lang="en-US" sz="1400" dirty="0"/>
          </a:p>
          <a:p>
            <a:pPr marL="342900" indent="-342900">
              <a:spcAft>
                <a:spcPts val="400"/>
              </a:spcAft>
              <a:buSzPct val="100000"/>
              <a:buChar char="•"/>
            </a:pPr>
            <a:r>
              <a:rPr lang="en-US" sz="1400" dirty="0">
                <a:solidFill>
                  <a:srgbClr val="1A1F2B"/>
                </a:solidFill>
              </a:rPr>
              <a:t>Q₁ = 3rd value = 23 mm, Q₃ = 9th value = 33 mm</a:t>
            </a:r>
            <a:endParaRPr lang="en-US" sz="1400" dirty="0"/>
          </a:p>
          <a:p>
            <a:pPr marL="342900" indent="-342900">
              <a:spcAft>
                <a:spcPts val="400"/>
              </a:spcAft>
              <a:buSzPct val="100000"/>
              <a:buChar char="•"/>
            </a:pPr>
            <a:r>
              <a:rPr lang="en-US" sz="1400" dirty="0">
                <a:solidFill>
                  <a:srgbClr val="1A1F2B"/>
                </a:solidFill>
              </a:rPr>
              <a:t>IQR = 33 − 23 = 10 mm and range = 40 − 18 = 22 mm, ft their quartiles</a:t>
            </a:r>
            <a:endParaRPr lang="en-US" sz="1400" dirty="0"/>
          </a:p>
          <a:p>
            <a:pPr marL="342900" indent="-342900">
              <a:spcAft>
                <a:spcPts val="400"/>
              </a:spcAft>
              <a:buSzPct val="100000"/>
              <a:buChar char="•"/>
            </a:pPr>
            <a:r>
              <a:rPr lang="en-US" sz="1400" dirty="0">
                <a:solidFill>
                  <a:srgbClr val="1A1F2B"/>
                </a:solidFill>
              </a:rPr>
              <a:t>new order 14, 18, 22, 23, 24, 26, 27, …; the median is still the 6th value</a:t>
            </a:r>
            <a:endParaRPr lang="en-US" sz="1400" dirty="0"/>
          </a:p>
          <a:p>
            <a:pPr marL="342900" indent="-342900">
              <a:spcAft>
                <a:spcPts val="400"/>
              </a:spcAft>
              <a:buSzPct val="100000"/>
              <a:buChar char="•"/>
            </a:pPr>
            <a:r>
              <a:rPr lang="en-US" sz="1400" dirty="0">
                <a:solidFill>
                  <a:srgbClr val="1A1F2B"/>
                </a:solidFill>
              </a:rPr>
              <a:t>median = 26 mm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S1.2 Measures of location and dispersion · Edexcel IAL Maths</dc:title>
  <dc:subject>PptxGenJS Presentation</dc:subject>
  <dc:creator>Evan Kotronis · ExaminerPrep</dc:creator>
  <cp:lastModifiedBy>Evan Kotronis · ExaminerPrep</cp:lastModifiedBy>
  <cp:revision>1</cp:revision>
  <dcterms:created xsi:type="dcterms:W3CDTF">2026-10-26T15:10:59Z</dcterms:created>
  <dcterms:modified xsi:type="dcterms:W3CDTF">2026-10-26T15:10:59Z</dcterms:modified>
</cp:coreProperties>
</file>