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notesMasterIdLst>
    <p:notesMasterId r:id="rId5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c49df9ab-a383-dff5-46a0-82d30fb81969}">
          <p14:sldIdLst>
            <p14:sldId id="256"/>
            <p14:sldId id="257"/>
            <p14:sldId id="258"/>
          </p14:sldIdLst>
        </p14:section>
        <p14:section name="Theory" id="{5b7ebd09-19a7-154f-0fdb-c7ff6f0fa09a}">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Lst>
        </p14:section>
        <p14:section name="Practice" id="{5282a086-df23-1693-40e1-9bb8327e7091}">
          <p14:sldIdLst>
            <p14:sldId id="302"/>
            <p14:sldId id="303"/>
            <p14:sldId id="304"/>
          </p14:sldIdLst>
        </p14:section>
        <p14:section name="Answers" id="{02674ac3-2f3a-a090-4ed1-9e28c1a7e3e1}">
          <p14:sldIdLst>
            <p14:sldId id="305"/>
            <p14:sldId id="306"/>
            <p14:sldId id="307"/>
            <p14:sldId id="3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M1.1 Modelling and vectors in mechanics. Notes for this topic: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mathematical model in mechanics?.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mathematical model in mechanics?.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mathematical model in mechanics?.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mathematical model in mechanics?.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mathematical model in mechanics?.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mathematical model in mechanics?.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mathematical model in mechanics?: Worked example 1.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mathematical model in mechanics?: Worked example 1.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mathematical model in mechanics?.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magnitude and direction of a vector?.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magnitude and direction of a vector?.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magnitude and direction of a vector?: Worked example 2.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magnitude and direction of a vector?: Worked example 2.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magnitude and direction of a vector?.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add and resolve vectors?.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add and resolve vectors?: Worked example 3.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add and resolve vectors?: Worked example 3.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add and resolve vectors?: Worked example 4.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add and resolve vectors?: Worked example 4.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add and resolve vectors?.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motion with constant velocity?.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motion with constant velocity?: Worked example 5.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motion with constant velocity?: Worked example 5.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motion with constant velocity?.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 = ma and constant acceleration with vectors?.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 = ma and constant acceleration with vectors?: Worked example 6.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 = ma and constant acceleration with vectors?: Worked example 6.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 = ma and constant acceleration with vectors?: Worked example 7.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 = ma and constant acceleration with vectors?: Worked example 7.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 = ma and constant acceleration with vectors?.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are two moving objects due north, colliding or closest?.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are two moving objects due north, colliding or closest?: Worked example 8.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are two moving objects due north, colliding or closest?: Worked example 8.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are two moving objects due north, colliding or closest?: Worked example 8.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are two moving objects due north, colliding or closest?.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M1.1.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M1.1.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https://examinerprep.com/notes/edexcel-ial-maths/modelling-and-vectors-in-mechanics/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https://examinerprep.com/ial-maths-m1-1-modelling-and-vectors-in-mechanics-questions#IALM-M1-1-B-02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https://examinerprep.com/ial-maths-m1-1-modelling-and-vectors-in-mechanics-questions#IALM-M1-1-B-03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https://examinerprep.com/ial-maths-m1-1-modelling-and-vectors-in-mechanics-questions#IALM-M1-1-B-02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https://examinerprep.com/ial-maths-m1-1-modelling-and-vectors-in-mechanics-questions#IALM-M1-1-B-03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3.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hyperlink" Target="https://examinerprep.com/notes/edexcel-ial-maths/modelling-and-vectors-in-mechanics/" TargetMode="External"/><Relationship Id="rId2" Type="http://schemas.openxmlformats.org/officeDocument/2006/relationships/hyperlink" Target="https://examinerprep.com/ial-maths-m1-1-modelling-and-vectors-in-mechanic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M1.1 Modelling and vectors in mechanics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Modelling vocabulary (particle, lamina, rigid body, rod, light, inextensible, smooth, rough, light smooth pulley, bead, wire, peg) and what each assumption ignores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Magnitude and direction of a vector, the angle with i, bearings and unit vectors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Resultants, resolving, vector diagrams and parallel vectors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Position, displacement and velocity: r = r₀ + vt for constant velocity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Constant acceleration in vector form, and F = ma with forces written as vectors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When one object is due north or due east of another, whether two objects collide, and their least distance apart (without calculus)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mechanical model simplifies a real situation with stated assumptions, and vectors in i, j form keep track of size and direction at once, so a ship, a puck or a drone becomes a point moving according to r = r₀ + vt.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Each modelling word is a promise: particle (ignore size and rotation), light (ignore mass), inextensible (no stretching), smooth (no friction).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For v = ai + bj: |v| = √(a² + b²); direction from tan θ= b/a, with a sketch to fix the quadrant. With i east and j north, a bearing is measured clockwise from j.</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Add vectors by adding components. Two vectors are parallel when one is a multiple of the other.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Constant velocity: r = r₀ + vt. Constant acceleration: v = u + at, r = r₀ + ut + ½at². Resultant force: F = ma.</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Due north of a point: equal i-components. Due east: equal j-components. Collide: both components equal at the same time.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mathematical model in mechanics?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Mathematical model.</a:t>
            </a:r>
            <a:r>
              <a:rPr lang="en-US" sz="1400" dirty="0">
                <a:solidFill>
                  <a:srgbClr val="1A1F2B"/>
                </a:solidFill>
                <a:latin typeface="Calibri" pitchFamily="34" charset="0"/>
                <a:ea typeface="Calibri" pitchFamily="34" charset="-122"/>
                <a:cs typeface="Calibri" pitchFamily="34" charset="-120"/>
              </a:rPr>
              <a:t> A simplified description of a real situation, built on stated assumptions, that can be solved with mathematics.</a:t>
            </a:r>
            <a:endParaRPr lang="en-US" sz="1400" dirty="0"/>
          </a:p>
        </p:txBody>
      </p:sp>
      <p:sp>
        <p:nvSpPr>
          <p:cNvPr id="6" name="Text 4"/>
          <p:cNvSpPr txBox="1"/>
          <p:nvPr/>
        </p:nvSpPr>
        <p:spPr>
          <a:xfrm>
            <a:off x="457200" y="2104034"/>
            <a:ext cx="822960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Real objects are complicated: a sledge has a shape, a rope stretches a little, snow has some friction. Mechanics makes progress by deciding which effects are small enough to ignore. The </a:t>
            </a:r>
            <a:r>
              <a:rPr lang="en-US" sz="1500" b="1" dirty="0">
                <a:solidFill>
                  <a:srgbClr val="1A1F2B"/>
                </a:solidFill>
                <a:latin typeface="Calibri" pitchFamily="34" charset="0"/>
                <a:ea typeface="Calibri" pitchFamily="34" charset="-122"/>
                <a:cs typeface="Calibri" pitchFamily="34" charset="-120"/>
              </a:rPr>
              <a:t>modelling cycle</a:t>
            </a:r>
            <a:r>
              <a:rPr lang="en-US" sz="1500" dirty="0">
                <a:solidFill>
                  <a:srgbClr val="1A1F2B"/>
                </a:solidFill>
                <a:latin typeface="Calibri" pitchFamily="34" charset="0"/>
                <a:ea typeface="Calibri" pitchFamily="34" charset="-122"/>
                <a:cs typeface="Calibri" pitchFamily="34" charset="-120"/>
              </a:rPr>
              <a:t> is: simplify (state assumptions) → solve → compare with reality → refine the assumptions if the answer is not good enough.</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assumption removes an effect. Questions often ask you to state an assumption, explain what it means in the situation, or say how the answer would change if it were dropped. Learn the vocabulary as pairs: what the word means, and what it lets you ignore.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mathematical model in mechanics?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611173"/>
                <a:gridCol w="3309214"/>
                <a:gridCol w="330921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Term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means in the model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ignores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whole mass is at a single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size, shape, rotation; air resistance is usually ignored too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Rigid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object whose shape never changes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bending, stretching, squashing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rigid body with length only (one dimension)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thickness and width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Lamina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flat object with area but negligible thickness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thickness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Uniform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spread evenly, so the centre of mass is at the geometric centre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variations in density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Light (string, rod, pulley)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mass is negligible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weight; so the tension is the same along a light string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mathematical model in mechanics?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611173"/>
                <a:gridCol w="3309214"/>
                <a:gridCol w="330921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Term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means in the model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ignores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Inextensible string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does not stretch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stretching; so particles joined by a taut string have the same speed and the same size of 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Smooth surface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friction acts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the only contact force is perpendicular to the surface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Rough surface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can act along the surface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(this is a refinement, not a simplification)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Light smooth pulley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weightless pulley with no friction at its axle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pulley's mass and friction, so the tension is the same on both sides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Bead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particle with a hole, threaded on a wire or string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size; it can only move along the wire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rigid, thin path that a bead is constrained to follow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thickness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mathematical model in mechanics?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611173"/>
                <a:gridCol w="3309214"/>
                <a:gridCol w="330921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Term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means in the model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ignores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support of negligible size; if smooth, it pushes at right angles to the object resting on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size (and friction, if smooth)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Air resistance negligible; g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only force from the air is ignored; g = 9.8 m s⁻² everywhere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drag, wind, variation of g with height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mathematical model in mechanics?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Modelling words on one set-up: particle A on a rough table, joined by a light inextensible string over a light smooth pulley to particle B. Because the string is light and the pulley smooth, the tension is the same on both sides; because it is inextensible, A and B move with the same speed.">    </p:cNvPr>
          <p:cNvPicPr>
            <a:picLocks noChangeAspect="1"/>
          </p:cNvPicPr>
          <p:nvPr/>
        </p:nvPicPr>
        <p:blipFill>
          <a:blip r:embed="rId1"/>
          <a:stretch>
            <a:fillRect/>
          </a:stretch>
        </p:blipFill>
        <p:spPr>
          <a:xfrm>
            <a:off x="2448763" y="1371600"/>
            <a:ext cx="4247388" cy="2469794"/>
          </a:xfrm>
          <a:prstGeom prst="rect">
            <a:avLst/>
          </a:prstGeom>
        </p:spPr>
      </p:pic>
      <p:sp>
        <p:nvSpPr>
          <p:cNvPr id="5" name="Text 2"/>
          <p:cNvSpPr txBox="1"/>
          <p:nvPr/>
        </p:nvSpPr>
        <p:spPr>
          <a:xfrm>
            <a:off x="2448763" y="3887114"/>
            <a:ext cx="4247388" cy="730606"/>
          </a:xfrm>
          <a:prstGeom prst="rect">
            <a:avLst/>
          </a:prstGeom>
          <a:noFill/>
          <a:ln/>
        </p:spPr>
        <p:txBody>
          <a:bodyPr wrap="square" lIns="0" tIns="0" rIns="0" bIns="0" rtlCol="0" anchor="t"/>
          <a:lstStyle/>
          <a:p>
            <a:pPr algn="ctr" indent="0" marL="0">
              <a:buNone/>
            </a:pPr>
            <a:r>
              <a:rPr lang="en-US" sz="1100" i="1" dirty="0">
                <a:solidFill>
                  <a:srgbClr val="5A6577"/>
                </a:solidFill>
              </a:rPr>
              <a:t>Modelling words on one set-up: particle A on a rough table, joined by a light inextensible string over a light smooth pulley to particle B. Because the string is light and the pulley smooth, the tension is the same on both sides; because it is inextensible, A and B move with the same speed.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mathematical model in mechanics?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Left: a uniform rod resting on a smooth peg; the peg's force N is perpendicular to the rod. Right: a bead threaded on a smooth circular wire can only move along the wire.">    </p:cNvPr>
          <p:cNvPicPr>
            <a:picLocks noChangeAspect="1"/>
          </p:cNvPicPr>
          <p:nvPr/>
        </p:nvPicPr>
        <p:blipFill>
          <a:blip r:embed="rId1"/>
          <a:stretch>
            <a:fillRect/>
          </a:stretch>
        </p:blipFill>
        <p:spPr>
          <a:xfrm>
            <a:off x="1582826" y="1371600"/>
            <a:ext cx="5978347" cy="2807208"/>
          </a:xfrm>
          <a:prstGeom prst="rect">
            <a:avLst/>
          </a:prstGeom>
        </p:spPr>
      </p:pic>
      <p:sp>
        <p:nvSpPr>
          <p:cNvPr id="5" name="Text 2"/>
          <p:cNvSpPr txBox="1"/>
          <p:nvPr/>
        </p:nvSpPr>
        <p:spPr>
          <a:xfrm>
            <a:off x="1582826" y="4224528"/>
            <a:ext cx="5978347" cy="393192"/>
          </a:xfrm>
          <a:prstGeom prst="rect">
            <a:avLst/>
          </a:prstGeom>
          <a:noFill/>
          <a:ln/>
        </p:spPr>
        <p:txBody>
          <a:bodyPr wrap="square" lIns="0" tIns="0" rIns="0" bIns="0" rtlCol="0" anchor="t"/>
          <a:lstStyle/>
          <a:p>
            <a:pPr algn="ctr" indent="0" marL="0">
              <a:buNone/>
            </a:pPr>
            <a:r>
              <a:rPr lang="en-US" sz="1100" i="1" dirty="0">
                <a:solidFill>
                  <a:srgbClr val="5A6577"/>
                </a:solidFill>
              </a:rPr>
              <a:t>Left: a uniform rod resting on a smooth peg; the peg's force N is perpendicular to the rod. Right: a bead threaded on a smooth circular wire can only move along the wire.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mathematical model in mechanics?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Medium · Explain, find</a:t>
            </a:r>
            <a:endParaRPr lang="en-US" sz="1200" dirty="0"/>
          </a:p>
        </p:txBody>
      </p:sp>
      <p:pic>
        <p:nvPicPr>
          <p:cNvPr id="4" name="Image 0" descr="Forces on the sledge (not to scale). Only the horizontal component of the tension changes the horizontal motion.">    </p:cNvPr>
          <p:cNvPicPr>
            <a:picLocks noChangeAspect="1"/>
          </p:cNvPicPr>
          <p:nvPr/>
        </p:nvPicPr>
        <p:blipFill>
          <a:blip r:embed="rId1"/>
          <a:stretch>
            <a:fillRect/>
          </a:stretch>
        </p:blipFill>
        <p:spPr>
          <a:xfrm>
            <a:off x="5282489" y="1371600"/>
            <a:ext cx="3404311" cy="2807208"/>
          </a:xfrm>
          <a:prstGeom prst="rect">
            <a:avLst/>
          </a:prstGeom>
        </p:spPr>
      </p:pic>
      <p:sp>
        <p:nvSpPr>
          <p:cNvPr id="5" name="Text 2"/>
          <p:cNvSpPr txBox="1"/>
          <p:nvPr/>
        </p:nvSpPr>
        <p:spPr>
          <a:xfrm>
            <a:off x="5282489" y="4224528"/>
            <a:ext cx="3404311" cy="393192"/>
          </a:xfrm>
          <a:prstGeom prst="rect">
            <a:avLst/>
          </a:prstGeom>
          <a:noFill/>
          <a:ln/>
        </p:spPr>
        <p:txBody>
          <a:bodyPr wrap="square" lIns="0" tIns="0" rIns="0" bIns="0" rtlCol="0" anchor="t"/>
          <a:lstStyle/>
          <a:p>
            <a:pPr algn="ctr" indent="0" marL="0">
              <a:buNone/>
            </a:pPr>
            <a:r>
              <a:rPr lang="en-US" sz="1100" i="1" dirty="0">
                <a:solidFill>
                  <a:srgbClr val="5A6577"/>
                </a:solidFill>
              </a:rPr>
              <a:t>Forces on the sledge (not to scale). Only the horizontal component of the tension changes the horizontal motion.</a:t>
            </a:r>
            <a:endParaRPr lang="en-US" sz="1100" dirty="0"/>
          </a:p>
        </p:txBody>
      </p:sp>
      <p:sp>
        <p:nvSpPr>
          <p:cNvPr id="6" name="Text 3"/>
          <p:cNvSpPr txBox="1"/>
          <p:nvPr/>
        </p:nvSpPr>
        <p:spPr>
          <a:xfrm>
            <a:off x="457200" y="1371600"/>
            <a:ext cx="4505249" cy="31281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child of mass 15 kg sits on a sledge of mass 3 kg. A parent pulls the sledge across horizontal snow with a rope inclined at 25° above the horizontal. The tension in the rope is 40 N. The child and sledge are modelled as a single particle, the rope as light and inextensible, and the snow as smooth. (a) Explain what is meant by modelling the child and sledge as a particle. (b) Explain what is meant by the rope being light. (c) Find the horizontal component of the tension and hence the acceleration of the sledge in this model. (d) State how the answer to (c) would change if the snow were modelled as rough.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mathematical model in mechanics?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Medium · Explain, find (continued)</a:t>
            </a:r>
            <a:endParaRPr lang="en-US" sz="1200" dirty="0"/>
          </a:p>
        </p:txBody>
      </p:sp>
      <p:sp>
        <p:nvSpPr>
          <p:cNvPr id="4" name="Text 2"/>
          <p:cNvSpPr txBox="1"/>
          <p:nvPr/>
        </p:nvSpPr>
        <p:spPr>
          <a:xfrm>
            <a:off x="457200" y="1371600"/>
            <a:ext cx="8229600" cy="220370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mass is concentrated at one point: the size of the sledge and any rotation are ignored.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mass of the rope is ignored, so the tension is the same all along it.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40cos 25° = 36.25… N. The snow is smooth, so this is the only horizontal force: a = 36.25 ÷18 = 2.01 m s⁻². </a:t>
            </a:r>
            <a:r>
              <a:rPr lang="en-US" sz="1500" b="1" dirty="0">
                <a:solidFill>
                  <a:srgbClr val="1A1F2B"/>
                </a:solidFill>
                <a:latin typeface="Calibri" pitchFamily="34" charset="0"/>
                <a:ea typeface="Calibri" pitchFamily="34" charset="-122"/>
                <a:cs typeface="Calibri" pitchFamily="34" charset="-120"/>
              </a:rPr>
              <a:t>36.3 N; 2.01 m s⁻²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Friction would oppose the motion, so the resultant force and the acceleration would be smaller.</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vertical component, 40sin 25° = 16.9 N, does not change the horizontal motion; it only reduces the push of the snow on the sledge.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mathematical model in mechanics?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Mixing up light and inextensible. A light string has the same tension throughout; an inextensible string makes the connected particles move with the same speed and the same size of acceleration. Explain the one the question names.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magnitude and direction of a vector?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Vector.</a:t>
            </a:r>
            <a:r>
              <a:rPr lang="en-US" sz="1400" dirty="0">
                <a:solidFill>
                  <a:srgbClr val="1A1F2B"/>
                </a:solidFill>
                <a:latin typeface="Calibri" pitchFamily="34" charset="0"/>
                <a:ea typeface="Calibri" pitchFamily="34" charset="-122"/>
                <a:cs typeface="Calibri" pitchFamily="34" charset="-120"/>
              </a:rPr>
              <a:t> A quantity with both magnitude and direction, such as displacement, velocity, acceleration or force. A </a:t>
            </a:r>
            <a:r>
              <a:rPr lang="en-US" sz="1400" b="1" dirty="0">
                <a:solidFill>
                  <a:srgbClr val="1A1F2B"/>
                </a:solidFill>
                <a:latin typeface="Calibri" pitchFamily="34" charset="0"/>
                <a:ea typeface="Calibri" pitchFamily="34" charset="-122"/>
                <a:cs typeface="Calibri" pitchFamily="34" charset="-120"/>
              </a:rPr>
              <a:t>scalar</a:t>
            </a:r>
            <a:r>
              <a:rPr lang="en-US" sz="1400" dirty="0">
                <a:solidFill>
                  <a:srgbClr val="1A1F2B"/>
                </a:solidFill>
                <a:latin typeface="Calibri" pitchFamily="34" charset="0"/>
                <a:ea typeface="Calibri" pitchFamily="34" charset="-122"/>
                <a:cs typeface="Calibri" pitchFamily="34" charset="-120"/>
              </a:rPr>
              <a:t> has magnitude only: distance, speed, time, mass. Speed is the magnitude of velocity.</a:t>
            </a:r>
            <a:endParaRPr lang="en-US" sz="1400" dirty="0"/>
          </a:p>
        </p:txBody>
      </p:sp>
      <p:sp>
        <p:nvSpPr>
          <p:cNvPr id="6" name="Text 4"/>
          <p:cNvSpPr txBox="1"/>
          <p:nvPr/>
        </p:nvSpPr>
        <p:spPr>
          <a:xfrm>
            <a:off x="457200" y="2104034"/>
            <a:ext cx="8229600" cy="106436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 and j are unit vectors (magnitude 1) at right angles; in bearing problems i points east and j points north. The vector ai + bj can also be written as the column vector (a, b). Because the components are at right angles, Pythagoras gives the magnitude and right-angled trigonometry gives the direction.</a:t>
            </a:r>
            <a:endParaRPr lang="en-US" sz="1500" dirty="0"/>
          </a:p>
          <a:p>
            <a:pPr indent="0" marL="0">
              <a:spcBef>
                <a:spcPts val="300"/>
              </a:spcBef>
              <a:buNone/>
            </a:pPr>
            <a:r>
              <a:rPr lang="en-US" sz="1700" b="1" dirty="0">
                <a:solidFill>
                  <a:srgbClr val="0F766E"/>
                </a:solidFill>
                <a:latin typeface="Cambria" pitchFamily="34" charset="0"/>
                <a:ea typeface="Cambria" pitchFamily="34" charset="-122"/>
                <a:cs typeface="Cambria" pitchFamily="34" charset="-120"/>
              </a:rPr>
              <a:t>Magnitude, direction and unit vector</a:t>
            </a:r>
            <a:endParaRPr lang="en-US" sz="1500" dirty="0"/>
          </a:p>
        </p:txBody>
      </p:sp>
      <p:sp>
        <p:nvSpPr>
          <p:cNvPr id="7" name="Shape 5"/>
          <p:cNvSpPr/>
          <p:nvPr/>
        </p:nvSpPr>
        <p:spPr>
          <a:xfrm>
            <a:off x="457200" y="3213202"/>
            <a:ext cx="8229600" cy="444398"/>
          </a:xfrm>
          <a:prstGeom prst="roundRect">
            <a:avLst>
              <a:gd name="adj" fmla="val 12346"/>
            </a:avLst>
          </a:prstGeom>
          <a:solidFill>
            <a:srgbClr val="F3F5F9"/>
          </a:solidFill>
          <a:ln w="9525">
            <a:solidFill>
              <a:srgbClr val="DDE2EA"/>
            </a:solidFill>
            <a:prstDash val="solid"/>
          </a:ln>
        </p:spPr>
      </p:sp>
      <p:sp>
        <p:nvSpPr>
          <p:cNvPr id="8" name="Text 6"/>
          <p:cNvSpPr txBox="1"/>
          <p:nvPr/>
        </p:nvSpPr>
        <p:spPr>
          <a:xfrm>
            <a:off x="603504" y="3304642"/>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|ai + bj| = √(a² + b²)   tan θ= b/a   unit vector = v/|v|</a:t>
            </a:r>
            <a:endParaRPr lang="en-US" sz="1700" dirty="0"/>
          </a:p>
        </p:txBody>
      </p:sp>
      <p:sp>
        <p:nvSpPr>
          <p:cNvPr id="9" name="Text 7"/>
          <p:cNvSpPr txBox="1"/>
          <p:nvPr/>
        </p:nvSpPr>
        <p:spPr>
          <a:xfrm>
            <a:off x="457200" y="3776472"/>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θ = angle between the vector and i, measured anticlockwise; a bearing is measured clockwise from north (j), as three figures. Not in the formulae list: derive them from Pythagoras and right-angled trigonometry.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magnitude and direction of a vector?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calculator gives tan⁻¹ between −90° and 90° only. For a vector pointing left (a &lt;0), add 180°. A sketch shows which angle you need.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magnitude and direction of a vector?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Find, write down</a:t>
            </a:r>
            <a:endParaRPr lang="en-US" sz="1200" dirty="0"/>
          </a:p>
        </p:txBody>
      </p:sp>
      <p:pic>
        <p:nvPicPr>
          <p:cNvPr id="4" name="Image 0" descr="p = -6i + 2.5j has magnitude 6.5. It makes 157.4° with i (anticlockwise) and 22.6° north of west, so it lies on a bearing of 292.6°.">    </p:cNvPr>
          <p:cNvPicPr>
            <a:picLocks noChangeAspect="1"/>
          </p:cNvPicPr>
          <p:nvPr/>
        </p:nvPicPr>
        <p:blipFill>
          <a:blip r:embed="rId1"/>
          <a:stretch>
            <a:fillRect/>
          </a:stretch>
        </p:blipFill>
        <p:spPr>
          <a:xfrm>
            <a:off x="4389120" y="1613916"/>
            <a:ext cx="4297680" cy="2322576"/>
          </a:xfrm>
          <a:prstGeom prst="rect">
            <a:avLst/>
          </a:prstGeom>
        </p:spPr>
      </p:pic>
      <p:sp>
        <p:nvSpPr>
          <p:cNvPr id="5" name="Text 2"/>
          <p:cNvSpPr txBox="1"/>
          <p:nvPr/>
        </p:nvSpPr>
        <p:spPr>
          <a:xfrm>
            <a:off x="4389120" y="398221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p = -6i + 2.5j has magnitude 6.5. It makes 157.4° with i (anticlockwise) and 22.6° north of west, so it lies on a bearing of 292.6°.</a:t>
            </a:r>
            <a:endParaRPr lang="en-US" sz="1100" dirty="0"/>
          </a:p>
        </p:txBody>
      </p:sp>
      <p:sp>
        <p:nvSpPr>
          <p:cNvPr id="6" name="Text 3"/>
          <p:cNvSpPr txBox="1"/>
          <p:nvPr/>
        </p:nvSpPr>
        <p:spPr>
          <a:xfrm>
            <a:off x="457200" y="1371600"/>
            <a:ext cx="3611880" cy="24359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kayak moves with velocity (-6i + 2.5j) km h⁻¹, where i and j are unit vectors due east and due north. (a) Find the speed of the kayak. (b) Find the bearing on which it is moving. (c) Write down a unit vector in the direction of its motion. (d) A second kayak moves at 12 km h⁻¹ on a bearing of 150°. Write its velocity in the form pi + qj, giving exact values.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magnitude and direction of a vector?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Find, write down (continued)</a:t>
            </a:r>
            <a:endParaRPr lang="en-US" sz="1200" dirty="0"/>
          </a:p>
        </p:txBody>
      </p:sp>
      <p:pic>
        <p:nvPicPr>
          <p:cNvPr id="4" name="Image 0" descr="12 km h⁻¹ on a bearing of 150° is 30° east of south: 6 km h⁻¹ east and 10.39 km h⁻¹ south.">    </p:cNvPr>
          <p:cNvPicPr>
            <a:picLocks noChangeAspect="1"/>
          </p:cNvPicPr>
          <p:nvPr/>
        </p:nvPicPr>
        <p:blipFill>
          <a:blip r:embed="rId1"/>
          <a:stretch>
            <a:fillRect/>
          </a:stretch>
        </p:blipFill>
        <p:spPr>
          <a:xfrm>
            <a:off x="6296558" y="1371600"/>
            <a:ext cx="2390242" cy="2638044"/>
          </a:xfrm>
          <a:prstGeom prst="rect">
            <a:avLst/>
          </a:prstGeom>
        </p:spPr>
      </p:pic>
      <p:sp>
        <p:nvSpPr>
          <p:cNvPr id="5" name="Text 2"/>
          <p:cNvSpPr txBox="1"/>
          <p:nvPr/>
        </p:nvSpPr>
        <p:spPr>
          <a:xfrm>
            <a:off x="6296558" y="4055364"/>
            <a:ext cx="2390242" cy="562356"/>
          </a:xfrm>
          <a:prstGeom prst="rect">
            <a:avLst/>
          </a:prstGeom>
          <a:noFill/>
          <a:ln/>
        </p:spPr>
        <p:txBody>
          <a:bodyPr wrap="square" lIns="0" tIns="0" rIns="0" bIns="0" rtlCol="0" anchor="t"/>
          <a:lstStyle/>
          <a:p>
            <a:pPr algn="ctr" indent="0" marL="0">
              <a:buNone/>
            </a:pPr>
            <a:r>
              <a:rPr lang="en-US" sz="1100" i="1" dirty="0">
                <a:solidFill>
                  <a:srgbClr val="5A6577"/>
                </a:solidFill>
              </a:rPr>
              <a:t>12 km h⁻¹ on a bearing of 150° is 30° east of south: 6 km h⁻¹ east and 10.39 km h⁻¹ south.</a:t>
            </a:r>
            <a:endParaRPr lang="en-US" sz="1100" dirty="0"/>
          </a:p>
        </p:txBody>
      </p:sp>
      <p:sp>
        <p:nvSpPr>
          <p:cNvPr id="6" name="Text 3"/>
          <p:cNvSpPr txBox="1"/>
          <p:nvPr/>
        </p:nvSpPr>
        <p:spPr>
          <a:xfrm>
            <a:off x="457200" y="1371600"/>
            <a:ext cx="5519318" cy="214061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Speed = magnitude of the velocity: √((-6)² + 2.5²) = √42.25 = </a:t>
            </a:r>
            <a:r>
              <a:rPr lang="en-US" sz="1500" b="1" dirty="0">
                <a:solidFill>
                  <a:srgbClr val="1A1F2B"/>
                </a:solidFill>
                <a:latin typeface="Calibri" pitchFamily="34" charset="0"/>
                <a:ea typeface="Calibri" pitchFamily="34" charset="-122"/>
                <a:cs typeface="Calibri" pitchFamily="34" charset="-120"/>
              </a:rPr>
              <a:t>6.5 km h⁻¹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sketch shows west and slightly north. Angle north of west: tan⁻¹(2.5 ÷6) = 22.62°, so bearing = 270° + 22.62° = </a:t>
            </a:r>
            <a:r>
              <a:rPr lang="en-US" sz="1500" b="1" dirty="0">
                <a:solidFill>
                  <a:srgbClr val="1A1F2B"/>
                </a:solidFill>
                <a:latin typeface="Calibri" pitchFamily="34" charset="0"/>
                <a:ea typeface="Calibri" pitchFamily="34" charset="-122"/>
                <a:cs typeface="Calibri" pitchFamily="34" charset="-120"/>
              </a:rPr>
              <a:t>293° (292.6°)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(1/6.5)(-6i + 2.5j) = </a:t>
            </a:r>
            <a:r>
              <a:rPr lang="en-US" sz="1500" b="1" dirty="0">
                <a:solidFill>
                  <a:srgbClr val="1A1F2B"/>
                </a:solidFill>
                <a:latin typeface="Calibri" pitchFamily="34" charset="0"/>
                <a:ea typeface="Calibri" pitchFamily="34" charset="-122"/>
                <a:cs typeface="Calibri" pitchFamily="34" charset="-120"/>
              </a:rPr>
              <a:t>-(12/13)i + (5/13)j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The velocity makes 30° with south, towards east: 12sin 150° i + 12cos 150° j = </a:t>
            </a:r>
            <a:r>
              <a:rPr lang="en-US" sz="1500" b="1" dirty="0">
                <a:solidFill>
                  <a:srgbClr val="1A1F2B"/>
                </a:solidFill>
                <a:latin typeface="Calibri" pitchFamily="34" charset="0"/>
                <a:ea typeface="Calibri" pitchFamily="34" charset="-122"/>
                <a:cs typeface="Calibri" pitchFamily="34" charset="-120"/>
              </a:rPr>
              <a:t>(6i - 6√3 j) km h⁻¹ ≈(6i - 10.39j)</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magnitude and direction of a vector?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Typing tan⁻¹(2.5 ÷-6) and quoting −22.6° as the direction. That points east-south-east, the opposite way to the kayak. Always draw the vector before you name its angle.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add and resolve vectors?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Resultant</a:t>
            </a:r>
            <a:r>
              <a:rPr lang="en-US" sz="1500" dirty="0">
                <a:solidFill>
                  <a:srgbClr val="1A1F2B"/>
                </a:solidFill>
                <a:latin typeface="Calibri" pitchFamily="34" charset="0"/>
                <a:ea typeface="Calibri" pitchFamily="34" charset="-122"/>
                <a:cs typeface="Calibri" pitchFamily="34" charset="-120"/>
              </a:rPr>
              <a:t> = the single vector with the same effect as the vectors combined. Add the i-components, then the j-components.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On a vector diagram, draw the vectors tip to tail: the resultant runs from the first tail to the last tip. Forces in equilibrium close up into a polygon.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Resolving a vector of magnitude F at angle θ to i gives Fcos θ i + Fsin θ j.</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Parallel</a:t>
            </a:r>
            <a:r>
              <a:rPr lang="en-US" sz="1500" dirty="0">
                <a:solidFill>
                  <a:srgbClr val="1A1F2B"/>
                </a:solidFill>
                <a:latin typeface="Calibri" pitchFamily="34" charset="0"/>
                <a:ea typeface="Calibri" pitchFamily="34" charset="-122"/>
                <a:cs typeface="Calibri" pitchFamily="34" charset="-120"/>
              </a:rPr>
              <a:t>: ai + bj is parallel to ci + dj when a/c = b/d. Parallel to i: the j-component is zero. Parallel to j: the i-component is zero.</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Equilibrium</a:t>
            </a:r>
            <a:r>
              <a:rPr lang="en-US" sz="1500" dirty="0">
                <a:solidFill>
                  <a:srgbClr val="1A1F2B"/>
                </a:solidFill>
                <a:latin typeface="Calibri" pitchFamily="34" charset="0"/>
                <a:ea typeface="Calibri" pitchFamily="34" charset="-122"/>
                <a:cs typeface="Calibri" pitchFamily="34" charset="-120"/>
              </a:rPr>
              <a:t>: the resultant force is the zero vector, so the i-components and the j-components each sum to 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add and resolve vectors?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Find</a:t>
            </a:r>
            <a:endParaRPr lang="en-US" sz="1200" dirty="0"/>
          </a:p>
        </p:txBody>
      </p:sp>
      <p:pic>
        <p:nvPicPr>
          <p:cNvPr id="4" name="Image 0" descr="The three forces drawn from the particle, to scale, with their resultant R.">    </p:cNvPr>
          <p:cNvPicPr>
            <a:picLocks noChangeAspect="1"/>
          </p:cNvPicPr>
          <p:nvPr/>
        </p:nvPicPr>
        <p:blipFill>
          <a:blip r:embed="rId1"/>
          <a:stretch>
            <a:fillRect/>
          </a:stretch>
        </p:blipFill>
        <p:spPr>
          <a:xfrm>
            <a:off x="4389120" y="1519733"/>
            <a:ext cx="4297680" cy="2681021"/>
          </a:xfrm>
          <a:prstGeom prst="rect">
            <a:avLst/>
          </a:prstGeom>
        </p:spPr>
      </p:pic>
      <p:sp>
        <p:nvSpPr>
          <p:cNvPr id="5" name="Text 2"/>
          <p:cNvSpPr txBox="1"/>
          <p:nvPr/>
        </p:nvSpPr>
        <p:spPr>
          <a:xfrm>
            <a:off x="4389120" y="4246474"/>
            <a:ext cx="4297680" cy="224028"/>
          </a:xfrm>
          <a:prstGeom prst="rect">
            <a:avLst/>
          </a:prstGeom>
          <a:noFill/>
          <a:ln/>
        </p:spPr>
        <p:txBody>
          <a:bodyPr wrap="square" lIns="0" tIns="0" rIns="0" bIns="0" rtlCol="0" anchor="t"/>
          <a:lstStyle/>
          <a:p>
            <a:pPr algn="ctr" indent="0" marL="0">
              <a:buNone/>
            </a:pPr>
            <a:r>
              <a:rPr lang="en-US" sz="1100" i="1" dirty="0">
                <a:solidFill>
                  <a:srgbClr val="5A6577"/>
                </a:solidFill>
              </a:rPr>
              <a:t>The three forces drawn from the particle, to scale, with their resultant R.</a:t>
            </a:r>
            <a:endParaRPr lang="en-US" sz="1100" dirty="0"/>
          </a:p>
        </p:txBody>
      </p:sp>
      <p:sp>
        <p:nvSpPr>
          <p:cNvPr id="6" name="Text 3"/>
          <p:cNvSpPr txBox="1"/>
          <p:nvPr/>
        </p:nvSpPr>
        <p:spPr>
          <a:xfrm>
            <a:off x="457200" y="1371600"/>
            <a:ext cx="3611880" cy="174467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Three horizontal forces act on a particle: 8 N in the direction of i, 5 N at 60° to i and 6 N at 150° to i, both angles measured anticlockwise from i. Find the magnitude of the resultant force and the angle it makes with i.</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add and resolve vectors?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Find (continued)</a:t>
            </a:r>
            <a:endParaRPr lang="en-US" sz="1200" dirty="0"/>
          </a:p>
        </p:txBody>
      </p:sp>
      <p:pic>
        <p:nvPicPr>
          <p:cNvPr id="4" name="Image 0" descr="The same forces tip to tail. The resultant runs from the first tail to the last tip: 5.30i + 7.33j N.">    </p:cNvPr>
          <p:cNvPicPr>
            <a:picLocks noChangeAspect="1"/>
          </p:cNvPicPr>
          <p:nvPr/>
        </p:nvPicPr>
        <p:blipFill>
          <a:blip r:embed="rId1"/>
          <a:stretch>
            <a:fillRect/>
          </a:stretch>
        </p:blipFill>
        <p:spPr>
          <a:xfrm>
            <a:off x="5054803" y="1371600"/>
            <a:ext cx="3631997" cy="2807208"/>
          </a:xfrm>
          <a:prstGeom prst="rect">
            <a:avLst/>
          </a:prstGeom>
        </p:spPr>
      </p:pic>
      <p:sp>
        <p:nvSpPr>
          <p:cNvPr id="5" name="Text 2"/>
          <p:cNvSpPr txBox="1"/>
          <p:nvPr/>
        </p:nvSpPr>
        <p:spPr>
          <a:xfrm>
            <a:off x="5054803" y="4224528"/>
            <a:ext cx="3631997" cy="393192"/>
          </a:xfrm>
          <a:prstGeom prst="rect">
            <a:avLst/>
          </a:prstGeom>
          <a:noFill/>
          <a:ln/>
        </p:spPr>
        <p:txBody>
          <a:bodyPr wrap="square" lIns="0" tIns="0" rIns="0" bIns="0" rtlCol="0" anchor="t"/>
          <a:lstStyle/>
          <a:p>
            <a:pPr algn="ctr" indent="0" marL="0">
              <a:buNone/>
            </a:pPr>
            <a:r>
              <a:rPr lang="en-US" sz="1100" i="1" dirty="0">
                <a:solidFill>
                  <a:srgbClr val="5A6577"/>
                </a:solidFill>
              </a:rPr>
              <a:t>The same forces tip to tail. The resultant runs from the first tail to the last tip: 5.30i + 7.33j N.</a:t>
            </a:r>
            <a:endParaRPr lang="en-US" sz="1100" dirty="0"/>
          </a:p>
        </p:txBody>
      </p:sp>
      <p:sp>
        <p:nvSpPr>
          <p:cNvPr id="6" name="Text 3"/>
          <p:cNvSpPr txBox="1"/>
          <p:nvPr/>
        </p:nvSpPr>
        <p:spPr>
          <a:xfrm>
            <a:off x="457200" y="1371600"/>
            <a:ext cx="4277563" cy="184617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Resolve each force:</a:t>
            </a:r>
            <a:r>
              <a:rPr lang="en-US" sz="1500" dirty="0">
                <a:solidFill>
                  <a:srgbClr val="1A1F2B"/>
                </a:solidFill>
                <a:latin typeface="Calibri" pitchFamily="34" charset="0"/>
                <a:ea typeface="Calibri" pitchFamily="34" charset="-122"/>
                <a:cs typeface="Calibri" pitchFamily="34" charset="-120"/>
              </a:rPr>
              <a:t> 8i; 5cos 60° i + 5sin 60° j = 2.5i + 4.33j; 6cos 150° i + 6sin 150° j = -5.20i + 3j.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Add components:</a:t>
            </a:r>
            <a:r>
              <a:rPr lang="en-US" sz="1500" dirty="0">
                <a:solidFill>
                  <a:srgbClr val="1A1F2B"/>
                </a:solidFill>
                <a:latin typeface="Calibri" pitchFamily="34" charset="0"/>
                <a:ea typeface="Calibri" pitchFamily="34" charset="-122"/>
                <a:cs typeface="Calibri" pitchFamily="34" charset="-120"/>
              </a:rPr>
              <a:t> R = (8 + 2.5 - 5.196)i + (4.330 + 3)j = 5.304i + 7.330j.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Magnitude and direction:</a:t>
            </a:r>
            <a:r>
              <a:rPr lang="en-US" sz="1500" dirty="0">
                <a:solidFill>
                  <a:srgbClr val="1A1F2B"/>
                </a:solidFill>
                <a:latin typeface="Calibri" pitchFamily="34" charset="0"/>
                <a:ea typeface="Calibri" pitchFamily="34" charset="-122"/>
                <a:cs typeface="Calibri" pitchFamily="34" charset="-120"/>
              </a:rPr>
              <a:t> |R| = √(5.304² + 7.330²) = </a:t>
            </a:r>
            <a:r>
              <a:rPr lang="en-US" sz="1500" b="1" dirty="0">
                <a:solidFill>
                  <a:srgbClr val="1A1F2B"/>
                </a:solidFill>
                <a:latin typeface="Calibri" pitchFamily="34" charset="0"/>
                <a:ea typeface="Calibri" pitchFamily="34" charset="-122"/>
                <a:cs typeface="Calibri" pitchFamily="34" charset="-120"/>
              </a:rPr>
              <a:t>9.05 N</a:t>
            </a:r>
            <a:r>
              <a:rPr lang="en-US" sz="1500" dirty="0">
                <a:solidFill>
                  <a:srgbClr val="1A1F2B"/>
                </a:solidFill>
                <a:latin typeface="Calibri" pitchFamily="34" charset="0"/>
                <a:ea typeface="Calibri" pitchFamily="34" charset="-122"/>
                <a:cs typeface="Calibri" pitchFamily="34" charset="-120"/>
              </a:rPr>
              <a:t>; tan⁻¹(7.330 ÷5.304) = </a:t>
            </a:r>
            <a:r>
              <a:rPr lang="en-US" sz="1500" b="1" dirty="0">
                <a:solidFill>
                  <a:srgbClr val="1A1F2B"/>
                </a:solidFill>
                <a:latin typeface="Calibri" pitchFamily="34" charset="0"/>
                <a:ea typeface="Calibri" pitchFamily="34" charset="-122"/>
                <a:cs typeface="Calibri" pitchFamily="34" charset="-120"/>
              </a:rPr>
              <a:t>54.1° to i</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add and resolve vectors?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4 · Hard · Find, write down</a:t>
            </a:r>
            <a:endParaRPr lang="en-US" sz="1200" dirty="0"/>
          </a:p>
        </p:txBody>
      </p:sp>
      <p:pic>
        <p:nvPicPr>
          <p:cNvPr id="4" name="Image 0" descr="Worked example 4: with p = 4, F₁ + F₂ = 6i - 4j = 2(3i - 2j), parallel to the given direction.">    </p:cNvPr>
          <p:cNvPicPr>
            <a:picLocks noChangeAspect="1"/>
          </p:cNvPicPr>
          <p:nvPr/>
        </p:nvPicPr>
        <p:blipFill>
          <a:blip r:embed="rId1"/>
          <a:stretch>
            <a:fillRect/>
          </a:stretch>
        </p:blipFill>
        <p:spPr>
          <a:xfrm>
            <a:off x="5935370" y="1371600"/>
            <a:ext cx="2751430" cy="2807208"/>
          </a:xfrm>
          <a:prstGeom prst="rect">
            <a:avLst/>
          </a:prstGeom>
        </p:spPr>
      </p:pic>
      <p:sp>
        <p:nvSpPr>
          <p:cNvPr id="5" name="Text 2"/>
          <p:cNvSpPr txBox="1"/>
          <p:nvPr/>
        </p:nvSpPr>
        <p:spPr>
          <a:xfrm>
            <a:off x="5935370" y="4224528"/>
            <a:ext cx="275143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with p = 4, F₁ + F₂ = 6i - 4j = 2(3i - 2j), parallel to the given direction.</a:t>
            </a:r>
            <a:endParaRPr lang="en-US" sz="1100" dirty="0"/>
          </a:p>
        </p:txBody>
      </p:sp>
      <p:sp>
        <p:nvSpPr>
          <p:cNvPr id="6" name="Text 3"/>
          <p:cNvSpPr txBox="1"/>
          <p:nvPr/>
        </p:nvSpPr>
        <p:spPr>
          <a:xfrm>
            <a:off x="457200" y="1371600"/>
            <a:ext cx="515813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forces, F₁ = (2i + 3j) N and F₂ = (pi - 7j) N, act on a particle of mass 0.5 kg. Their resultant is parallel to (3i - 2j). (a) Find p. (b) Find the magnitude of the resultant, in exact form. (c) A third force F₃ is added so that the particle is in equilibrium. Write down F₃. (d) Without F₃, find the magnitude of the acceleration of the particle.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 = (2 + p)i - 4j. Parallel means the components are in the same ratio: (2 + p)/3 = (-4)/(-2) = 2 ⇒ </a:t>
            </a:r>
            <a:r>
              <a:rPr lang="en-US" sz="1500" b="1" dirty="0">
                <a:solidFill>
                  <a:srgbClr val="1A1F2B"/>
                </a:solidFill>
                <a:latin typeface="Calibri" pitchFamily="34" charset="0"/>
                <a:ea typeface="Calibri" pitchFamily="34" charset="-122"/>
                <a:cs typeface="Calibri" pitchFamily="34" charset="-120"/>
              </a:rPr>
              <a:t>p = 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 = 6i - 4j, |R| = √(36 + 16) = √52 = </a:t>
            </a:r>
            <a:r>
              <a:rPr lang="en-US" sz="1500" b="1" dirty="0">
                <a:solidFill>
                  <a:srgbClr val="1A1F2B"/>
                </a:solidFill>
                <a:latin typeface="Calibri" pitchFamily="34" charset="0"/>
                <a:ea typeface="Calibri" pitchFamily="34" charset="-122"/>
                <a:cs typeface="Calibri" pitchFamily="34" charset="-120"/>
              </a:rPr>
              <a:t>2√13 N (7.21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Equilibrium needs a zero resultant: </a:t>
            </a:r>
            <a:r>
              <a:rPr lang="en-US" sz="1500" b="1" dirty="0">
                <a:solidFill>
                  <a:srgbClr val="1A1F2B"/>
                </a:solidFill>
                <a:latin typeface="Calibri" pitchFamily="34" charset="0"/>
                <a:ea typeface="Calibri" pitchFamily="34" charset="-122"/>
                <a:cs typeface="Calibri" pitchFamily="34" charset="-120"/>
              </a:rPr>
              <a:t>F₃ = -R = (-6i + 4j)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add and resolve vectors?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4 · Hard · Find, write down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a = (6i - 4j) ÷0.5 = 12i - 8j, |a| = 4√13 = </a:t>
            </a:r>
            <a:r>
              <a:rPr lang="en-US" sz="1500" b="1" dirty="0">
                <a:solidFill>
                  <a:srgbClr val="1A1F2B"/>
                </a:solidFill>
                <a:latin typeface="Calibri" pitchFamily="34" charset="0"/>
                <a:ea typeface="Calibri" pitchFamily="34" charset="-122"/>
                <a:cs typeface="Calibri" pitchFamily="34" charset="-120"/>
              </a:rPr>
              <a:t>14.4 m s⁻²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add and resolve vectors?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parallel means one equation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resultant in components, then set the ratio equal to the ratio of the given direction. Check the signs as well as the sizes: (3i - 2j) and (-3i + 2j) are parallel but point opposite ways.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motion with constant velocity?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106436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position vector</a:t>
            </a:r>
            <a:r>
              <a:rPr lang="en-US" sz="1500" dirty="0">
                <a:solidFill>
                  <a:srgbClr val="1A1F2B"/>
                </a:solidFill>
                <a:latin typeface="Calibri" pitchFamily="34" charset="0"/>
                <a:ea typeface="Calibri" pitchFamily="34" charset="-122"/>
                <a:cs typeface="Calibri" pitchFamily="34" charset="-120"/>
              </a:rPr>
              <a:t> r of a point is its displacement from a fixed origin O. The displacement from A to B is r_B - r_A (“to” minus “from”); the distance AB is its magnitude. With constant velocity v, the displacement after time t is vt, so the position is the starting position plus that displacement.</a:t>
            </a:r>
            <a:endParaRPr lang="en-US" sz="1500" dirty="0"/>
          </a:p>
          <a:p>
            <a:pPr indent="0" marL="0">
              <a:spcBef>
                <a:spcPts val="300"/>
              </a:spcBef>
              <a:buNone/>
            </a:pPr>
            <a:r>
              <a:rPr lang="en-US" sz="1700" b="1" dirty="0">
                <a:solidFill>
                  <a:srgbClr val="0F766E"/>
                </a:solidFill>
                <a:latin typeface="Cambria" pitchFamily="34" charset="0"/>
                <a:ea typeface="Cambria" pitchFamily="34" charset="-122"/>
                <a:cs typeface="Cambria" pitchFamily="34" charset="-120"/>
              </a:rPr>
              <a:t>Constant velocity</a:t>
            </a:r>
            <a:endParaRPr lang="en-US" sz="1500" dirty="0"/>
          </a:p>
        </p:txBody>
      </p:sp>
      <p:sp>
        <p:nvSpPr>
          <p:cNvPr id="5" name="Shape 3"/>
          <p:cNvSpPr/>
          <p:nvPr/>
        </p:nvSpPr>
        <p:spPr>
          <a:xfrm>
            <a:off x="457200" y="2481682"/>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573122"/>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r = r₀ + vt</a:t>
            </a:r>
            <a:endParaRPr lang="en-US" sz="1700" dirty="0"/>
          </a:p>
        </p:txBody>
      </p:sp>
      <p:sp>
        <p:nvSpPr>
          <p:cNvPr id="7" name="Text 5"/>
          <p:cNvSpPr txBox="1"/>
          <p:nvPr/>
        </p:nvSpPr>
        <p:spPr>
          <a:xfrm>
            <a:off x="457200" y="3044038"/>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 = position vector at time t; r₀ = position vector when t = 0; v = constant velocity; speed = |v|. Not in the formulae list: must be known. Keep the units consistent: km with km h⁻¹ and hours, or m with m s⁻¹ and seconds.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motion with constant velocity?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5 · Medium · Find, write down</a:t>
            </a:r>
            <a:endParaRPr lang="en-US" sz="1200" dirty="0"/>
          </a:p>
        </p:txBody>
      </p:sp>
      <p:pic>
        <p:nvPicPr>
          <p:cNvPr id="4" name="Image 0" descr="The ship's track, with its position each hour. At 14:00 its i-component equals that of the buoy, so it is due north of the buoy, 5 km away.">    </p:cNvPr>
          <p:cNvPicPr>
            <a:picLocks noChangeAspect="1"/>
          </p:cNvPicPr>
          <p:nvPr/>
        </p:nvPicPr>
        <p:blipFill>
          <a:blip r:embed="rId1"/>
          <a:stretch>
            <a:fillRect/>
          </a:stretch>
        </p:blipFill>
        <p:spPr>
          <a:xfrm>
            <a:off x="5446166" y="1371600"/>
            <a:ext cx="3240634" cy="2638044"/>
          </a:xfrm>
          <a:prstGeom prst="rect">
            <a:avLst/>
          </a:prstGeom>
        </p:spPr>
      </p:pic>
      <p:sp>
        <p:nvSpPr>
          <p:cNvPr id="5" name="Text 2"/>
          <p:cNvSpPr txBox="1"/>
          <p:nvPr/>
        </p:nvSpPr>
        <p:spPr>
          <a:xfrm>
            <a:off x="5446166" y="4055364"/>
            <a:ext cx="3240634" cy="562356"/>
          </a:xfrm>
          <a:prstGeom prst="rect">
            <a:avLst/>
          </a:prstGeom>
          <a:noFill/>
          <a:ln/>
        </p:spPr>
        <p:txBody>
          <a:bodyPr wrap="square" lIns="0" tIns="0" rIns="0" bIns="0" rtlCol="0" anchor="t"/>
          <a:lstStyle/>
          <a:p>
            <a:pPr algn="ctr" indent="0" marL="0">
              <a:buNone/>
            </a:pPr>
            <a:r>
              <a:rPr lang="en-US" sz="1100" i="1" dirty="0">
                <a:solidFill>
                  <a:srgbClr val="5A6577"/>
                </a:solidFill>
              </a:rPr>
              <a:t>The ship's track, with its position each hour. At 14:00 its i-component equals that of the buoy, so it is due north of the buoy, 5 km away.</a:t>
            </a:r>
            <a:endParaRPr lang="en-US" sz="1100" dirty="0"/>
          </a:p>
        </p:txBody>
      </p:sp>
      <p:sp>
        <p:nvSpPr>
          <p:cNvPr id="6" name="Text 3"/>
          <p:cNvSpPr txBox="1"/>
          <p:nvPr/>
        </p:nvSpPr>
        <p:spPr>
          <a:xfrm>
            <a:off x="457200" y="1371600"/>
            <a:ext cx="4668926"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At noon a ship is at the point with position vector (-4i + 2j) km relative to a harbour O, where i and j are due east and due north. It moves with constant velocity (5i + 3j) km h⁻¹. A buoy is at (6i + 3j) km. (a) Find the speed of the ship and the bearing on which it moves. (b) Write down the position vector of the ship t hours after noon. (c) Find the time at which the ship is due north of the buoy, and its distance from the buoy then.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 = √(25 + 9) = √34 = </a:t>
            </a:r>
            <a:r>
              <a:rPr lang="en-US" sz="1500" b="1" dirty="0">
                <a:solidFill>
                  <a:srgbClr val="1A1F2B"/>
                </a:solidFill>
                <a:latin typeface="Calibri" pitchFamily="34" charset="0"/>
                <a:ea typeface="Calibri" pitchFamily="34" charset="-122"/>
                <a:cs typeface="Calibri" pitchFamily="34" charset="-120"/>
              </a:rPr>
              <a:t>5.83 km h⁻¹</a:t>
            </a:r>
            <a:r>
              <a:rPr lang="en-US" sz="1500" dirty="0">
                <a:solidFill>
                  <a:srgbClr val="1A1F2B"/>
                </a:solidFill>
                <a:latin typeface="Calibri" pitchFamily="34" charset="0"/>
                <a:ea typeface="Calibri" pitchFamily="34" charset="-122"/>
                <a:cs typeface="Calibri" pitchFamily="34" charset="-120"/>
              </a:rPr>
              <a:t>; bearing = tan⁻¹(5 ÷3) = </a:t>
            </a:r>
            <a:r>
              <a:rPr lang="en-US" sz="1500" b="1" dirty="0">
                <a:solidFill>
                  <a:srgbClr val="1A1F2B"/>
                </a:solidFill>
                <a:latin typeface="Calibri" pitchFamily="34" charset="0"/>
                <a:ea typeface="Calibri" pitchFamily="34" charset="-122"/>
                <a:cs typeface="Calibri" pitchFamily="34" charset="-120"/>
              </a:rPr>
              <a:t>059.0°</a:t>
            </a:r>
            <a:r>
              <a:rPr lang="en-US" sz="1500" dirty="0">
                <a:solidFill>
                  <a:srgbClr val="1A1F2B"/>
                </a:solidFill>
                <a:latin typeface="Calibri" pitchFamily="34" charset="0"/>
                <a:ea typeface="Calibri" pitchFamily="34" charset="-122"/>
                <a:cs typeface="Calibri" pitchFamily="34" charset="-120"/>
              </a:rPr>
              <a:t> (the angle east of north).</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r = (-4 + 5t)i + (2 + 3t)j</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motion with constant velocity?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5 · Medium · Find, write down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Due north of the buoy means the same i-component: -4 + 5t = 6 ⇒t = 2. Then r = 6i + 8j, and the distance is 8 - 3 = 5 km. </a:t>
            </a:r>
            <a:r>
              <a:rPr lang="en-US" sz="1500" b="1" dirty="0">
                <a:solidFill>
                  <a:srgbClr val="1A1F2B"/>
                </a:solidFill>
                <a:latin typeface="Calibri" pitchFamily="34" charset="0"/>
                <a:ea typeface="Calibri" pitchFamily="34" charset="-122"/>
                <a:cs typeface="Calibri" pitchFamily="34" charset="-120"/>
              </a:rPr>
              <a:t>At 14:00, 5 km north of the buoy.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motion with constant velocity?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r = vt and forgetting the starting position, or adding the speed (a number) instead of the velocity (a vector). The position vector needs r₀ and both components of v.</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 = ma and constant acceleration with vectors?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152521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Newton's second law works with whole vectors: the resultant force F and the acceleration a point in the same direction. If the forces are constant, a is constant, and the constant-acceleration formulae hold component by component. Read the wording carefully: “moving parallel to i” or “moving due east” refers to the velocity (the j-component of v is zero); “due east of O” refers to the position (the j-component of r is zero).</a:t>
            </a:r>
            <a:endParaRPr lang="en-US" sz="1500" dirty="0"/>
          </a:p>
          <a:p>
            <a:pPr indent="0" marL="0">
              <a:spcBef>
                <a:spcPts val="300"/>
              </a:spcBef>
              <a:buNone/>
            </a:pPr>
            <a:r>
              <a:rPr lang="en-US" sz="1700" b="1" dirty="0">
                <a:solidFill>
                  <a:srgbClr val="0F766E"/>
                </a:solidFill>
                <a:latin typeface="Cambria" pitchFamily="34" charset="0"/>
                <a:ea typeface="Cambria" pitchFamily="34" charset="-122"/>
                <a:cs typeface="Cambria" pitchFamily="34" charset="-120"/>
              </a:rPr>
              <a:t>Constant acceleration and Newton's second law in vector form</a:t>
            </a:r>
            <a:endParaRPr lang="en-US" sz="1500" dirty="0"/>
          </a:p>
        </p:txBody>
      </p:sp>
      <p:sp>
        <p:nvSpPr>
          <p:cNvPr id="5" name="Shape 3"/>
          <p:cNvSpPr/>
          <p:nvPr/>
        </p:nvSpPr>
        <p:spPr>
          <a:xfrm>
            <a:off x="457200" y="2942539"/>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033979"/>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 = u + at   r = r₀ + ut + ½at²   F = ma</a:t>
            </a:r>
            <a:endParaRPr lang="en-US" sz="1700" dirty="0"/>
          </a:p>
        </p:txBody>
      </p:sp>
      <p:sp>
        <p:nvSpPr>
          <p:cNvPr id="7" name="Text 5"/>
          <p:cNvSpPr txBox="1"/>
          <p:nvPr/>
        </p:nvSpPr>
        <p:spPr>
          <a:xfrm>
            <a:off x="457200" y="3504895"/>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 = initial velocity; v = velocity at time t; a = constant acceleration; F = resultant force (N); m = mass (kg). Not in the formulae list: must be known. Only for constant acceleration; if the acceleration varies with time you need calculus (M2).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 = ma and constant acceleration with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Find</a:t>
            </a:r>
            <a:endParaRPr lang="en-US" sz="1200" dirty="0"/>
          </a:p>
        </p:txBody>
      </p:sp>
      <p:pic>
        <p:nvPicPr>
          <p:cNvPr id="4" name="Image 0" descr="The puck's velocity at t = 0, 1.5 and 5 s, drawn from one point. Each second adds a = 2i + 2j, so the velocity swings round towards the direction of the force.">    </p:cNvPr>
          <p:cNvPicPr>
            <a:picLocks noChangeAspect="1"/>
          </p:cNvPicPr>
          <p:nvPr/>
        </p:nvPicPr>
        <p:blipFill>
          <a:blip r:embed="rId1"/>
          <a:stretch>
            <a:fillRect/>
          </a:stretch>
        </p:blipFill>
        <p:spPr>
          <a:xfrm>
            <a:off x="6638544" y="1371600"/>
            <a:ext cx="2048256" cy="2469794"/>
          </a:xfrm>
          <a:prstGeom prst="rect">
            <a:avLst/>
          </a:prstGeom>
        </p:spPr>
      </p:pic>
      <p:sp>
        <p:nvSpPr>
          <p:cNvPr id="5" name="Text 2"/>
          <p:cNvSpPr txBox="1"/>
          <p:nvPr/>
        </p:nvSpPr>
        <p:spPr>
          <a:xfrm>
            <a:off x="6473952" y="3887114"/>
            <a:ext cx="2377440" cy="730606"/>
          </a:xfrm>
          <a:prstGeom prst="rect">
            <a:avLst/>
          </a:prstGeom>
          <a:noFill/>
          <a:ln/>
        </p:spPr>
        <p:txBody>
          <a:bodyPr wrap="square" lIns="0" tIns="0" rIns="0" bIns="0" rtlCol="0" anchor="t"/>
          <a:lstStyle/>
          <a:p>
            <a:pPr algn="ctr" indent="0" marL="0">
              <a:buNone/>
            </a:pPr>
            <a:r>
              <a:rPr lang="en-US" sz="1100" i="1" dirty="0">
                <a:solidFill>
                  <a:srgbClr val="5A6577"/>
                </a:solidFill>
              </a:rPr>
              <a:t>The puck's velocity at t = 0, 1.5 and 5 s, drawn from one point. Each second adds a = 2i + 2j, so the velocity swings round towards the direction of the force.</a:t>
            </a:r>
            <a:endParaRPr lang="en-US" sz="1100" dirty="0"/>
          </a:p>
        </p:txBody>
      </p:sp>
      <p:sp>
        <p:nvSpPr>
          <p:cNvPr id="6" name="Text 3"/>
          <p:cNvSpPr txBox="1"/>
          <p:nvPr/>
        </p:nvSpPr>
        <p:spPr>
          <a:xfrm>
            <a:off x="457200" y="1371600"/>
            <a:ext cx="5861304"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puck of mass 2.5 kg moves on smooth horizontal ice. Two forces act on it: (6i - 2j) N and (-i + 7j) N. At t = 0 its velocity is (-3i + 4j) m s⁻¹. (a) Find the acceleration of the puck. (b) Find its speed when t = 3 s. (c) Find the time at which it is moving parallel to j. (d) Find the time at which it is moving in the direction of (i + 2j).</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 = 5i + 5j, so a = (5i + 5j) ÷2.5 = </a:t>
            </a:r>
            <a:r>
              <a:rPr lang="en-US" sz="1500" b="1" dirty="0">
                <a:solidFill>
                  <a:srgbClr val="1A1F2B"/>
                </a:solidFill>
                <a:latin typeface="Calibri" pitchFamily="34" charset="0"/>
                <a:ea typeface="Calibri" pitchFamily="34" charset="-122"/>
                <a:cs typeface="Calibri" pitchFamily="34" charset="-120"/>
              </a:rPr>
              <a:t>(2i + 2j) m s⁻²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 = (-3 + 2t)i + (4 + 2t)j; at t = 3: 3i + 10j, speed = √109 = </a:t>
            </a:r>
            <a:r>
              <a:rPr lang="en-US" sz="1500" b="1" dirty="0">
                <a:solidFill>
                  <a:srgbClr val="1A1F2B"/>
                </a:solidFill>
                <a:latin typeface="Calibri" pitchFamily="34" charset="0"/>
                <a:ea typeface="Calibri" pitchFamily="34" charset="-122"/>
                <a:cs typeface="Calibri" pitchFamily="34" charset="-120"/>
              </a:rPr>
              <a:t>10.4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Parallel to j: the i-component of v is zero, -3 + 2t = 0 ⇒ </a:t>
            </a:r>
            <a:r>
              <a:rPr lang="en-US" sz="1500" b="1" dirty="0">
                <a:solidFill>
                  <a:srgbClr val="1A1F2B"/>
                </a:solidFill>
                <a:latin typeface="Calibri" pitchFamily="34" charset="0"/>
                <a:ea typeface="Calibri" pitchFamily="34" charset="-122"/>
                <a:cs typeface="Calibri" pitchFamily="34" charset="-120"/>
              </a:rPr>
              <a:t>t = 1.5 s</a:t>
            </a:r>
            <a:r>
              <a:rPr lang="en-US" sz="1500" dirty="0">
                <a:solidFill>
                  <a:srgbClr val="1A1F2B"/>
                </a:solidFill>
                <a:latin typeface="Calibri" pitchFamily="34" charset="0"/>
                <a:ea typeface="Calibri" pitchFamily="34" charset="-122"/>
                <a:cs typeface="Calibri" pitchFamily="34" charset="-120"/>
              </a:rPr>
              <a:t> (then v = 7j).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Direction (i + 2j): j-component = 2 × i-component, both positive.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 = ma and constant acceleration with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4 + 2t = 2(-3 + 2t) ⇒ </a:t>
            </a:r>
            <a:r>
              <a:rPr lang="en-US" sz="1500" b="1" dirty="0">
                <a:solidFill>
                  <a:srgbClr val="1A1F2B"/>
                </a:solidFill>
                <a:latin typeface="Calibri" pitchFamily="34" charset="0"/>
                <a:ea typeface="Calibri" pitchFamily="34" charset="-122"/>
                <a:cs typeface="Calibri" pitchFamily="34" charset="-120"/>
              </a:rPr>
              <a:t>t = 5 s</a:t>
            </a:r>
            <a:r>
              <a:rPr lang="en-US" sz="1500" dirty="0">
                <a:solidFill>
                  <a:srgbClr val="1A1F2B"/>
                </a:solidFill>
                <a:latin typeface="Calibri" pitchFamily="34" charset="0"/>
                <a:ea typeface="Calibri" pitchFamily="34" charset="-122"/>
                <a:cs typeface="Calibri" pitchFamily="34" charset="-120"/>
              </a:rPr>
              <a:t> (then v = 7i + 14j ✓).</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 = ma and constant acceleration with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7 · Hard · Find</a:t>
            </a:r>
            <a:endParaRPr lang="en-US" sz="1200" dirty="0"/>
          </a:p>
        </p:txBody>
      </p:sp>
      <p:pic>
        <p:nvPicPr>
          <p:cNvPr id="4" name="Image 0" descr="The path of P from r = r₀ + ut + ½at². It curves because a is not parallel to u, and crosses the y-axis (due north of O) at t = 2 and t = 4.">    </p:cNvPr>
          <p:cNvPicPr>
            <a:picLocks noChangeAspect="1"/>
          </p:cNvPicPr>
          <p:nvPr/>
        </p:nvPicPr>
        <p:blipFill>
          <a:blip r:embed="rId1"/>
          <a:stretch>
            <a:fillRect/>
          </a:stretch>
        </p:blipFill>
        <p:spPr>
          <a:xfrm>
            <a:off x="4392778" y="1371600"/>
            <a:ext cx="4294022" cy="2807208"/>
          </a:xfrm>
          <a:prstGeom prst="rect">
            <a:avLst/>
          </a:prstGeom>
        </p:spPr>
      </p:pic>
      <p:sp>
        <p:nvSpPr>
          <p:cNvPr id="5" name="Text 2"/>
          <p:cNvSpPr txBox="1"/>
          <p:nvPr/>
        </p:nvSpPr>
        <p:spPr>
          <a:xfrm>
            <a:off x="4392778" y="4224528"/>
            <a:ext cx="4294022" cy="393192"/>
          </a:xfrm>
          <a:prstGeom prst="rect">
            <a:avLst/>
          </a:prstGeom>
          <a:noFill/>
          <a:ln/>
        </p:spPr>
        <p:txBody>
          <a:bodyPr wrap="square" lIns="0" tIns="0" rIns="0" bIns="0" rtlCol="0" anchor="t"/>
          <a:lstStyle/>
          <a:p>
            <a:pPr algn="ctr" indent="0" marL="0">
              <a:buNone/>
            </a:pPr>
            <a:r>
              <a:rPr lang="en-US" sz="1100" i="1" dirty="0">
                <a:solidFill>
                  <a:srgbClr val="5A6577"/>
                </a:solidFill>
              </a:rPr>
              <a:t>The path of P from r = r₀ + ut + ½at². It curves because a is not parallel to u, and crosses the y-axis (due north of O) at t = 2 and t = 4.</a:t>
            </a:r>
            <a:endParaRPr lang="en-US" sz="1100" dirty="0"/>
          </a:p>
        </p:txBody>
      </p:sp>
      <p:sp>
        <p:nvSpPr>
          <p:cNvPr id="6" name="Text 3"/>
          <p:cNvSpPr txBox="1"/>
          <p:nvPr/>
        </p:nvSpPr>
        <p:spPr>
          <a:xfrm>
            <a:off x="457200" y="1371600"/>
            <a:ext cx="3615538" cy="266730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P of mass 0.6 kg moves on a smooth horizontal plane with constant acceleration (-2i + j) m s⁻². At t = 0 it is at the point with position vector (-8i - 3j) m and has velocity (6i + j) m s⁻¹. (a) Find the magnitude of the resultant force on P. (b) Find the position vector of P at time t. (c) Find the times at which P is due north of O, and its distance from O at each. (d) Find the speed of P at the first of these times.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 = ma and constant acceleration with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7 · Hard · Find (continued)</a:t>
            </a:r>
            <a:endParaRPr lang="en-US" sz="1200" dirty="0"/>
          </a:p>
        </p:txBody>
      </p:sp>
      <p:sp>
        <p:nvSpPr>
          <p:cNvPr id="4" name="Text 2"/>
          <p:cNvSpPr txBox="1"/>
          <p:nvPr/>
        </p:nvSpPr>
        <p:spPr>
          <a:xfrm>
            <a:off x="457200" y="1371600"/>
            <a:ext cx="8229600" cy="191018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 = 0.6(-2i + j) = -1.2i + 0.6j, |F| = </a:t>
            </a:r>
            <a:r>
              <a:rPr lang="en-US" sz="1500" b="1" dirty="0">
                <a:solidFill>
                  <a:srgbClr val="1A1F2B"/>
                </a:solidFill>
                <a:latin typeface="Calibri" pitchFamily="34" charset="0"/>
                <a:ea typeface="Calibri" pitchFamily="34" charset="-122"/>
                <a:cs typeface="Calibri" pitchFamily="34" charset="-120"/>
              </a:rPr>
              <a:t>1.34 N</a:t>
            </a:r>
            <a:r>
              <a:rPr lang="en-US" sz="1500" dirty="0">
                <a:solidFill>
                  <a:srgbClr val="1A1F2B"/>
                </a:solidFill>
                <a:latin typeface="Calibri" pitchFamily="34" charset="0"/>
                <a:ea typeface="Calibri" pitchFamily="34" charset="-122"/>
                <a:cs typeface="Calibri" pitchFamily="34" charset="-120"/>
              </a:rPr>
              <a:t> (1.342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 = r₀ + ut + ½at² = </a:t>
            </a:r>
            <a:r>
              <a:rPr lang="en-US" sz="1500" b="1" dirty="0">
                <a:solidFill>
                  <a:srgbClr val="1A1F2B"/>
                </a:solidFill>
                <a:latin typeface="Calibri" pitchFamily="34" charset="0"/>
                <a:ea typeface="Calibri" pitchFamily="34" charset="-122"/>
                <a:cs typeface="Calibri" pitchFamily="34" charset="-120"/>
              </a:rPr>
              <a:t>(-8 + 6t - t²)i + (-3 + t + ½ t²)j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Due north of O: i-component zero (and j-component positive). t² - 6t + 8 = 0 ⇒(t - 2)(t - 4) = 0 ⇒t = 2 or 4. At t = 2: j-component = -3 + 2 + 2 = 1; at t = 4: -3 + 4 + 8 = 9 (both positive ✓). </a:t>
            </a:r>
            <a:r>
              <a:rPr lang="en-US" sz="1500" b="1" dirty="0">
                <a:solidFill>
                  <a:srgbClr val="1A1F2B"/>
                </a:solidFill>
                <a:latin typeface="Calibri" pitchFamily="34" charset="0"/>
                <a:ea typeface="Calibri" pitchFamily="34" charset="-122"/>
                <a:cs typeface="Calibri" pitchFamily="34" charset="-120"/>
              </a:rPr>
              <a:t>t = 2 s, 1 m from O; t = 4 s, 9 m from O.</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v = u + at = 2i + 3j at t = 2, speed = √13 = </a:t>
            </a:r>
            <a:r>
              <a:rPr lang="en-US" sz="1500" b="1" dirty="0">
                <a:solidFill>
                  <a:srgbClr val="1A1F2B"/>
                </a:solidFill>
                <a:latin typeface="Calibri" pitchFamily="34" charset="0"/>
                <a:ea typeface="Calibri" pitchFamily="34" charset="-122"/>
                <a:cs typeface="Calibri" pitchFamily="34" charset="-120"/>
              </a:rPr>
              <a:t>3.61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 = ma and constant acceleration with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check the other component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setting the i-component to zero, check the sign of the j-component. A negative value would mean due south of O, and that time must be rejected.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are two moving objects due north, colliding or closest?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06928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Write both position vectors in terms of the same t, then form r_B - r_A, the position of B relative to A. Everything follows from this one vector: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 due north of A: i-component of r_B - r_A is zero (and the j-component positive). Due east: j-component zero (and the i-component positive).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Collision: both components of r_B - r_A are zero at the same value of t. Paths that cross at different times do not collide.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Least distance: d² = |r_B - r_A|² is a quadratic in t. Complete the square: the minimum value of d² gives the least distance and the time it happens. No calculus is needed.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are two moving objects due north, colliding or closest?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Show that, find</a:t>
            </a:r>
            <a:endParaRPr lang="en-US" sz="1200" dirty="0"/>
          </a:p>
        </p:txBody>
      </p:sp>
      <p:pic>
        <p:nvPicPr>
          <p:cNvPr id="4" name="Image 0" descr="Ships A (blue) and B (red), with dots each hour. The tracks cross, but the ships reach the crossing point at different times. At 14:00 B is 4 km due east of A.">    </p:cNvPr>
          <p:cNvPicPr>
            <a:picLocks noChangeAspect="1"/>
          </p:cNvPicPr>
          <p:nvPr/>
        </p:nvPicPr>
        <p:blipFill>
          <a:blip r:embed="rId1"/>
          <a:stretch>
            <a:fillRect/>
          </a:stretch>
        </p:blipFill>
        <p:spPr>
          <a:xfrm>
            <a:off x="7102145" y="1371600"/>
            <a:ext cx="1584655" cy="2469794"/>
          </a:xfrm>
          <a:prstGeom prst="rect">
            <a:avLst/>
          </a:prstGeom>
        </p:spPr>
      </p:pic>
      <p:sp>
        <p:nvSpPr>
          <p:cNvPr id="5" name="Text 2"/>
          <p:cNvSpPr txBox="1"/>
          <p:nvPr/>
        </p:nvSpPr>
        <p:spPr>
          <a:xfrm>
            <a:off x="6705752" y="3887114"/>
            <a:ext cx="2377440" cy="730606"/>
          </a:xfrm>
          <a:prstGeom prst="rect">
            <a:avLst/>
          </a:prstGeom>
          <a:noFill/>
          <a:ln/>
        </p:spPr>
        <p:txBody>
          <a:bodyPr wrap="square" lIns="0" tIns="0" rIns="0" bIns="0" rtlCol="0" anchor="t"/>
          <a:lstStyle/>
          <a:p>
            <a:pPr algn="ctr" indent="0" marL="0">
              <a:buNone/>
            </a:pPr>
            <a:r>
              <a:rPr lang="en-US" sz="1100" i="1" dirty="0">
                <a:solidFill>
                  <a:srgbClr val="5A6577"/>
                </a:solidFill>
              </a:rPr>
              <a:t>Ships A (blue) and B (red), with dots each hour. The tracks cross, but the ships reach the crossing point at different times. At 14:00 B is 4 km due east of A.</a:t>
            </a:r>
            <a:endParaRPr lang="en-US" sz="1100" dirty="0"/>
          </a:p>
        </p:txBody>
      </p:sp>
      <p:sp>
        <p:nvSpPr>
          <p:cNvPr id="6" name="Text 3"/>
          <p:cNvSpPr txBox="1"/>
          <p:nvPr/>
        </p:nvSpPr>
        <p:spPr>
          <a:xfrm>
            <a:off x="457200" y="1371600"/>
            <a:ext cx="6324905" cy="220553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 and j are unit vectors due east and due north; position vectors are relative to a fixed point O.] At noon ship A is at (i + 2j) km and ship B is at (13i - 2j) km. A moves with constant velocity (3i + 4j) km h⁻¹ and B with constant velocity (-i + 6j) km h⁻¹. (a) Find the speed of B. (b) Find, in terms of t, the position vector of each ship t hours after noon. (c) Show that B is due east of A at 14:00 and find the distance between them then. (d) Show that the ships do not collide. (e) Show that d² = 20t² - 112t + 160, where d km is the distance AB, and hence find the least distance between the ships and the time when it occurs.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are two moving objects due north, colliding or closest?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Show that, find (continued)</a:t>
            </a:r>
            <a:endParaRPr lang="en-US" sz="1200" dirty="0"/>
          </a:p>
        </p:txBody>
      </p:sp>
      <p:pic>
        <p:nvPicPr>
          <p:cNvPr id="4" name="Image 0" descr="The distance AB from d² = 20t² - 112t + 160: it falls to a minimum of 1.79 km at t = 2.8 and then rises again.">    </p:cNvPr>
          <p:cNvPicPr>
            <a:picLocks noChangeAspect="1"/>
          </p:cNvPicPr>
          <p:nvPr/>
        </p:nvPicPr>
        <p:blipFill>
          <a:blip r:embed="rId1"/>
          <a:stretch>
            <a:fillRect/>
          </a:stretch>
        </p:blipFill>
        <p:spPr>
          <a:xfrm>
            <a:off x="4389120" y="1535278"/>
            <a:ext cx="4297680" cy="2478938"/>
          </a:xfrm>
          <a:prstGeom prst="rect">
            <a:avLst/>
          </a:prstGeom>
        </p:spPr>
      </p:pic>
      <p:sp>
        <p:nvSpPr>
          <p:cNvPr id="5" name="Text 2"/>
          <p:cNvSpPr txBox="1"/>
          <p:nvPr/>
        </p:nvSpPr>
        <p:spPr>
          <a:xfrm>
            <a:off x="4389120" y="405993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distance AB from d² = 20t² - 112t + 160: it falls to a minimum of 1.79 km at t = 2.8 and then rises again.</a:t>
            </a:r>
            <a:endParaRPr lang="en-US" sz="1100" dirty="0"/>
          </a:p>
        </p:txBody>
      </p:sp>
      <p:sp>
        <p:nvSpPr>
          <p:cNvPr id="6" name="Text 3"/>
          <p:cNvSpPr txBox="1"/>
          <p:nvPr/>
        </p:nvSpPr>
        <p:spPr>
          <a:xfrm>
            <a:off x="457200" y="1371600"/>
            <a:ext cx="3611880" cy="312633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 + 6j| = √37 = </a:t>
            </a:r>
            <a:r>
              <a:rPr lang="en-US" sz="1500" b="1" dirty="0">
                <a:solidFill>
                  <a:srgbClr val="1A1F2B"/>
                </a:solidFill>
                <a:latin typeface="Calibri" pitchFamily="34" charset="0"/>
                <a:ea typeface="Calibri" pitchFamily="34" charset="-122"/>
                <a:cs typeface="Calibri" pitchFamily="34" charset="-120"/>
              </a:rPr>
              <a:t>6.08 km h⁻¹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r_A = (1 + 3t)i + (2 + 4t)j, r_B = (13 - t)i + (-2 + 6t)j.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r_B - r_A = (12 - 4t)i + (-4 + 2t)j. The j-component is zero when t = 2 (14:00); then r_B - r_A = 4i. </a:t>
            </a:r>
            <a:r>
              <a:rPr lang="en-US" sz="1500" b="1" dirty="0">
                <a:solidFill>
                  <a:srgbClr val="1A1F2B"/>
                </a:solidFill>
                <a:latin typeface="Calibri" pitchFamily="34" charset="0"/>
                <a:ea typeface="Calibri" pitchFamily="34" charset="-122"/>
                <a:cs typeface="Calibri" pitchFamily="34" charset="-120"/>
              </a:rPr>
              <a:t>B is 4 km due east of A.</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The i-component is zero only at t = 3, the j-component only at t = 2: never together, so </a:t>
            </a:r>
            <a:r>
              <a:rPr lang="en-US" sz="1500" b="1" dirty="0">
                <a:solidFill>
                  <a:srgbClr val="1A1F2B"/>
                </a:solidFill>
                <a:latin typeface="Calibri" pitchFamily="34" charset="0"/>
                <a:ea typeface="Calibri" pitchFamily="34" charset="-122"/>
                <a:cs typeface="Calibri" pitchFamily="34" charset="-120"/>
              </a:rPr>
              <a:t>no collision</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d² = (12 - 4t)² + (2t - 4)² = 144 - 96t + 16t² + 4t² - 16t + 16 = 20t² - 112t + 160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are two moving objects due north, colliding or closest?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Show that,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Completing the square, d² = 20(t - 2.8)² + 3.2, so the least d = √3.2 = </a:t>
            </a:r>
            <a:r>
              <a:rPr lang="en-US" sz="1500" b="1" dirty="0">
                <a:solidFill>
                  <a:srgbClr val="1A1F2B"/>
                </a:solidFill>
                <a:latin typeface="Calibri" pitchFamily="34" charset="0"/>
                <a:ea typeface="Calibri" pitchFamily="34" charset="-122"/>
                <a:cs typeface="Calibri" pitchFamily="34" charset="-120"/>
              </a:rPr>
              <a:t>1.79 km (1.7889) when t = 2.8, at 14:48</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are two moving objects due north, colliding or closest?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Shape 2"/>
          <p:cNvSpPr/>
          <p:nvPr/>
        </p:nvSpPr>
        <p:spPr>
          <a:xfrm>
            <a:off x="457200" y="1371600"/>
            <a:ext cx="8229600" cy="635508"/>
          </a:xfrm>
          <a:prstGeom prst="roundRect">
            <a:avLst>
              <a:gd name="adj" fmla="val 8633"/>
            </a:avLst>
          </a:prstGeom>
          <a:solidFill>
            <a:srgbClr val="FEF2F2"/>
          </a:solidFill>
          <a:ln w="9525">
            <a:solidFill>
              <a:srgbClr val="DDE2EA"/>
            </a:solidFill>
            <a:prstDash val="solid"/>
          </a:ln>
        </p:spPr>
      </p:sp>
      <p:sp>
        <p:nvSpPr>
          <p:cNvPr id="5" name="Text 3"/>
          <p:cNvSpPr txBox="1"/>
          <p:nvPr/>
        </p:nvSpPr>
        <p:spPr>
          <a:xfrm>
            <a:off x="603504" y="1463040"/>
            <a:ext cx="7936992" cy="489204"/>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two ships collide because their paths cross. A collision needs r_A = r_B for one value of 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M1.1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sketch before you calculate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five-second sketch with i east and j north fixes the quadrant of every direction, shows whether “due north” is possible, and catches a sign error before it spreads.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say which angle you mean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angle with i”, “the angle with j” and “the bearing” are different numbers for the same vector. Give the one asked for, and give bearings as three figures (059°, not 59°).</a:t>
            </a:r>
            <a:endParaRPr lang="en-US" sz="1300" dirty="0"/>
          </a:p>
        </p:txBody>
      </p:sp>
      <p:sp>
        <p:nvSpPr>
          <p:cNvPr id="8" name="Shape 6"/>
          <p:cNvSpPr/>
          <p:nvPr/>
        </p:nvSpPr>
        <p:spPr>
          <a:xfrm>
            <a:off x="457200" y="3311042"/>
            <a:ext cx="8229600" cy="1066190"/>
          </a:xfrm>
          <a:prstGeom prst="roundRect">
            <a:avLst>
              <a:gd name="adj" fmla="val 5146"/>
            </a:avLst>
          </a:prstGeom>
          <a:solidFill>
            <a:srgbClr val="FFFBEB"/>
          </a:solidFill>
          <a:ln w="9525">
            <a:solidFill>
              <a:srgbClr val="DDE2EA"/>
            </a:solidFill>
            <a:prstDash val="solid"/>
          </a:ln>
        </p:spPr>
      </p:sp>
      <p:sp>
        <p:nvSpPr>
          <p:cNvPr id="9" name="Text 7"/>
          <p:cNvSpPr txBox="1"/>
          <p:nvPr/>
        </p:nvSpPr>
        <p:spPr>
          <a:xfrm>
            <a:off x="603504" y="340248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position or velocity? Speed is a number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“Due north of O” is about r; “moving due north” is about v: say which vector you are using. A speed or distance ends with a magnitude and a unit; a velocity, displacement or force “as a vector” is given in i, j form.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M1.1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6 — modelling answers in context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Link an assumption to the object in the question: “the sledge's size is ignored, so it can be treated as a point”, not just a dictionary definition. When asked how dropping it would change an answer, say which way (bigger or smaller) and why.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66137"/>
                <a:gridCol w="2882189"/>
                <a:gridCol w="288218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particle must be something small.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“Particle” is a modelling choice, not a size.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ship or a car can be a particle when its size does not affect the motion being studied.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light string makes connected particles move together.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comes from the string being inextensible.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Light ⇒ same tension throughout; inextensible ⇒ same speed and size of 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3i + 4j means a speed of 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Components are at right angles, so they do not add as numbers.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 = √(3² + 4²) = 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tan⁻¹(b/a) always gives the 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calculator cannot tell ai + bj from -ai - bj.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Sketch the vector; add 180° when a &lt;0.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Crossing paths means a collision.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objects may pass the crossing point at different times.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Collision needs equal position vectors at the same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66137"/>
                <a:gridCol w="2882189"/>
                <a:gridCol w="288218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force on a moving particle points the way it moves.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ma links force to acceleration, not to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is parallel to a; the path bends towards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 Pure Mathematics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Pythagoras, surds, right-angled trigonometry and completing the square are the algebra behind magnitudes, exact answers and least-distance problems.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M1.2 Kinematics and the rest of M1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Straight-line kinematics is the one-component case of r = r₀ + ut + ½at². Resolving forces, statics, friction and connected particles (M1.3) all use the modelling words and components from this page; rods and laminas return in moments.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M2 Mechanics 2 and IAL Physics Unit 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Projectiles are constant-acceleration vector motion with a = -gj; when a varies, v and r come from calculus. Adding vectors tip to tail and resolving forces are the same skills in IAL Physics.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009851"/>
                <a:gridCol w="4041648"/>
                <a:gridCol w="217810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|ai + bj| = √(a² + b²)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Magnitude: speed, distance, size of a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θ= b/a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Angle with i (check the quadrant)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Fcos θ i + Fsin θ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Resolving a vector at angle θ to 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Unit vector in the direction of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r₀ + vt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Position with constant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u +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with constant 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r₀ + ut + ½at²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Position with constant 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ma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Resultant force and 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1442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load hangs from a light inextensible string. State what each of the two words tells you about the string.</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Find the magnitude of (5i - 3j) and its bearing, where i is east and j is north.</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force of 20 N acts on a bearing of 240°. Write it in the form ai + bj.</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particle is at (i + 2j) m and moves with constant velocity (3i - j) m s⁻¹. Find its distance from O after 4 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resultant force (6i - 8j) N acts on a 4 kg particle. Find the magnitude of its acceleration.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Light: its mass is ignored, so the tension is the same throughout. Inextensible: it does not stretch, so anything attached to it moves with the same speed and the same size of acceleration.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√34 = 5.83. It points 31.0° below i (south of east), so the bearing is 090° + 31.0° = </a:t>
            </a:r>
            <a:r>
              <a:rPr lang="en-US" sz="1500" b="1" dirty="0">
                <a:solidFill>
                  <a:srgbClr val="1A1F2B"/>
                </a:solidFill>
                <a:latin typeface="Calibri" pitchFamily="34" charset="0"/>
                <a:ea typeface="Calibri" pitchFamily="34" charset="-122"/>
                <a:cs typeface="Calibri" pitchFamily="34" charset="-120"/>
              </a:rPr>
              <a:t>121.0°</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20sin 240° i + 20cos 240° j = -10√3 i - 10j ≈ </a:t>
            </a:r>
            <a:r>
              <a:rPr lang="en-US" sz="1500" b="1" dirty="0">
                <a:solidFill>
                  <a:srgbClr val="1A1F2B"/>
                </a:solidFill>
                <a:latin typeface="Calibri" pitchFamily="34" charset="0"/>
                <a:ea typeface="Calibri" pitchFamily="34" charset="-122"/>
                <a:cs typeface="Calibri" pitchFamily="34" charset="-120"/>
              </a:rPr>
              <a:t>(-17.3i - 10j) N</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r = (i + 2j) + 4(3i - j) = 13i - 2j; distance = √173 = </a:t>
            </a:r>
            <a:r>
              <a:rPr lang="en-US" sz="1500" b="1" dirty="0">
                <a:solidFill>
                  <a:srgbClr val="1A1F2B"/>
                </a:solidFill>
                <a:latin typeface="Calibri" pitchFamily="34" charset="0"/>
                <a:ea typeface="Calibri" pitchFamily="34" charset="-122"/>
                <a:cs typeface="Calibri" pitchFamily="34" charset="-120"/>
              </a:rPr>
              <a:t>13.2 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a = (6i - 8j) ÷4 = 1.5i - 2j; |a| = √(2.25 + 4) = </a:t>
            </a:r>
            <a:r>
              <a:rPr lang="en-US" sz="1500" b="1" dirty="0">
                <a:solidFill>
                  <a:srgbClr val="1A1F2B"/>
                </a:solidFill>
                <a:latin typeface="Calibri" pitchFamily="34" charset="0"/>
                <a:ea typeface="Calibri" pitchFamily="34" charset="-122"/>
                <a:cs typeface="Calibri" pitchFamily="34" charset="-120"/>
              </a:rPr>
              <a:t>2.5 m s⁻²</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[In this question i and j are unit vectors due east and due north respectively.] A robotic lawnmower crosses a flat field in two straight stages. Its displacement in the first stage is a = (7i − 4j) m and in the second stage is b = (−2i + 9j) m.</a:t>
            </a:r>
            <a:endParaRPr lang="en-US" sz="1400" dirty="0"/>
          </a:p>
          <a:p>
            <a:pPr indent="0" marL="0">
              <a:spcAft>
                <a:spcPts val="600"/>
              </a:spcAft>
              <a:buNone/>
            </a:pPr>
            <a:r>
              <a:rPr lang="en-US" sz="1400" dirty="0">
                <a:solidFill>
                  <a:srgbClr val="1A1F2B"/>
                </a:solidFill>
              </a:rPr>
              <a:t>(a) Find the magnitude of a.  [2]</a:t>
            </a:r>
            <a:endParaRPr lang="en-US" sz="1400" dirty="0"/>
          </a:p>
          <a:p>
            <a:pPr indent="0" marL="0">
              <a:spcAft>
                <a:spcPts val="600"/>
              </a:spcAft>
              <a:buNone/>
            </a:pPr>
            <a:r>
              <a:rPr lang="en-US" sz="1400" dirty="0">
                <a:solidFill>
                  <a:srgbClr val="1A1F2B"/>
                </a:solidFill>
              </a:rPr>
              <a:t>(b) Find the angle between a and the unit vector i.  [2]</a:t>
            </a:r>
            <a:endParaRPr lang="en-US" sz="1400" dirty="0"/>
          </a:p>
          <a:p>
            <a:pPr indent="0" marL="0">
              <a:spcAft>
                <a:spcPts val="600"/>
              </a:spcAft>
              <a:buNone/>
            </a:pPr>
            <a:r>
              <a:rPr lang="en-US" sz="1400" dirty="0">
                <a:solidFill>
                  <a:srgbClr val="1A1F2B"/>
                </a:solidFill>
              </a:rPr>
              <a:t>(c) Find the total displacement of the lawnmower.  [1]</a:t>
            </a:r>
            <a:endParaRPr lang="en-US" sz="1400" dirty="0"/>
          </a:p>
          <a:p>
            <a:pPr indent="0" marL="0">
              <a:spcAft>
                <a:spcPts val="600"/>
              </a:spcAft>
              <a:buNone/>
            </a:pPr>
            <a:r>
              <a:rPr lang="en-US" sz="1400" dirty="0">
                <a:solidFill>
                  <a:srgbClr val="1A1F2B"/>
                </a:solidFill>
              </a:rPr>
              <a:t>(d) Write down the bearing of the lawnmower's final position from its starting point.  [1]</a:t>
            </a:r>
            <a:endParaRPr lang="en-US" sz="1400" dirty="0"/>
          </a:p>
          <a:p>
            <a:pPr indent="0" marL="0">
              <a:spcAft>
                <a:spcPts val="600"/>
              </a:spcAft>
              <a:buNone/>
            </a:pPr>
            <a:r>
              <a:rPr lang="en-US" sz="1400" dirty="0">
                <a:solidFill>
                  <a:srgbClr val="1A1F2B"/>
                </a:solidFill>
              </a:rPr>
              <a:t>(e) Find a unit vector in the direction of the total displacement.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[In this question i and j are unit vectors due east and due north respectively.] A hiker walks 3.0 km on a bearing of 040° and then 5.0 km on a bearing of 130°.</a:t>
            </a:r>
            <a:endParaRPr lang="en-US" sz="1200" dirty="0"/>
          </a:p>
          <a:p>
            <a:pPr indent="0" marL="0">
              <a:spcAft>
                <a:spcPts val="600"/>
              </a:spcAft>
              <a:buNone/>
            </a:pPr>
            <a:r>
              <a:rPr lang="en-US" sz="1200" dirty="0">
                <a:solidFill>
                  <a:srgbClr val="1A1F2B"/>
                </a:solidFill>
              </a:rPr>
              <a:t>Figure: the two stages of the walk, with bearings measured clockwise from north; not to scale.</a:t>
            </a:r>
            <a:endParaRPr lang="en-US" sz="1200" dirty="0"/>
          </a:p>
          <a:p>
            <a:pPr indent="0" marL="0">
              <a:spcAft>
                <a:spcPts val="600"/>
              </a:spcAft>
              <a:buNone/>
            </a:pPr>
            <a:r>
              <a:rPr lang="en-US" sz="1200" dirty="0">
                <a:solidFill>
                  <a:srgbClr val="1A1F2B"/>
                </a:solidFill>
              </a:rPr>
              <a:t>(a) Write the displacement for the first part of the walk in the form (pi + qj) km, giving p and q to 3 significant figures.  [2]</a:t>
            </a:r>
            <a:endParaRPr lang="en-US" sz="1200" dirty="0"/>
          </a:p>
          <a:p>
            <a:pPr indent="0" marL="0">
              <a:spcAft>
                <a:spcPts val="600"/>
              </a:spcAft>
              <a:buNone/>
            </a:pPr>
            <a:r>
              <a:rPr lang="en-US" sz="1200" dirty="0">
                <a:solidFill>
                  <a:srgbClr val="1A1F2B"/>
                </a:solidFill>
              </a:rPr>
              <a:t>(b) Write the displacement for the second part of the walk in the same form.  [1]</a:t>
            </a:r>
            <a:endParaRPr lang="en-US" sz="1200" dirty="0"/>
          </a:p>
          <a:p>
            <a:pPr indent="0" marL="0">
              <a:spcAft>
                <a:spcPts val="600"/>
              </a:spcAft>
              <a:buNone/>
            </a:pPr>
            <a:r>
              <a:rPr lang="en-US" sz="1200" dirty="0">
                <a:solidFill>
                  <a:srgbClr val="1A1F2B"/>
                </a:solidFill>
              </a:rPr>
              <a:t>(c) Find the distance of the hiker from the starting point at the end of the walk.  [2]</a:t>
            </a:r>
            <a:endParaRPr lang="en-US" sz="1200" dirty="0"/>
          </a:p>
          <a:p>
            <a:pPr indent="0" marL="0">
              <a:spcAft>
                <a:spcPts val="600"/>
              </a:spcAft>
              <a:buNone/>
            </a:pPr>
            <a:r>
              <a:rPr lang="en-US" sz="1200" dirty="0">
                <a:solidFill>
                  <a:srgbClr val="1A1F2B"/>
                </a:solidFill>
              </a:rPr>
              <a:t>(d) Find the bearing of the hiker's final position from the starting point.  [2]</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554480"/>
            <a:ext cx="3474720" cy="274320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√(7² + (−4)²) = √65</a:t>
            </a:r>
            <a:endParaRPr lang="en-US" sz="1600" dirty="0"/>
          </a:p>
          <a:p>
            <a:pPr marL="342900" indent="-342900">
              <a:spcAft>
                <a:spcPts val="400"/>
              </a:spcAft>
              <a:buSzPct val="100000"/>
              <a:buChar char="•"/>
            </a:pPr>
            <a:r>
              <a:rPr lang="en-US" sz="1600" dirty="0">
                <a:solidFill>
                  <a:srgbClr val="1A1F2B"/>
                </a:solidFill>
              </a:rPr>
              <a:t>= 8.06 m</a:t>
            </a:r>
            <a:endParaRPr lang="en-US" sz="1600" dirty="0"/>
          </a:p>
          <a:p>
            <a:pPr marL="342900" indent="-342900">
              <a:spcAft>
                <a:spcPts val="400"/>
              </a:spcAft>
              <a:buSzPct val="100000"/>
              <a:buChar char="•"/>
            </a:pPr>
            <a:r>
              <a:rPr lang="en-US" sz="1600" dirty="0">
                <a:solidFill>
                  <a:srgbClr val="1A1F2B"/>
                </a:solidFill>
              </a:rPr>
              <a:t>tan⁻¹(4 ÷ 7)</a:t>
            </a:r>
            <a:endParaRPr lang="en-US" sz="1600" dirty="0"/>
          </a:p>
          <a:p>
            <a:pPr marL="342900" indent="-342900">
              <a:spcAft>
                <a:spcPts val="400"/>
              </a:spcAft>
              <a:buSzPct val="100000"/>
              <a:buChar char="•"/>
            </a:pPr>
            <a:r>
              <a:rPr lang="en-US" sz="1600" dirty="0">
                <a:solidFill>
                  <a:srgbClr val="1A1F2B"/>
                </a:solidFill>
              </a:rPr>
              <a:t>= 29.7° (below i, i.e. south of east)</a:t>
            </a:r>
            <a:endParaRPr lang="en-US" sz="1600" dirty="0"/>
          </a:p>
          <a:p>
            <a:pPr marL="342900" indent="-342900">
              <a:spcAft>
                <a:spcPts val="400"/>
              </a:spcAft>
              <a:buSzPct val="100000"/>
              <a:buChar char="•"/>
            </a:pPr>
            <a:r>
              <a:rPr lang="en-US" sz="1600" dirty="0">
                <a:solidFill>
                  <a:srgbClr val="1A1F2B"/>
                </a:solidFill>
              </a:rPr>
              <a:t>a + b = (5i + 5j) m</a:t>
            </a:r>
            <a:endParaRPr lang="en-US" sz="1600" dirty="0"/>
          </a:p>
          <a:p>
            <a:pPr marL="342900" indent="-342900">
              <a:spcAft>
                <a:spcPts val="400"/>
              </a:spcAft>
              <a:buSzPct val="100000"/>
              <a:buChar char="•"/>
            </a:pPr>
            <a:r>
              <a:rPr lang="en-US" sz="1600" dirty="0">
                <a:solidFill>
                  <a:srgbClr val="1A1F2B"/>
                </a:solidFill>
              </a:rPr>
              <a:t>045°</a:t>
            </a:r>
            <a:endParaRPr lang="en-US" sz="1600" dirty="0"/>
          </a:p>
          <a:p>
            <a:pPr marL="342900" indent="-342900">
              <a:spcAft>
                <a:spcPts val="400"/>
              </a:spcAft>
              <a:buSzPct val="100000"/>
              <a:buChar char="•"/>
            </a:pPr>
            <a:r>
              <a:rPr lang="en-US" sz="1600" dirty="0">
                <a:solidFill>
                  <a:srgbClr val="1A1F2B"/>
                </a:solidFill>
              </a:rPr>
              <a:t>(5i + 5j) ÷ 5√2 = (1/√2)(i + j) or equivalent, e.g. (√2/2)i + (√2/2)j</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3.0 sin 40° i + 3.0 cos 40° j</a:t>
            </a:r>
            <a:endParaRPr lang="en-US" sz="1400" dirty="0"/>
          </a:p>
          <a:p>
            <a:pPr marL="342900" indent="-342900">
              <a:spcAft>
                <a:spcPts val="400"/>
              </a:spcAft>
              <a:buSzPct val="100000"/>
              <a:buChar char="•"/>
            </a:pPr>
            <a:r>
              <a:rPr lang="en-US" sz="1400" dirty="0">
                <a:solidFill>
                  <a:srgbClr val="1A1F2B"/>
                </a:solidFill>
              </a:rPr>
              <a:t>= (1.93i + 2.30j) km</a:t>
            </a:r>
            <a:endParaRPr lang="en-US" sz="1400" dirty="0"/>
          </a:p>
          <a:p>
            <a:pPr marL="342900" indent="-342900">
              <a:spcAft>
                <a:spcPts val="400"/>
              </a:spcAft>
              <a:buSzPct val="100000"/>
              <a:buChar char="•"/>
            </a:pPr>
            <a:r>
              <a:rPr lang="en-US" sz="1400" dirty="0">
                <a:solidFill>
                  <a:srgbClr val="1A1F2B"/>
                </a:solidFill>
              </a:rPr>
              <a:t>5.0 sin 130° i + 5.0 cos 130° j = (3.83i − 3.21j) km</a:t>
            </a:r>
            <a:endParaRPr lang="en-US" sz="1400" dirty="0"/>
          </a:p>
          <a:p>
            <a:pPr marL="342900" indent="-342900">
              <a:spcAft>
                <a:spcPts val="400"/>
              </a:spcAft>
              <a:buSzPct val="100000"/>
              <a:buChar char="•"/>
            </a:pPr>
            <a:r>
              <a:rPr lang="en-US" sz="1400" dirty="0">
                <a:solidFill>
                  <a:srgbClr val="1A1F2B"/>
                </a:solidFill>
              </a:rPr>
              <a:t>resultant = 5.76i − 0.916j, then Pythagoras</a:t>
            </a:r>
            <a:endParaRPr lang="en-US" sz="1400" dirty="0"/>
          </a:p>
          <a:p>
            <a:pPr marL="342900" indent="-342900">
              <a:spcAft>
                <a:spcPts val="400"/>
              </a:spcAft>
              <a:buSzPct val="100000"/>
              <a:buChar char="•"/>
            </a:pPr>
            <a:r>
              <a:rPr lang="en-US" sz="1400" dirty="0">
                <a:solidFill>
                  <a:srgbClr val="1A1F2B"/>
                </a:solidFill>
              </a:rPr>
              <a:t>5.83 km (√34; the two stages are at right angles)</a:t>
            </a:r>
            <a:endParaRPr lang="en-US" sz="1400" dirty="0"/>
          </a:p>
          <a:p>
            <a:pPr marL="342900" indent="-342900">
              <a:spcAft>
                <a:spcPts val="400"/>
              </a:spcAft>
              <a:buSzPct val="100000"/>
              <a:buChar char="•"/>
            </a:pPr>
            <a:r>
              <a:rPr lang="en-US" sz="1400" dirty="0">
                <a:solidFill>
                  <a:srgbClr val="1A1F2B"/>
                </a:solidFill>
              </a:rPr>
              <a:t>angle below east = tan⁻¹(0.916 ÷ 5.76) = 9.04°, or 40° + tan⁻¹(5 ÷ 3)</a:t>
            </a:r>
            <a:endParaRPr lang="en-US" sz="1400" dirty="0"/>
          </a:p>
          <a:p>
            <a:pPr marL="342900" indent="-342900">
              <a:spcAft>
                <a:spcPts val="400"/>
              </a:spcAft>
              <a:buSzPct val="100000"/>
              <a:buChar char="•"/>
            </a:pPr>
            <a:r>
              <a:rPr lang="en-US" sz="1400" dirty="0">
                <a:solidFill>
                  <a:srgbClr val="1A1F2B"/>
                </a:solidFill>
              </a:rPr>
              <a:t>bearing = 099° (99.0°)</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53</Slides>
  <Notes>53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M1.1 Modelling and vectors in mechanics · Edexcel IAL Maths</dc:title>
  <dc:subject>PptxGenJS Presentation</dc:subject>
  <dc:creator>Evan Kotronis · ExaminerPrep</dc:creator>
  <cp:lastModifiedBy>Evan Kotronis · ExaminerPrep</cp:lastModifiedBy>
  <cp:revision>1</cp:revision>
  <dcterms:created xsi:type="dcterms:W3CDTF">2026-10-26T15:11:02Z</dcterms:created>
  <dcterms:modified xsi:type="dcterms:W3CDTF">2026-10-26T15:11:02Z</dcterms:modified>
</cp:coreProperties>
</file>