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131d3092-ad7d-4d47-1cf6-f4cfd63a1c87}">
          <p14:sldIdLst>
            <p14:sldId id="256"/>
            <p14:sldId id="257"/>
            <p14:sldId id="258"/>
          </p14:sldIdLst>
        </p14:section>
        <p14:section name="Theory" id="{9f196089-444b-ff15-ae57-7ecde45eda84}">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 name="Practice" id="{3f8b36c3-64d4-98d5-3458-813662f19dec}">
          <p14:sldIdLst>
            <p14:sldId id="306"/>
            <p14:sldId id="307"/>
            <p14:sldId id="308"/>
          </p14:sldIdLst>
        </p14:section>
        <p14:section name="Answers" id="{672493f0-c8e5-271a-340c-f203a37c3c01}">
          <p14:sldIdLst>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P3.2 Modulus and transformations of graphs. Notes for this topic: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modulus function and what does y = |ax+b| look like?.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modulus function and what does y = |ax+b| look like?.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modulus function and what does y = |ax+b| look like?.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modulus function and what does y = |ax+b| look like?: Worked example 1.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Worked example 2.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Worked example 3.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y = f(|x|)?.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equations?.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equations?.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equations?.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equations?: Worked example 4.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equations?.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inequalities?.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inequalities?.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inequalities?.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modulus inequalities?: Worked example 5.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each single transformation do?.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each single transformation do?.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Worked example 6.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combine transformations?.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under a transformation?.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under a transformation?.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under a transformation?: Worked example 7.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P3.2.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P3.2.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https://examinerprep.com/notes/edexcel-ial-maths/modulus-and-transformations-of-graphs/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https://examinerprep.com/ial-maths-p3-2-modulus-and-transformations-of-graphs-questions#IALM-P3-2-B-01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https://examinerprep.com/ial-maths-p3-2-modulus-and-transformations-of-graphs-questions#IALM-P3-2-B-05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https://examinerprep.com/ial-maths-p3-2-modulus-and-transformations-of-graphs-questions#IALM-P3-2-B-01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https://examinerprep.com/ial-maths-p3-2-modulus-and-transformations-of-graphs-questions#IALM-P3-2-B-05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hyperlink" Target="https://examinerprep.com/notes/edexcel-ial-maths/modulus-and-transformations-of-graphs/" TargetMode="External"/><Relationship Id="rId2" Type="http://schemas.openxmlformats.org/officeDocument/2006/relationships/hyperlink" Target="https://examinerprep.com/ial-maths-p3-2-modulus-and-transformations-of-graph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P3.2 Modulus and transformations of graphs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modulus function |x| and the V-shaped graph of y = |ax + 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y = |f(x)| by reflecting the negative parts in the x-axis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y = f(|x|) by reflecting the right-hand half in the y-axis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|ax+b| = c, |ax+b| = cx + d and |ax+b| = |cx+d|, with a check for false roots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modulus inequalities with a sketch and with algebra</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Combined transformations such as y = 2f(3x), y = f(-x) + 1 and y = 3 - f(x)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What a combined transformation does to points, intercepts, turning points and asymptotes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1204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modulus |x| is the size of x without its sign, so y = |f(x)| is y = f(x) with every negative part reflected upwards, while y = f(|x|) keeps the part with x ≥0 and mirrors it in the y-axis.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|x| = x when x ≥0 and |x| = -x when x &lt; 0; a modulus is never negative.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 = B means A = B or A = -B: solve both and check every root. |A| = |B| can be squared safely: A² = B².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 &lt; c ⇔-c &lt; A &lt; c and |A| &gt; c ⇔A &lt; -c or A &gt; c. Find critical values, then read the answer from a sketch.</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Under y = af(bx) + c, the point (p, q) moves to (p/b,  aq + c), and asymptotes move by the same rule.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modulus function and what does y = |ax+b|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quantities in mathematics have a size but no direction: a distance, an error, a length. The modulus function captures exactly this idea. It takes any real number and throws away its sign, so that positive numbers are unchanged and negative numbers become positive. Geometrically, |x| is the distance of x from 0 on the number line, and so it can never be negative.</a:t>
            </a:r>
            <a:endParaRPr lang="en-US" sz="1500" dirty="0"/>
          </a:p>
        </p:txBody>
      </p:sp>
      <p:sp>
        <p:nvSpPr>
          <p:cNvPr id="5" name="Shape 3"/>
          <p:cNvSpPr/>
          <p:nvPr/>
        </p:nvSpPr>
        <p:spPr>
          <a:xfrm>
            <a:off x="457200" y="2412187"/>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503627"/>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modulus of a real number.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 = { x,, x ≥0; -x,, x &lt; 0 } So |5| = 5, |-5| = 5 and |0| = 0. More generally, |x - m| is the distance between x and m on the number line.</a:t>
            </a:r>
            <a:endParaRPr lang="en-US" sz="1400" dirty="0"/>
          </a:p>
        </p:txBody>
      </p:sp>
      <p:sp>
        <p:nvSpPr>
          <p:cNvPr id="7" name="Text 5"/>
          <p:cNvSpPr txBox="1"/>
          <p:nvPr/>
        </p:nvSpPr>
        <p:spPr>
          <a:xfrm>
            <a:off x="457200" y="350306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distance idea gives a quick way into simple inequalities. The statement |x - 2| &lt; 5 says "x is less than 5 units away from 2", so x lies between 2 - 5 = -3 and 2 + 5 = 7. No algebra is needed once you read it as a distance.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modulus function and what does y = |ax+b|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pic>
        <p:nvPicPr>
          <p:cNvPr id="4" name="Image 0" descr="|x − 2| &lt; 5 means &quot;within 5 of 2&quot;: the open interval −3 &lt; x &lt; 7. Hollow dots show that the end points are not included.">    </p:cNvPr>
          <p:cNvPicPr>
            <a:picLocks noChangeAspect="1"/>
          </p:cNvPicPr>
          <p:nvPr/>
        </p:nvPicPr>
        <p:blipFill>
          <a:blip r:embed="rId1"/>
          <a:stretch>
            <a:fillRect/>
          </a:stretch>
        </p:blipFill>
        <p:spPr>
          <a:xfrm>
            <a:off x="4389120" y="2114093"/>
            <a:ext cx="4297680" cy="1322222"/>
          </a:xfrm>
          <a:prstGeom prst="rect">
            <a:avLst/>
          </a:prstGeom>
        </p:spPr>
      </p:pic>
      <p:sp>
        <p:nvSpPr>
          <p:cNvPr id="5" name="Text 2"/>
          <p:cNvSpPr txBox="1"/>
          <p:nvPr/>
        </p:nvSpPr>
        <p:spPr>
          <a:xfrm>
            <a:off x="4389120" y="3482035"/>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|x − 2| &lt; 5 means "within 5 of 2": the open interval −3 &lt; x &lt; 7. Hollow dots show that the end points are not included.</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Now apply the modulus to a linear expression. The graph of y = |ax + b| is the straight line y = ax + b with every point below the x-axis reflected upwards. The line crosses the axis where ax + b = 0, so the result is a </a:t>
            </a:r>
            <a:r>
              <a:rPr lang="en-US" sz="1500" b="1" dirty="0">
                <a:solidFill>
                  <a:srgbClr val="1A1F2B"/>
                </a:solidFill>
                <a:latin typeface="Calibri" pitchFamily="34" charset="0"/>
                <a:ea typeface="Calibri" pitchFamily="34" charset="-122"/>
                <a:cs typeface="Calibri" pitchFamily="34" charset="-120"/>
              </a:rPr>
              <a:t>V shape</a:t>
            </a:r>
            <a:r>
              <a:rPr lang="en-US" sz="1500" dirty="0">
                <a:solidFill>
                  <a:srgbClr val="1A1F2B"/>
                </a:solidFill>
                <a:latin typeface="Calibri" pitchFamily="34" charset="0"/>
                <a:ea typeface="Calibri" pitchFamily="34" charset="-122"/>
                <a:cs typeface="Calibri" pitchFamily="34" charset="-120"/>
              </a:rPr>
              <a:t> whose vertex sits on the x-axis at (-b/a, 0). The y-intercept is (0, |b|). One arm has gradient a and the other has gradient -a, so the V is symmetrical about the vertical line through its vertex.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modulus function and what does y = |ax+b|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pic>
        <p:nvPicPr>
          <p:cNvPr id="4" name="Image 0" descr="y = |2x − 3|: the vertex is at (3/2, 0) and the y-intercept at (0, 3). The dashed part of y = 2x − 3 below the axis has been reflected. The line y = 5 meets the V twice, at x = −1 and x = 4.">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|2x − 3|: the vertex is at (3/2, 0) and the y-intercept at (0, 3). The dashed part of y = 2x − 3 below the axis has been reflected. The line y = 5 meets the V twice, at x = −1 and x = 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modulus function and what does y = |ax+b|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 · Worked example 1 · Easy · Sketch, solve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Sketch the graph of y = |2x - 3|, stating the coordinates of the points where it meets the coordinate axes. (b) Solve |2x - 3| = 5.</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vertex is where 2x - 3 = 0, so x = (3/2). When x = 0, y = |-3| = 3. The graph is a V with vertex </a:t>
            </a:r>
            <a:r>
              <a:rPr lang="en-US" sz="1500" b="1" dirty="0">
                <a:solidFill>
                  <a:srgbClr val="1A1F2B"/>
                </a:solidFill>
                <a:latin typeface="Calibri" pitchFamily="34" charset="0"/>
                <a:ea typeface="Calibri" pitchFamily="34" charset="-122"/>
                <a:cs typeface="Calibri" pitchFamily="34" charset="-120"/>
              </a:rPr>
              <a:t>((3/2), 0) and y-intercept (0,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Split into two cases. 2x - 3 = 5 ⇒x = 4, or 2x - 3 = -5 ⇒x = -1. Check: |2(4) - 3| = 5 and |2(-1) - 3| = |-5| = 5. </a:t>
            </a:r>
            <a:r>
              <a:rPr lang="en-US" sz="1500" b="1" dirty="0">
                <a:solidFill>
                  <a:srgbClr val="1A1F2B"/>
                </a:solidFill>
                <a:latin typeface="Calibri" pitchFamily="34" charset="0"/>
                <a:ea typeface="Calibri" pitchFamily="34" charset="-122"/>
                <a:cs typeface="Calibri" pitchFamily="34" charset="-120"/>
              </a:rPr>
              <a:t>x = -1 or x = 4</a:t>
            </a:r>
            <a:r>
              <a:rPr lang="en-US" sz="1500" dirty="0">
                <a:solidFill>
                  <a:srgbClr val="1A1F2B"/>
                </a:solidFill>
                <a:latin typeface="Calibri" pitchFamily="34" charset="0"/>
                <a:ea typeface="Calibri" pitchFamily="34" charset="-122"/>
                <a:cs typeface="Calibri" pitchFamily="34" charset="-120"/>
              </a:rPr>
              <a:t>. The sketch confirms two solutions, one on each arm.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Text 2"/>
          <p:cNvSpPr txBox="1"/>
          <p:nvPr/>
        </p:nvSpPr>
        <p:spPr>
          <a:xfrm>
            <a:off x="457200" y="1371600"/>
            <a:ext cx="8229600" cy="308061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modulus here is wrapped around the whole function, so it acts on the output y. Whatever height the graph of y = f(x) reaches, y = |f(x)| reaches the same height without the sign. Points that were already on or above the x-axis are unchanged; points below it are reflected in the x-axis. That gives a reliable three-step method.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 y = f(x) first, lightly.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Keep every part that is on or above the x-axis.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Reflect every part that is below the x-axis in the x-axis.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Some consequences follow straight away. The x-intercepts stay where they are, because 0 is its own modulus. A minimum below the axis at (p, -q) becomes a maximum at (p, q). Where the original curve crossed the axis, the new graph has a sharp corner (a cusp), because a descending piece meets its own reflection. Where the original only touched the axis, nothing is reflected and the curve stays smooth. Finally, y = |f(x)| is never below the x-axis, so its range contains no negative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pic>
        <p:nvPicPr>
          <p:cNvPr id="4" name="Image 0" descr="y = |x² − 2x − 3|. The roots −1 and 3 stay put; the minimum (1, −4) of the dashed parabola becomes a maximum (1, 4). The line y = 3 meets the graph at four point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|x² − 2x − 3|. The roots −1 and 3 stay put; the minimum (1, −4) of the dashed parabola becomes a maximum (1, 4). The line y = 3 meets the graph at four points.</a:t>
            </a:r>
            <a:endParaRPr lang="en-US" sz="1100" dirty="0"/>
          </a:p>
        </p:txBody>
      </p:sp>
      <p:sp>
        <p:nvSpPr>
          <p:cNvPr id="6" name="Text 3"/>
          <p:cNvSpPr txBox="1"/>
          <p:nvPr/>
        </p:nvSpPr>
        <p:spPr>
          <a:xfrm>
            <a:off x="457200" y="1371600"/>
            <a:ext cx="3621938"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horizontal line y = k is a powerful tool with these graphs. The number of times it meets y = |f(x)| is the number of solutions of |f(x)| = k, so questions that ask "for which values of k are there exactly four solutions?" are answered by sliding a horizontal line up and down the sketch.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2 · Medium · Sketch, solve,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Sketch y = |x² - 2x - 3|, giving the coordinates of the points where it meets the axes and of its maximum point. (b) Solve |x² - 2x - 3| = 3. (c) Find the values of k for which |x² - 2x - 3| = k has exactly four solutions.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x² - 2x - 3 = (x - 3)(x + 1) = (x - 1)² - 4. The graph meets the axes at </a:t>
            </a:r>
            <a:r>
              <a:rPr lang="en-US" sz="1500" b="1" dirty="0">
                <a:solidFill>
                  <a:srgbClr val="1A1F2B"/>
                </a:solidFill>
                <a:latin typeface="Calibri" pitchFamily="34" charset="0"/>
                <a:ea typeface="Calibri" pitchFamily="34" charset="-122"/>
                <a:cs typeface="Calibri" pitchFamily="34" charset="-120"/>
              </a:rPr>
              <a:t>(-1, 0), (3, 0), (0, 3)</a:t>
            </a:r>
            <a:r>
              <a:rPr lang="en-US" sz="1500" dirty="0">
                <a:solidFill>
                  <a:srgbClr val="1A1F2B"/>
                </a:solidFill>
                <a:latin typeface="Calibri" pitchFamily="34" charset="0"/>
                <a:ea typeface="Calibri" pitchFamily="34" charset="-122"/>
                <a:cs typeface="Calibri" pitchFamily="34" charset="-120"/>
              </a:rPr>
              <a:t>, and the minimum (1, -4) of the parabola reflects to the maximum </a:t>
            </a:r>
            <a:r>
              <a:rPr lang="en-US" sz="1500" b="1" dirty="0">
                <a:solidFill>
                  <a:srgbClr val="1A1F2B"/>
                </a:solidFill>
                <a:latin typeface="Calibri" pitchFamily="34" charset="0"/>
                <a:ea typeface="Calibri" pitchFamily="34" charset="-122"/>
                <a:cs typeface="Calibri" pitchFamily="34" charset="-120"/>
              </a:rPr>
              <a:t>(1, 4)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Case 1: x² - 2x - 3 = 3 ⇒x² - 2x - 6 = 0 ⇒x = 1 ±√7. Case 2: x² - 2x - 3 = -3 ⇒x(x - 2) = 0 ⇒x = 0 or 2. </a:t>
            </a:r>
            <a:r>
              <a:rPr lang="en-US" sz="1500" b="1" dirty="0">
                <a:solidFill>
                  <a:srgbClr val="1A1F2B"/>
                </a:solidFill>
                <a:latin typeface="Calibri" pitchFamily="34" charset="0"/>
                <a:ea typeface="Calibri" pitchFamily="34" charset="-122"/>
                <a:cs typeface="Calibri" pitchFamily="34" charset="-120"/>
              </a:rPr>
              <a:t>x = 1 - √7, 0, 2, 1 + √7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horizontal line y = k cuts the graph four times only when it lies strictly between the axis and the maximum: </a:t>
            </a:r>
            <a:r>
              <a:rPr lang="en-US" sz="1500" b="1" dirty="0">
                <a:solidFill>
                  <a:srgbClr val="1A1F2B"/>
                </a:solidFill>
                <a:latin typeface="Calibri" pitchFamily="34" charset="0"/>
                <a:ea typeface="Calibri" pitchFamily="34" charset="-122"/>
                <a:cs typeface="Calibri" pitchFamily="34" charset="-120"/>
              </a:rPr>
              <a:t>0 &lt; k &lt; 4</a:t>
            </a:r>
            <a:r>
              <a:rPr lang="en-US" sz="1500" dirty="0">
                <a:solidFill>
                  <a:srgbClr val="1A1F2B"/>
                </a:solidFill>
                <a:latin typeface="Calibri" pitchFamily="34" charset="0"/>
                <a:ea typeface="Calibri" pitchFamily="34" charset="-122"/>
                <a:cs typeface="Calibri" pitchFamily="34" charset="-120"/>
              </a:rPr>
              <a:t>. At k = 4 the line touches the maximum (three solutions); for k &gt; 4 there are two, and at k = 0 two (the roots).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Text 2"/>
          <p:cNvSpPr txBox="1"/>
          <p:nvPr/>
        </p:nvSpPr>
        <p:spPr>
          <a:xfrm>
            <a:off x="457200" y="1371600"/>
            <a:ext cx="8229600" cy="28876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Now the modulus is around the x, so it acts on the input. For x ≥0 we have |x| = x, so f(|x|) = f(x): the right-hand half of the graph is unchanged. For x &lt; 0 we have f(|x|) = f(-x), which takes the value the function had at the mirror-image point on the right. So the left half becomes a copy of the right half, reflected in the y-axis.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Delete everything to the left of the y-axis.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Reflect the part with x ≥0 in the y-axis.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result is always symmetrical about the y-axis (an even function), and unlike |f(x)| it may go below the x-axis. Anything that happened only for x &lt; 0 on the original graph, such as a root, a turning point or an asymptote, disappears completely, and anything on the right gains a mirror image.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three figures below use the cubic f(x) = (x + 1)(x - 2)². Compare them carefully: the same original curve produces two quite different modulus graphs.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a) f(x) = (x + 1)(x − 2)²: a root at x = −1 where the curve crosses the axis, a maximum at (0, 4) and a minimum touching the axis at (2, 0).">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 f(x) = (x + 1)(x − 2)²: a root at x = −1 where the curve crosses the axis, a maximum at (0, 4) and a minimum touching the axis at (2,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b) y = |f(x)|: only the part left of x = −1 was negative, so only that part flips upwards, leaving a cusp at (−1, 0). The touching point (2, 0) stays smooth.">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(b) y = |f(x)|: only the part left of x = −1 was negative, so only that part flips upwards, leaving a cusp at (−1, 0). The touching point (2, 0) stays smooth.</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pic>
        <p:nvPicPr>
          <p:cNvPr id="4" name="Image 0" descr="(c) y = f(|x|): the root at −1 has gone, and the touching point (2, 0) has a mirror image (−2, 0). The line y = 2 meets this W shape four times, at x = ±1 and x = ±(1 + √3).">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(c) y = f(|x|): the root at −1 has gone, and the touching point (2, 0) has a mirror image (−2, 0). The line y = 2 meets this W shape four times, at x = ±1 and x = ±(1 + √3).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3 · Hard · Show that, sketch, solve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(x + 1)(x - 2)², x ∈ℝ. (a) Show that the curve y = f(x) has turning points at (0, 4) and (2, 0). (b) Sketch y = |f(x)| and y = f(|x|), labelling where each meets the axes. (c) Solve f(|x|) = 2, giving exact answers.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By the product rule, f′(x) = (x - 2)² + 2(x + 1)(x - 2) = (x - 2)[(x - 2) + 2(x + 1)] = 3x(x - 2). Setting f′(x) = 0 gives x = 0 or x = 2. Then f(0) = 1 ×4 = 4 and f(2) = 0, so the turning points are </a:t>
            </a:r>
            <a:r>
              <a:rPr lang="en-US" sz="1500" b="1" dirty="0">
                <a:solidFill>
                  <a:srgbClr val="1A1F2B"/>
                </a:solidFill>
                <a:latin typeface="Calibri" pitchFamily="34" charset="0"/>
                <a:ea typeface="Calibri" pitchFamily="34" charset="-122"/>
                <a:cs typeface="Calibri" pitchFamily="34" charset="-120"/>
              </a:rPr>
              <a:t>(0, 4) and (2, 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f(x) &lt; 0 only for x &lt; -1, so y = |f(x)| flips just that part: it meets the axes at </a:t>
            </a:r>
            <a:r>
              <a:rPr lang="en-US" sz="1500" b="1" dirty="0">
                <a:solidFill>
                  <a:srgbClr val="1A1F2B"/>
                </a:solidFill>
                <a:latin typeface="Calibri" pitchFamily="34" charset="0"/>
                <a:ea typeface="Calibri" pitchFamily="34" charset="-122"/>
                <a:cs typeface="Calibri" pitchFamily="34" charset="-120"/>
              </a:rPr>
              <a:t>(-1, 0), (2, 0), (0, 4)</a:t>
            </a:r>
            <a:r>
              <a:rPr lang="en-US" sz="1500" dirty="0">
                <a:solidFill>
                  <a:srgbClr val="1A1F2B"/>
                </a:solidFill>
                <a:latin typeface="Calibri" pitchFamily="34" charset="0"/>
                <a:ea typeface="Calibri" pitchFamily="34" charset="-122"/>
                <a:cs typeface="Calibri" pitchFamily="34" charset="-120"/>
              </a:rPr>
              <a:t>, with a cusp at (-1, 0). y = f(|x|) is a W shape meeting the axes at </a:t>
            </a:r>
            <a:r>
              <a:rPr lang="en-US" sz="1500" b="1" dirty="0">
                <a:solidFill>
                  <a:srgbClr val="1A1F2B"/>
                </a:solidFill>
                <a:latin typeface="Calibri" pitchFamily="34" charset="0"/>
                <a:ea typeface="Calibri" pitchFamily="34" charset="-122"/>
                <a:cs typeface="Calibri" pitchFamily="34" charset="-120"/>
              </a:rPr>
              <a:t>(-2, 0), (2, 0), (0,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Solve f(x) = 2 for x ≥0, then add the mirror images. (x + 1)(x - 2)² = 2 ⇒x³ - 3x² + 2 = 0. Since x = 1 is a root, (x - 1)(x² - 2x - 2) = 0, giving x = 1 or x = 1 ±√3. Reject 1 - √3 ≈-0.732, which is negative and so not on the kept half. Reflecting gives </a:t>
            </a:r>
            <a:r>
              <a:rPr lang="en-US" sz="1500" b="1" dirty="0">
                <a:solidFill>
                  <a:srgbClr val="1A1F2B"/>
                </a:solidFill>
                <a:latin typeface="Calibri" pitchFamily="34" charset="0"/>
                <a:ea typeface="Calibri" pitchFamily="34" charset="-122"/>
                <a:cs typeface="Calibri" pitchFamily="34" charset="-120"/>
              </a:rPr>
              <a:t>x = ±1, ±(1 + √3)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y = f(|x|)?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mixing up the two graphs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|f(x)| acts on the output: it reflects in the x-axis and is never negative. f(|x|) acts on the input: it reflects in the y-axis and is always symmetrical. Ask yourself "is the modulus round the whole function, or round the x?" before you draw anything.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modulus equation is really two equations in disguise. If |A| = B, then A is either B or -B, so you solve both. The subtle point is that a modulus can never equal a negative number. When the right-hand side B contains x, a root from one of the cases might make B negative, and that root does not satisfy the original equation. It is called a false root, and it must be rejected.</a:t>
            </a:r>
            <a:endParaRPr lang="en-US" sz="1500" dirty="0"/>
          </a:p>
        </p:txBody>
      </p:sp>
      <p:sp>
        <p:nvSpPr>
          <p:cNvPr id="5" name="Shape 3"/>
          <p:cNvSpPr/>
          <p:nvPr/>
        </p:nvSpPr>
        <p:spPr>
          <a:xfrm>
            <a:off x="457200" y="2412187"/>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503627"/>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Splitting a modulus equation.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 B ⇒ A = B or A = -B     |A| = |B| ⇔A² = B² ⇔A = ±B When B contains x, a root is valid only if B ≥0 there. Squaring is safe for |A| = |B| because both sides are already non-negative.</a:t>
            </a:r>
            <a:endParaRPr lang="en-US" sz="1400" dirty="0"/>
          </a:p>
        </p:txBody>
      </p:sp>
      <p:sp>
        <p:nvSpPr>
          <p:cNvPr id="7" name="Text 5"/>
          <p:cNvSpPr txBox="1"/>
          <p:nvPr/>
        </p:nvSpPr>
        <p:spPr>
          <a:xfrm>
            <a:off x="457200" y="3763670"/>
            <a:ext cx="8229600" cy="81564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|ax + b| = c with a number c &gt; 0: two solutions, from ax + b = ±c.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|ax + b| = cx + d: solve both cases, then substitute each root back and reject any that make cx + d negative. A sketch of the V and the line shows how many solutions to expect.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x − 4| = 2x + 1. The case x − 4 = 2x + 1 gives x = −5, but there 2x + 1 = −9 is negative and the dashed line is not part of the V. The only solution is x = 1.">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|x − 4| = 2x + 1. The case x − 4 = 2x + 1 gives x = −5, but there 2x + 1 = −9 is negative and the dashed line is not part of the V. The only solution is x = 1.</a:t>
            </a:r>
            <a:endParaRPr lang="en-US" sz="1100" dirty="0"/>
          </a:p>
        </p:txBody>
      </p:sp>
      <p:sp>
        <p:nvSpPr>
          <p:cNvPr id="6" name="Text 3"/>
          <p:cNvSpPr txBox="1"/>
          <p:nvPr/>
        </p:nvSpPr>
        <p:spPr>
          <a:xfrm>
            <a:off x="457200" y="1371600"/>
            <a:ext cx="3621938" cy="246705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|ax + b| = |cx + d|: square both sides and solve the quadratic, or solve ax + b = ±(cx + 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figure explains a false root visually. Solving the case x - 4 = 2x + 1 is the same as intersecting the line y = 2x + 1 with the full line y = x - 4. But the V only uses y = x - 4 for x ≥4; to the left it has been reflected away. The intersection at x = -5 lies on the dashed part, which is not on the graph of y = |x - 4|.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3x − 1| = |x + 5|: the two V shapes cross twice, at x = −1 and x = 3. Both solutions are genuine, since both sides are moduli.">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|3x − 1| = |x + 5|: the two V shapes cross twice, at x = −1 and x = 3. Both solutions are genuine, since both sides are moduli.</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4 · Medium · Solve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|x - 4| = 2x + 1. (b) Solve |3x - 1| = |x + 5|.</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Case x - 4 = 2x + 1: x = -5, but then 2x + 1 = -9 &lt; 0, so reject. Case -(x - 4) = 2x + 1: 4 - x = 2x + 1 ⇒3x = 3 ⇒x = 1. Check: |1 - 4| = 3 = 2(1) + 1. </a:t>
            </a:r>
            <a:r>
              <a:rPr lang="en-US" sz="1500" b="1" dirty="0">
                <a:solidFill>
                  <a:srgbClr val="1A1F2B"/>
                </a:solidFill>
                <a:latin typeface="Calibri" pitchFamily="34" charset="0"/>
                <a:ea typeface="Calibri" pitchFamily="34" charset="-122"/>
                <a:cs typeface="Calibri" pitchFamily="34" charset="-120"/>
              </a:rPr>
              <a:t>x = 1 only</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Square both sides: 9x² - 6x + 1 = x² + 10x + 25 ⇒8x² - 16x - 24 = 0 ⇒x² - 2x - 3 = 0 ⇒(x - 3)(x + 1) = 0. </a:t>
            </a:r>
            <a:r>
              <a:rPr lang="en-US" sz="1500" b="1" dirty="0">
                <a:solidFill>
                  <a:srgbClr val="1A1F2B"/>
                </a:solidFill>
                <a:latin typeface="Calibri" pitchFamily="34" charset="0"/>
                <a:ea typeface="Calibri" pitchFamily="34" charset="-122"/>
                <a:cs typeface="Calibri" pitchFamily="34" charset="-120"/>
              </a:rPr>
              <a:t>x = 3 or x = -1</a:t>
            </a:r>
            <a:r>
              <a:rPr lang="en-US" sz="1500" dirty="0">
                <a:solidFill>
                  <a:srgbClr val="1A1F2B"/>
                </a:solidFill>
                <a:latin typeface="Calibri" pitchFamily="34" charset="0"/>
                <a:ea typeface="Calibri" pitchFamily="34" charset="-122"/>
                <a:cs typeface="Calibri" pitchFamily="34" charset="-120"/>
              </a:rPr>
              <a:t>. Check: |8| = |8| and |-4| = |4|. Squaring cannot create false roots here, because both sides were moduli.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squaring the wrong equation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Squaring |x - 4| = 2x + 1 brings in x = -5, which does not satisfy the original equation, because the right-hand side can be negative. Square only when both sides are moduli (or are known to be non-negative), and check every root either 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modulus inequalities?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distance picture from the first section gives the two basic rules. If |A| &lt; c, then A is within c of zero, which is one interval. If |A| &gt; c, then A is further than c from zero, on either side, which is two separate intervals.</a:t>
            </a:r>
            <a:endParaRPr lang="en-US" sz="1500" dirty="0"/>
          </a:p>
        </p:txBody>
      </p:sp>
      <p:sp>
        <p:nvSpPr>
          <p:cNvPr id="5" name="Shape 3"/>
          <p:cNvSpPr/>
          <p:nvPr/>
        </p:nvSpPr>
        <p:spPr>
          <a:xfrm>
            <a:off x="457200" y="2181758"/>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273198"/>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Modulus inequalities with a constant c &gt; 0.</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&lt; c ⇔-c &lt; A &lt; c     |A| &gt; c ⇔A &lt; -c or A &gt; c "Less than" gives one interval; "greater than" gives two.</a:t>
            </a:r>
            <a:endParaRPr lang="en-US" sz="1400" dirty="0"/>
          </a:p>
        </p:txBody>
      </p:sp>
      <p:sp>
        <p:nvSpPr>
          <p:cNvPr id="7" name="Text 5"/>
          <p:cNvSpPr txBox="1"/>
          <p:nvPr/>
        </p:nvSpPr>
        <p:spPr>
          <a:xfrm>
            <a:off x="457200" y="3271723"/>
            <a:ext cx="8229600" cy="114757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both sides involve x, use a three-step method: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 both sides on the same axes;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the critical values by solving the equation, with the false-root check;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 off the intervals where one graph is above the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modulus inequalities?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pic>
        <p:nvPicPr>
          <p:cNvPr id="4" name="Image 0" descr="|2x − 3| &gt; x + 1. The graphs cross at x = 2/3 and x = 4; the V is above the line (shaded) to the left of the first crossing and to the right of the secon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|2x − 3| &gt; x + 1. The graphs cross at x = 2/3 and x = 4; the V is above the line (shaded) to the left of the first crossing and to the right of the second.</a:t>
            </a:r>
            <a:endParaRPr lang="en-US" sz="1100" dirty="0"/>
          </a:p>
        </p:txBody>
      </p:sp>
      <p:sp>
        <p:nvSpPr>
          <p:cNvPr id="6" name="Text 3"/>
          <p:cNvSpPr txBox="1"/>
          <p:nvPr/>
        </p:nvSpPr>
        <p:spPr>
          <a:xfrm>
            <a:off x="457200" y="1371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&lt; |B| or |A| &gt; |B| you may square, because both sides are non-negative and squaring non-negative numbers preserves the order. The problem then becomes a quadratic inequality. Strict signs (&lt;, &gt;) give open intervals; ≤ and ≥ include the critical values.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modulus inequalities?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pic>
        <p:nvPicPr>
          <p:cNvPr id="4" name="Image 0" descr="|x + 2| ≤ |2x − 1| holds where the blue V is on or above the red V: x ≤ −1/3 or x ≥ 3 (shaded region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|x + 2| ≤ |2x − 1| holds where the blue V is on or above the red V: x ≤ −1/3 or x ≥ 3 (shaded regions).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modulus inequalities?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5 · Medium · Solve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|2x - 3| &gt; x + 1. (b) Solve |x + 2| ≤|2x - 1|.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Critical values from |2x - 3| = x + 1: 2x - 3 = x + 1 ⇒x = 4 (right-hand side 5, valid); -(2x - 3) = x + 1 ⇒x = ⅔ (right-hand side (5/3), valid). From the sketch, the V is above the line outside the critical values: </a:t>
            </a:r>
            <a:r>
              <a:rPr lang="en-US" sz="1500" b="1" dirty="0">
                <a:solidFill>
                  <a:srgbClr val="1A1F2B"/>
                </a:solidFill>
                <a:latin typeface="Calibri" pitchFamily="34" charset="0"/>
                <a:ea typeface="Calibri" pitchFamily="34" charset="-122"/>
                <a:cs typeface="Calibri" pitchFamily="34" charset="-120"/>
              </a:rPr>
              <a:t>x &lt; ⅔ or x &gt;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Both sides are non-negative, so square: (x + 2)² ≤(2x - 1)² ⇒0 ≤3x² - 8x - 3 = (3x + 1)(x - 3). The critical values are -⅓ and 3, and a positive quadratic is ≥0 outside its roots: </a:t>
            </a:r>
            <a:r>
              <a:rPr lang="en-US" sz="1500" b="1" dirty="0">
                <a:solidFill>
                  <a:srgbClr val="1A1F2B"/>
                </a:solidFill>
                <a:latin typeface="Calibri" pitchFamily="34" charset="0"/>
                <a:ea typeface="Calibri" pitchFamily="34" charset="-122"/>
                <a:cs typeface="Calibri" pitchFamily="34" charset="-120"/>
              </a:rPr>
              <a:t>x ≤-⅓ or x ≥3</a:t>
            </a:r>
            <a:r>
              <a:rPr lang="en-US" sz="1500" dirty="0">
                <a:solidFill>
                  <a:srgbClr val="1A1F2B"/>
                </a:solidFill>
                <a:latin typeface="Calibri" pitchFamily="34" charset="0"/>
                <a:ea typeface="Calibri" pitchFamily="34" charset="-122"/>
                <a:cs typeface="Calibri" pitchFamily="34" charset="-120"/>
              </a:rPr>
              <a:t>. Test x = 0: |2| ≤|-1| is false, so the middle interval is correctly excluded.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each single transformation do?</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These come from P1. Every combined transformation is built from them, so they need to be automatic. The pattern is easy to remember: a change </a:t>
            </a:r>
            <a:r>
              <a:rPr lang="en-US" sz="1500" b="1" dirty="0">
                <a:solidFill>
                  <a:srgbClr val="1A1F2B"/>
                </a:solidFill>
                <a:latin typeface="Calibri" pitchFamily="34" charset="0"/>
                <a:ea typeface="Calibri" pitchFamily="34" charset="-122"/>
                <a:cs typeface="Calibri" pitchFamily="34" charset="-120"/>
              </a:rPr>
              <a:t>outside</a:t>
            </a:r>
            <a:r>
              <a:rPr lang="en-US" sz="1500" dirty="0">
                <a:solidFill>
                  <a:srgbClr val="1A1F2B"/>
                </a:solidFill>
                <a:latin typeface="Calibri" pitchFamily="34" charset="0"/>
                <a:ea typeface="Calibri" pitchFamily="34" charset="-122"/>
                <a:cs typeface="Calibri" pitchFamily="34" charset="-120"/>
              </a:rPr>
              <a:t> the function acts on y and does what it looks like; a change </a:t>
            </a:r>
            <a:r>
              <a:rPr lang="en-US" sz="1500" b="1" dirty="0">
                <a:solidFill>
                  <a:srgbClr val="1A1F2B"/>
                </a:solidFill>
                <a:latin typeface="Calibri" pitchFamily="34" charset="0"/>
                <a:ea typeface="Calibri" pitchFamily="34" charset="-122"/>
                <a:cs typeface="Calibri" pitchFamily="34" charset="-120"/>
              </a:rPr>
              <a:t>inside</a:t>
            </a:r>
            <a:r>
              <a:rPr lang="en-US" sz="1500" dirty="0">
                <a:solidFill>
                  <a:srgbClr val="1A1F2B"/>
                </a:solidFill>
                <a:latin typeface="Calibri" pitchFamily="34" charset="0"/>
                <a:ea typeface="Calibri" pitchFamily="34" charset="-122"/>
                <a:cs typeface="Calibri" pitchFamily="34" charset="-120"/>
              </a:rPr>
              <a:t> the bracket acts on x and does the opposite of what it looks like. Adding c inside moves the graph left, and multiplying x by b squeezes by 1/b, because the input reaches each value sooner.</a:t>
            </a:r>
            <a:endParaRPr lang="en-US" sz="15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1266444"/>
                <a:gridCol w="4605833"/>
                <a:gridCol w="235640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Transformation of y =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Point (p, q) moves to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c units up, vector (0,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c units left, vector (-c,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c,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y-axis, scale factor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aq)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f(bx)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x-axis, scale factor 1/b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(p/b,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reflection in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reflection in the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each single transformation do?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quick way to check any rule is substitution. On y = f(x + 3), put x = p - 3: you get y = f(p) = q, so (p - 3, q) lies on the new curve, and the graph has moved 3 to the left.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combined transformation such as y = af(bx) + c changes x-coordinates and y-coordinates independently, so you can handle the two directions separately. Horizontally, the only change is the factor b: each x-coordinate is divided by b. Vertically, the output is first multiplied by a and then has c added, so in that direction the stretch (or reflection) comes before the translation.</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Image of a point under y = af(bx) + c.</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 q) ⟼ (p/b, aq + c) a is the vertical stretch (a negative a also reflects in the x-axis); b is the horizontal factor (a negative b also reflects in the y-axis); c is the vertical translation. In the vertical direction, apply the stretch or reflection first: y = 2f(x) - 1 doubles, then moves down 1.</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y = 2f(3x): stretch parallel to the x-axis, scale factor ⅓, and stretch parallel to the y-axis, scale factor 2. (p, q) ↦(p/3, 2q).</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214609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y = f(-x) + 1: reflect in the y-axis, then translate 1 up. (p, q) ↦(-p, q + 1).</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 = 3 - f(x) = -f(x) + 3: reflect in the x-axis, then translate 3 up. (p, q) ↦(p, 3 - q), so a maximum becomes a minimum.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stationary point stays stationary under any of these, but a reflection in the x-axis swaps maximum and minimum. Points on the x-axis stay on the axis only if there is no vertical translation. To describe a combined transformation, name each single one fully (type, direction, scale factor or vector) and give the order where it matters.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figures use f(x) = 4 - (x - 1)², which passes through A(-1, 0), B(1, 4), C(3, 0) and D(0, 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pic>
        <p:nvPicPr>
          <p:cNvPr id="4" name="Image 0" descr="Under y = 2f(3x) every x-coordinate is divided by 3 and every y-coordinate doubled: A(−1, 0) → A′(−1/3, 0), B(1, 4) → B′(1/3, 8), C(3, 0) → C′(1, 0), D(0, 3) → D′(0, 6).">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Under y = 2f(3x) every x-coordinate is divided by 3 and every y-coordinate doubled: A(−1, 0) → A′(−1/3, 0), B(1, 4) → B′(1/3, 8), C(3, 0) → C′(1, 0), D(0, 3) → D′(0, 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pic>
        <p:nvPicPr>
          <p:cNvPr id="4" name="Image 0" descr="Under y = f(−x) + 1 every x-coordinate changes sign and every y-coordinate goes up by 1: the maximum B(1, 4) moves to (−1, 5) and the y-intercept D(0, 3) moves to (0, 4).">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Under y = f(−x) + 1 every x-coordinate changes sign and every y-coordinate goes up by 1: the maximum B(1, 4) moves to (−1, 5) and the y-intercept D(0, 3) moves to (0, 4).</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pic>
        <p:nvPicPr>
          <p:cNvPr id="4" name="Image 0" descr="y = 3 − f(x): reflect in the x-axis, then move up 3. Each height q becomes 3 − q, so the maximum (1, 4) becomes the minimum (1, −1). The net effect is a reflection in the line y = 3/2.">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3 − f(x): reflect in the x-axis, then move up 3. Each height q becomes 3 − q, so the maximum (1, 4) becomes the minimum (1, −1). The net effect is a reflection in the line y = 3/2.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Medium · Write down, state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 = f(x) has a maximum at B(1, 4), meets the x-axis at A(-1, 0) and C(3, 0), and meets the y-axis at D(0, 3). (a) Write down the coordinates of the images of A, B, C and D on y = 2f(3x). (b) Write down the coordinates of the maximum point of y = f(-x) + 1 and of the point where it meets the y-axis. (c) State the coordinates of the turning point of y = 3 - f(x) and its nature.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 q) ↦(p/3, 2q): </a:t>
            </a:r>
            <a:r>
              <a:rPr lang="en-US" sz="1500" b="1" dirty="0">
                <a:solidFill>
                  <a:srgbClr val="1A1F2B"/>
                </a:solidFill>
                <a:latin typeface="Calibri" pitchFamily="34" charset="0"/>
                <a:ea typeface="Calibri" pitchFamily="34" charset="-122"/>
                <a:cs typeface="Calibri" pitchFamily="34" charset="-120"/>
              </a:rPr>
              <a:t>A′(-⅓, 0), B′(⅓, 8), C′(1, 0), D′(0, 6)</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 q) ↦(-p, q + 1): maximum </a:t>
            </a:r>
            <a:r>
              <a:rPr lang="en-US" sz="1500" b="1" dirty="0">
                <a:solidFill>
                  <a:srgbClr val="1A1F2B"/>
                </a:solidFill>
                <a:latin typeface="Calibri" pitchFamily="34" charset="0"/>
                <a:ea typeface="Calibri" pitchFamily="34" charset="-122"/>
                <a:cs typeface="Calibri" pitchFamily="34" charset="-120"/>
              </a:rPr>
              <a:t>(-1, 5)</a:t>
            </a:r>
            <a:r>
              <a:rPr lang="en-US" sz="1500" dirty="0">
                <a:solidFill>
                  <a:srgbClr val="1A1F2B"/>
                </a:solidFill>
                <a:latin typeface="Calibri" pitchFamily="34" charset="0"/>
                <a:ea typeface="Calibri" pitchFamily="34" charset="-122"/>
                <a:cs typeface="Calibri" pitchFamily="34" charset="-120"/>
              </a:rPr>
              <a:t>; y-axis </a:t>
            </a:r>
            <a:r>
              <a:rPr lang="en-US" sz="1500" b="1" dirty="0">
                <a:solidFill>
                  <a:srgbClr val="1A1F2B"/>
                </a:solidFill>
                <a:latin typeface="Calibri" pitchFamily="34" charset="0"/>
                <a:ea typeface="Calibri" pitchFamily="34" charset="-122"/>
                <a:cs typeface="Calibri" pitchFamily="34" charset="-120"/>
              </a:rPr>
              <a:t>(0, 4)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(p, q) ↦(p, 3 - q): B(1, 4) ↦ </a:t>
            </a:r>
            <a:r>
              <a:rPr lang="en-US" sz="1500" b="1" dirty="0">
                <a:solidFill>
                  <a:srgbClr val="1A1F2B"/>
                </a:solidFill>
                <a:latin typeface="Calibri" pitchFamily="34" charset="0"/>
                <a:ea typeface="Calibri" pitchFamily="34" charset="-122"/>
                <a:cs typeface="Calibri" pitchFamily="34" charset="-120"/>
              </a:rPr>
              <a:t>(1, -1), a minimum</a:t>
            </a:r>
            <a:r>
              <a:rPr lang="en-US" sz="1500" dirty="0">
                <a:solidFill>
                  <a:srgbClr val="1A1F2B"/>
                </a:solidFill>
                <a:latin typeface="Calibri" pitchFamily="34" charset="0"/>
                <a:ea typeface="Calibri" pitchFamily="34" charset="-122"/>
                <a:cs typeface="Calibri" pitchFamily="34" charset="-120"/>
              </a:rPr>
              <a:t>, because the reflection in the x-axis turns the maximum upside down.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combine transformations?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multiplying instead of dividing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y = f(3x) the input is tripled, so the graph reaches each height three times sooner: the x-coordinate is divided by 3. Check by substituting: on y = 2f(3x) at x = ⅓, y = 2f(1) = 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under a transformation?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asymptote is just a line the curve approaches, so it moves exactly as the points near it do. Treat a vertical asymptote x = h with the x-rule and a horizontal asymptote y = v with the y-rule. Under y = af(bx) + c, x = h becomes x = h/b and y = v becomes y = av + c. Vertical changes never move a vertical asymptote, and horizontal changes never move a horizontal one.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modulus operations have their own effects. Under y = |f(x)| a horizontal asymptote y = v becomes y = |v|. Under y = f(|x|) a vertical asymptote with h &lt; 0 disappears, and one with h &gt; 0 gains a mirror image at x = -h. In every case, find the new intercepts from the new equation: an intercept of the old graph need not map to an intercept of the new one.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under a transformation?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pic>
        <p:nvPicPr>
          <p:cNvPr id="4" name="Image 0" descr="f(x) = 2 + 3/(x − 1) (dashed, asymptotes x = 1 and y = 2) and y = 2f(½x) − 1 (solid). The horizontal stretch, scale factor 2, moves x = 1 to x = 2; the vertical stretch and translation move y = 2 to y = 3. The new curve meets the axes at (0, −3) and (−2, 0).">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f(x) = 2 + 3/(x − 1) (dashed, asymptotes x = 1 and y = 2) and y = 2f(½x) − 1 (solid). The horizontal stretch, scale factor 2, moves x = 1 to x = 2; the vertical stretch and translation move y = 2 to y = 3. The new curve meets the axes at (0, −3) and (−2,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under a transformation?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7 · Medium · State,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2 + 3/(x - 1), x ≠1. (a) State the equations of the asymptotes of y = f(x). (b) The curve y = f(x) is transformed to y = 2f(½x) - 1. Find the equations of the asymptotes of the new curve and the coordinates of the points where it meets the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denominator is zero at x = 1, and the fraction tends to 0 for large |x|: </a:t>
            </a:r>
            <a:r>
              <a:rPr lang="en-US" sz="1500" b="1" dirty="0">
                <a:solidFill>
                  <a:srgbClr val="1A1F2B"/>
                </a:solidFill>
                <a:latin typeface="Calibri" pitchFamily="34" charset="0"/>
                <a:ea typeface="Calibri" pitchFamily="34" charset="-122"/>
                <a:cs typeface="Calibri" pitchFamily="34" charset="-120"/>
              </a:rPr>
              <a:t>x = 1 and y = 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x-rule multiplies by 2; the y-rule doubles, then subtracts 1. So x = 2 ×1 = 2 and y = 2 ×2 - 1 = 3: </a:t>
            </a:r>
            <a:r>
              <a:rPr lang="en-US" sz="1500" b="1" dirty="0">
                <a:solidFill>
                  <a:srgbClr val="1A1F2B"/>
                </a:solidFill>
                <a:latin typeface="Calibri" pitchFamily="34" charset="0"/>
                <a:ea typeface="Calibri" pitchFamily="34" charset="-122"/>
                <a:cs typeface="Calibri" pitchFamily="34" charset="-120"/>
              </a:rPr>
              <a:t>x = 2, y =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Intercepts from the new equation. When x = 0: y = 2f(0) - 1 = 2(-1) - 1 = -3, giving </a:t>
            </a:r>
            <a:r>
              <a:rPr lang="en-US" sz="1500" b="1" dirty="0">
                <a:solidFill>
                  <a:srgbClr val="1A1F2B"/>
                </a:solidFill>
                <a:latin typeface="Calibri" pitchFamily="34" charset="0"/>
                <a:ea typeface="Calibri" pitchFamily="34" charset="-122"/>
                <a:cs typeface="Calibri" pitchFamily="34" charset="-120"/>
              </a:rPr>
              <a:t>(0, -3)</a:t>
            </a:r>
            <a:r>
              <a:rPr lang="en-US" sz="1500" dirty="0">
                <a:solidFill>
                  <a:srgbClr val="1A1F2B"/>
                </a:solidFill>
                <a:latin typeface="Calibri" pitchFamily="34" charset="0"/>
                <a:ea typeface="Calibri" pitchFamily="34" charset="-122"/>
                <a:cs typeface="Calibri" pitchFamily="34" charset="-120"/>
              </a:rPr>
              <a:t>. When y = 0: f(½x) = ½ ⇒2 + 3/(½x - 1) = ½ ⇒½x - 1 = -2 ⇒x = -2, giving </a:t>
            </a:r>
            <a:r>
              <a:rPr lang="en-US" sz="1500" b="1" dirty="0">
                <a:solidFill>
                  <a:srgbClr val="1A1F2B"/>
                </a:solidFill>
                <a:latin typeface="Calibri" pitchFamily="34" charset="0"/>
                <a:ea typeface="Calibri" pitchFamily="34" charset="-122"/>
                <a:cs typeface="Calibri" pitchFamily="34" charset="-120"/>
              </a:rPr>
              <a:t>(-2, 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by simplifying: 2f(½x) - 1 = 3 + 12/(x - 2), which has asymptotes x = 2 and y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y = 2|x + 1| − 4 with the line y = ½x through O. The line crosses each arm once, at x = −12/5 on the left arm and x = 4/3 on the right arm.">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2|x + 1| − 4 with the line y = ½x through O. The line crosses each arm once, at x = −12/5 on the left arm and x = 4/3 on the right arm.</a:t>
            </a:r>
            <a:endParaRPr lang="en-US" sz="1100" dirty="0"/>
          </a:p>
        </p:txBody>
      </p:sp>
      <p:sp>
        <p:nvSpPr>
          <p:cNvPr id="6" name="Text 3"/>
          <p:cNvSpPr txBox="1"/>
          <p:nvPr/>
        </p:nvSpPr>
        <p:spPr>
          <a:xfrm>
            <a:off x="457200" y="1371600"/>
            <a:ext cx="3611880"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usually start with a modulus graph, ask for the solutions of an equation (where the sketch tells you which cases are real), and finish with a transformation of the same graph. The function f(x) = 2|x + 1| - 4 is a typical example: it is itself a transformed modulus graph, the V of |x| moved left 1, stretched vertically by 2 and moved down 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y = |f(x)| is a W shape: the part between x = −3 and x = 1 has been reflected up, giving a local maximum (−1, 4). A horizontal line between y = 0 and y = 4 meets it four times.">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|f(x)| is a W shape: the part between x = −3 and x = 1 has been reflected up, giving a local maximum (−1, 4). A horizontal line between y = 0 and y = 4 meets it four times.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Sketch, solve, find</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2|x + 1| - 4, x ∈ℝ. (a) Sketch the graph of y = f(x), giving the coordinates of its vertex and of the points where it meets the coordinate axes. (b) Solve f(x) = ½x. (c) Sketch y = |f(x)| and find the set of values of k for which |f(x)| = k has exactly four solutions. (d) Find the coordinates of the vertex of y = -½f(x) + 1, state whether it is a maximum or a minimum, and find where this graph meets the y-axis.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V of 2|x + 1| has its vertex at x = -1, then moves down 4: vertex </a:t>
            </a:r>
            <a:r>
              <a:rPr lang="en-US" sz="1500" b="1" dirty="0">
                <a:solidFill>
                  <a:srgbClr val="1A1F2B"/>
                </a:solidFill>
                <a:latin typeface="Calibri" pitchFamily="34" charset="0"/>
                <a:ea typeface="Calibri" pitchFamily="34" charset="-122"/>
                <a:cs typeface="Calibri" pitchFamily="34" charset="-120"/>
              </a:rPr>
              <a:t>(-1, -4)</a:t>
            </a:r>
            <a:r>
              <a:rPr lang="en-US" sz="1500" dirty="0">
                <a:solidFill>
                  <a:srgbClr val="1A1F2B"/>
                </a:solidFill>
                <a:latin typeface="Calibri" pitchFamily="34" charset="0"/>
                <a:ea typeface="Calibri" pitchFamily="34" charset="-122"/>
                <a:cs typeface="Calibri" pitchFamily="34" charset="-120"/>
              </a:rPr>
              <a:t>. 2|x + 1| = 4 ⇒x + 1 = ±2, giving </a:t>
            </a:r>
            <a:r>
              <a:rPr lang="en-US" sz="1500" b="1" dirty="0">
                <a:solidFill>
                  <a:srgbClr val="1A1F2B"/>
                </a:solidFill>
                <a:latin typeface="Calibri" pitchFamily="34" charset="0"/>
                <a:ea typeface="Calibri" pitchFamily="34" charset="-122"/>
                <a:cs typeface="Calibri" pitchFamily="34" charset="-120"/>
              </a:rPr>
              <a:t>(-3, 0) and (1, 0)</a:t>
            </a:r>
            <a:r>
              <a:rPr lang="en-US" sz="1500" dirty="0">
                <a:solidFill>
                  <a:srgbClr val="1A1F2B"/>
                </a:solidFill>
                <a:latin typeface="Calibri" pitchFamily="34" charset="0"/>
                <a:ea typeface="Calibri" pitchFamily="34" charset="-122"/>
                <a:cs typeface="Calibri" pitchFamily="34" charset="-120"/>
              </a:rPr>
              <a:t>; f(0) = 2 - 4 = -2, giving </a:t>
            </a:r>
            <a:r>
              <a:rPr lang="en-US" sz="1500" b="1" dirty="0">
                <a:solidFill>
                  <a:srgbClr val="1A1F2B"/>
                </a:solidFill>
                <a:latin typeface="Calibri" pitchFamily="34" charset="0"/>
                <a:ea typeface="Calibri" pitchFamily="34" charset="-122"/>
                <a:cs typeface="Calibri" pitchFamily="34" charset="-120"/>
              </a:rPr>
              <a:t>(0, -2)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Right arm (x ≥-1): 2(x + 1) - 4 = ½x ⇒2x - 2 = ½x ⇒(3/2)x = 2 ⇒x = (4/3), valid since (4/3) ≥-1. Left arm (x &lt; -1): -2(x + 1) - 4 = ½x ⇒-2x - 6 = ½x ⇒-(5/2)x = 6 ⇒x = -(12/5), valid since -(12/5) &lt; -1. </a:t>
            </a:r>
            <a:r>
              <a:rPr lang="en-US" sz="1500" b="1" dirty="0">
                <a:solidFill>
                  <a:srgbClr val="1A1F2B"/>
                </a:solidFill>
                <a:latin typeface="Calibri" pitchFamily="34" charset="0"/>
                <a:ea typeface="Calibri" pitchFamily="34" charset="-122"/>
                <a:cs typeface="Calibri" pitchFamily="34" charset="-120"/>
              </a:rPr>
              <a:t>x = -(12/5) or x = (4/3)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Sketch, solve,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Reflect the part between x = -3 and x = 1 upwards: a W shape through (-3, 0) and (1, 0), with local maximum (-1, 4) and y-intercept (0, 2). Four solutions when </a:t>
            </a:r>
            <a:r>
              <a:rPr lang="en-US" sz="1500" b="1" dirty="0">
                <a:solidFill>
                  <a:srgbClr val="1A1F2B"/>
                </a:solidFill>
                <a:latin typeface="Calibri" pitchFamily="34" charset="0"/>
                <a:ea typeface="Calibri" pitchFamily="34" charset="-122"/>
                <a:cs typeface="Calibri" pitchFamily="34" charset="-120"/>
              </a:rPr>
              <a:t>0 &lt; k &lt; 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(p, q) ↦(p, -½q + 1): (-1, -4) ↦ </a:t>
            </a:r>
            <a:r>
              <a:rPr lang="en-US" sz="1500" b="1" dirty="0">
                <a:solidFill>
                  <a:srgbClr val="1A1F2B"/>
                </a:solidFill>
                <a:latin typeface="Calibri" pitchFamily="34" charset="0"/>
                <a:ea typeface="Calibri" pitchFamily="34" charset="-122"/>
                <a:cs typeface="Calibri" pitchFamily="34" charset="-120"/>
              </a:rPr>
              <a:t>(-1, 3), a maximum</a:t>
            </a:r>
            <a:r>
              <a:rPr lang="en-US" sz="1500" dirty="0">
                <a:solidFill>
                  <a:srgbClr val="1A1F2B"/>
                </a:solidFill>
                <a:latin typeface="Calibri" pitchFamily="34" charset="0"/>
                <a:ea typeface="Calibri" pitchFamily="34" charset="-122"/>
                <a:cs typeface="Calibri" pitchFamily="34" charset="-120"/>
              </a:rPr>
              <a:t> (reflected in the x-axis); (0, -2) ↦ </a:t>
            </a:r>
            <a:r>
              <a:rPr lang="en-US" sz="1500" b="1" dirty="0">
                <a:solidFill>
                  <a:srgbClr val="1A1F2B"/>
                </a:solidFill>
                <a:latin typeface="Calibri" pitchFamily="34" charset="0"/>
                <a:ea typeface="Calibri" pitchFamily="34" charset="-122"/>
                <a:cs typeface="Calibri" pitchFamily="34" charset="-120"/>
              </a:rPr>
              <a:t>(0, 2)</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(b) each case is valid only on its own arm, so each root is checked against its condition. The sketch in (a) shows the line through O crossing both arms, so two roots are expected.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pic>
        <p:nvPicPr>
          <p:cNvPr id="4" name="Image 0" descr="Part (d): y = −½f(x) + 1 simplifies to y = 3 − |x + 1|, an upside-down V with maximum (−1, 3) and y-intercept (0, 2). The dashed graph is y = f(x).">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Part (d): y = −½f(x) + 1 simplifies to y = 3 − |x + 1|, an upside-down V with maximum (−1, 3) and y-intercept (0, 2). The dashed graph is y = f(x).</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sketch before you solve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rough sketch of both sides tells you how many solutions to expect and which arm each lies on. If the algebra produces more roots than the sketch has intersections, one of them is false.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show the check for every root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 B with B depending on x, substitute each root back and write "reject" for any that makes B negative. The rejection is part of the answer, not an optional extra.</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label what the question asks for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"Giving the coordinates of the points where the graph meets the axes" means every intercept, written as coordinates on the sketch. Draw vertices and cusps as sharp corners and asymptotes as dashed lines with their equations.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one coordinate at a time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combined transformation, write the rule (p, q) ↦(…, …) first, then apply it to every point and asymptote. Check one image by substituting it into the new equation.</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describe transformations fully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"Stretch" alone is not a description. Say "stretch parallel to the x-axis with scale factor ⅓" or "translation by the vector (0, 1)", and give the order when a stretch and a translation act in the same direction. Write a two-interval answer as two inequalities joined by "or", never as one impossible chain such as ⅔ &gt; x &gt;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- 4| = 2x + 1 has two solutions because modulus equations always do.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root of the wrong case can make the right-hand side negative, and a modulus cannot equal a negative number.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Solve both cases, then check each root; the sketch shows the true count.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f(|x|) is the same as y =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acts on the input, the other on the output.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reflect negative parts in the x-axis. f(|x|): reflect the right half in the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&gt; c means -c &gt; A &gt;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number is both less than -c and greater than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&lt; -c or A &gt; c: two separate intervals.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f(3x) moves (p, q) to (3p,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Changes inside the bracket act the opposite way on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 ↦(p/3, q): a squeeze towards the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3 - f(x) is f(x) moved down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minus sign reflects the graph; the 3 then moves it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 ↦(p, 3 - q); maxima become minima.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vertical stretch moves a vertical asymptote.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Stretching parallel to the y-axis does not change any x-coordinate.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horizontal changes move x = h; only vertical changes move y =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P3.1 Algebraic fractions and functions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Range, composite and inverse functions use the same graphs. The range of |f(x)| never contains negative values, and the graph of an inverse is a reflection in y = x: another transformation, but one that swaps x and 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P3.4 R-form and P3.5 Exponentials and logarithms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Rsin(x + α), y = eˣ + c and y = ln(bx) are transformations of standard graphs, and their maxima, intercepts and asymptotes move by the rules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P3.8 Numerical methods and earlier units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P1 introduced single transformations and quadratic inequalities, which reappear when you square a modulus inequality. Locating roots and iteration in P3.8 often start from a sketch of two graphs, just like the modulus equations here. In mechanics and statistics a distance is the modulus of a displacement, and a tolerance such as |L - 120| ≤0.5 is a modulus inequality.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33242"/>
                <a:gridCol w="2839212"/>
                <a:gridCol w="185714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x (x ≥0), |x| = -x (x &lt;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the modulus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 ⇒A = ±B (check B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modulus equal to an expression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|B| ⇔A² = B²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modulus on both sides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&lt; c ⇔-c &lt; A &lt; c; |A| &gt; c ⇔A &lt; -c or A &gt;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modulus inequalities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vertex of y = |ax + b| at (-b/a,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sketching V graphs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af(bx) + c: (p, q) ↦(p/b, aq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images of points and asymptotes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 c), f(x) + c, af(x), f(bx), -f(x), 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single transformations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Solve |x - 2| &lt; 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Describe the difference between the graphs of y = |x - 3| and y = |x| - 3.</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The point (4, -2) lies on y = f(x). Find its image on y = 3f(½x) + 1.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The curve y = f(x) has asymptotes x = 6 and y = -2. Find the asymptotes of y = ½f(3x) + 4.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Solve |x + 1| = 3x - 5.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values of k for which |x² - 2x - 3| = k has exactly three solutions.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-5 &lt; x - 2 &lt; 5, so -3 &lt; x &lt; 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y = |x - 3| is a V with vertex (3, 0); it is |f(x)| for f(x) = x - 3. y = |x| - 3 is a V with vertex (0, -3); it is f(|x|) and crosses the x-axis at x =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x: 4 ÷½ = 8. y: 3(-2) + 1 = -5. The image is (8,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x = 6 ÷3 = 2 and y = ½(-2) + 4 =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x + 1 = 3x - 5 gives x = 3 (right-hand side 4, valid). -(x + 1) = 3x - 5 gives x = 1, but then 3x - 5 = -2 &lt; 0: reject. So x = 3 only.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graph has a local maximum at (1, 4). A horizontal line meets it exactly three times only when it touches that maximum, so k = 4. (Then x = 1 and x² - 2x - 7 = 0, i.e. x = 1 ±2√2.)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Consider the modulus function f(x) = |5 − 2x|, defined for all real values of x.</a:t>
            </a:r>
            <a:endParaRPr lang="en-US" sz="1600" dirty="0"/>
          </a:p>
          <a:p>
            <a:pPr indent="0" marL="0">
              <a:spcAft>
                <a:spcPts val="600"/>
              </a:spcAft>
              <a:buNone/>
            </a:pPr>
            <a:r>
              <a:rPr lang="en-US" sz="1600" dirty="0">
                <a:solidFill>
                  <a:srgbClr val="1A1F2B"/>
                </a:solidFill>
              </a:rPr>
              <a:t>(a) Sketch the graph of y = f(x), showing the coordinates of the points where the graph meets the coordinate axes.  [2]</a:t>
            </a:r>
            <a:endParaRPr lang="en-US" sz="1600" dirty="0"/>
          </a:p>
          <a:p>
            <a:pPr indent="0" marL="0">
              <a:spcAft>
                <a:spcPts val="600"/>
              </a:spcAft>
              <a:buNone/>
            </a:pPr>
            <a:r>
              <a:rPr lang="en-US" sz="1600" dirty="0">
                <a:solidFill>
                  <a:srgbClr val="1A1F2B"/>
                </a:solidFill>
              </a:rPr>
              <a:t>(b) Solve f(x) = 7.  [2]</a:t>
            </a:r>
            <a:endParaRPr lang="en-US" sz="1600" dirty="0"/>
          </a:p>
          <a:p>
            <a:pPr indent="0" marL="0">
              <a:spcAft>
                <a:spcPts val="600"/>
              </a:spcAft>
              <a:buNone/>
            </a:pPr>
            <a:r>
              <a:rPr lang="en-US" sz="1600" dirty="0">
                <a:solidFill>
                  <a:srgbClr val="1A1F2B"/>
                </a:solidFill>
              </a:rPr>
              <a:t>(c) Hence solve f(x) &lt; 7.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graphs of y = |2x − 1| and y = 3x − 4 are to be drawn on the same axes.</a:t>
            </a:r>
            <a:endParaRPr lang="en-US" sz="1600" dirty="0"/>
          </a:p>
          <a:p>
            <a:pPr indent="0" marL="0">
              <a:spcAft>
                <a:spcPts val="600"/>
              </a:spcAft>
              <a:buNone/>
            </a:pPr>
            <a:r>
              <a:rPr lang="en-US" sz="1600" dirty="0">
                <a:solidFill>
                  <a:srgbClr val="1A1F2B"/>
                </a:solidFill>
              </a:rPr>
              <a:t>(a) Sketch both graphs on the same axes, showing the coordinates of the points where each graph meets the coordinate axes.  [2]</a:t>
            </a:r>
            <a:endParaRPr lang="en-US" sz="1600" dirty="0"/>
          </a:p>
          <a:p>
            <a:pPr indent="0" marL="0">
              <a:spcAft>
                <a:spcPts val="600"/>
              </a:spcAft>
              <a:buNone/>
            </a:pPr>
            <a:r>
              <a:rPr lang="en-US" sz="1600" dirty="0">
                <a:solidFill>
                  <a:srgbClr val="1A1F2B"/>
                </a:solidFill>
              </a:rPr>
              <a:t>(b) Solve |2x − 1| = 3x − 4.  [4]</a:t>
            </a:r>
            <a:endParaRPr lang="en-US" sz="1600" dirty="0"/>
          </a:p>
          <a:p>
            <a:pPr indent="0" marL="0">
              <a:spcAft>
                <a:spcPts val="600"/>
              </a:spcAft>
              <a:buNone/>
            </a:pPr>
            <a:r>
              <a:rPr lang="en-US" sz="1600" dirty="0">
                <a:solidFill>
                  <a:srgbClr val="1A1F2B"/>
                </a:solidFill>
              </a:rPr>
              <a:t>(c) Hence solve |2x − 1| &lt; 3x − 4.  [1]</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62775"/>
          </a:xfrm>
          <a:prstGeom prst="roundRect">
            <a:avLst>
              <a:gd name="adj" fmla="val 1916"/>
            </a:avLst>
          </a:prstGeom>
          <a:solidFill>
            <a:srgbClr val="F3F5F9"/>
          </a:solidFill>
          <a:ln w="12700">
            <a:solidFill>
              <a:srgbClr val="DDE2EA"/>
            </a:solidFill>
            <a:prstDash val="solid"/>
          </a:ln>
        </p:spPr>
      </p:sp>
      <p:sp>
        <p:nvSpPr>
          <p:cNvPr id="5" name="Text 3"/>
          <p:cNvSpPr txBox="1"/>
          <p:nvPr/>
        </p:nvSpPr>
        <p:spPr>
          <a:xfrm>
            <a:off x="685800" y="1463040"/>
            <a:ext cx="7772400" cy="263417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 shape with its vertex on the x-axis</a:t>
            </a:r>
            <a:endParaRPr lang="en-US" sz="1600" dirty="0"/>
          </a:p>
          <a:p>
            <a:pPr marL="342900" indent="-342900">
              <a:spcAft>
                <a:spcPts val="400"/>
              </a:spcAft>
              <a:buSzPct val="100000"/>
              <a:buChar char="•"/>
            </a:pPr>
            <a:r>
              <a:rPr lang="en-US" sz="1600" dirty="0">
                <a:solidFill>
                  <a:srgbClr val="1A1F2B"/>
                </a:solidFill>
              </a:rPr>
              <a:t>vertex (⁵⁄₂, 0) and y-intercept (0, 5)</a:t>
            </a:r>
            <a:endParaRPr lang="en-US" sz="1600" dirty="0"/>
          </a:p>
          <a:p>
            <a:pPr marL="342900" indent="-342900">
              <a:spcAft>
                <a:spcPts val="400"/>
              </a:spcAft>
              <a:buSzPct val="100000"/>
              <a:buChar char="•"/>
            </a:pPr>
            <a:r>
              <a:rPr lang="en-US" sz="1600" dirty="0">
                <a:solidFill>
                  <a:srgbClr val="1A1F2B"/>
                </a:solidFill>
              </a:rPr>
              <a:t>5 − 2x = 7 or 5 − 2x = −7</a:t>
            </a:r>
            <a:endParaRPr lang="en-US" sz="1600" dirty="0"/>
          </a:p>
          <a:p>
            <a:pPr marL="342900" indent="-342900">
              <a:spcAft>
                <a:spcPts val="400"/>
              </a:spcAft>
              <a:buSzPct val="100000"/>
              <a:buChar char="•"/>
            </a:pPr>
            <a:r>
              <a:rPr lang="en-US" sz="1600" dirty="0">
                <a:solidFill>
                  <a:srgbClr val="1A1F2B"/>
                </a:solidFill>
              </a:rPr>
              <a:t>x = −1 or x = 6</a:t>
            </a:r>
            <a:endParaRPr lang="en-US" sz="1600" dirty="0"/>
          </a:p>
          <a:p>
            <a:pPr marL="342900" indent="-342900">
              <a:spcAft>
                <a:spcPts val="400"/>
              </a:spcAft>
              <a:buSzPct val="100000"/>
              <a:buChar char="•"/>
            </a:pPr>
            <a:r>
              <a:rPr lang="en-US" sz="1600" dirty="0">
                <a:solidFill>
                  <a:srgbClr val="1A1F2B"/>
                </a:solidFill>
              </a:rPr>
              <a:t>−1 &lt; x &lt; 6, ft their critical values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 with vertex (½, 0) and y-intercept (0, 1)</a:t>
            </a:r>
            <a:endParaRPr lang="en-US" sz="1600" dirty="0"/>
          </a:p>
          <a:p>
            <a:pPr marL="342900" indent="-342900">
              <a:spcAft>
                <a:spcPts val="400"/>
              </a:spcAft>
              <a:buSzPct val="100000"/>
              <a:buChar char="•"/>
            </a:pPr>
            <a:r>
              <a:rPr lang="en-US" sz="1600" dirty="0">
                <a:solidFill>
                  <a:srgbClr val="1A1F2B"/>
                </a:solidFill>
              </a:rPr>
              <a:t>line through (⁴⁄₃, 0) and (0, −4)</a:t>
            </a:r>
            <a:endParaRPr lang="en-US" sz="1600" dirty="0"/>
          </a:p>
          <a:p>
            <a:pPr marL="342900" indent="-342900">
              <a:spcAft>
                <a:spcPts val="400"/>
              </a:spcAft>
              <a:buSzPct val="100000"/>
              <a:buChar char="•"/>
            </a:pPr>
            <a:r>
              <a:rPr lang="en-US" sz="1600" dirty="0">
                <a:solidFill>
                  <a:srgbClr val="1A1F2B"/>
                </a:solidFill>
              </a:rPr>
              <a:t>2x − 1 = 3x − 4 gives x = 3</a:t>
            </a:r>
            <a:endParaRPr lang="en-US" sz="1600" dirty="0"/>
          </a:p>
          <a:p>
            <a:pPr marL="342900" indent="-342900">
              <a:spcAft>
                <a:spcPts val="400"/>
              </a:spcAft>
              <a:buSzPct val="100000"/>
              <a:buChar char="•"/>
            </a:pPr>
            <a:r>
              <a:rPr lang="en-US" sz="1600" dirty="0">
                <a:solidFill>
                  <a:srgbClr val="1A1F2B"/>
                </a:solidFill>
              </a:rPr>
              <a:t>−(2x − 1) = 3x − 4 gives x = 1</a:t>
            </a:r>
            <a:endParaRPr lang="en-US" sz="1600" dirty="0"/>
          </a:p>
          <a:p>
            <a:pPr marL="342900" indent="-342900">
              <a:spcAft>
                <a:spcPts val="400"/>
              </a:spcAft>
              <a:buSzPct val="100000"/>
              <a:buChar char="•"/>
            </a:pPr>
            <a:r>
              <a:rPr lang="en-US" sz="1600" dirty="0">
                <a:solidFill>
                  <a:srgbClr val="1A1F2B"/>
                </a:solidFill>
              </a:rPr>
              <a:t>at x = 1, 3x − 4 = −1 &lt; 0, so x = 1 is rejected</a:t>
            </a:r>
            <a:endParaRPr lang="en-US" sz="1600" dirty="0"/>
          </a:p>
          <a:p>
            <a:pPr marL="342900" indent="-342900">
              <a:spcAft>
                <a:spcPts val="400"/>
              </a:spcAft>
              <a:buSzPct val="100000"/>
              <a:buChar char="•"/>
            </a:pPr>
            <a:r>
              <a:rPr lang="en-US" sz="1600" dirty="0">
                <a:solidFill>
                  <a:srgbClr val="1A1F2B"/>
                </a:solidFill>
              </a:rPr>
              <a:t>x = 3 only</a:t>
            </a:r>
            <a:endParaRPr lang="en-US" sz="1600" dirty="0"/>
          </a:p>
          <a:p>
            <a:pPr marL="342900" indent="-342900">
              <a:spcAft>
                <a:spcPts val="400"/>
              </a:spcAft>
              <a:buSzPct val="100000"/>
              <a:buChar char="•"/>
            </a:pPr>
            <a:r>
              <a:rPr lang="en-US" sz="1600" dirty="0">
                <a:solidFill>
                  <a:srgbClr val="1A1F2B"/>
                </a:solidFill>
              </a:rPr>
              <a:t>x &gt;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P3.2 Modulus and transformations of graphs · Edexcel IAL Maths</dc:title>
  <dc:subject>PptxGenJS Presentation</dc:subject>
  <dc:creator>Evan Kotronis · ExaminerPrep</dc:creator>
  <cp:lastModifiedBy>Evan Kotronis · ExaminerPrep</cp:lastModifiedBy>
  <cp:revision>1</cp:revision>
  <dcterms:created xsi:type="dcterms:W3CDTF">2026-10-26T15:11:05Z</dcterms:created>
  <dcterms:modified xsi:type="dcterms:W3CDTF">2026-10-26T15:11:05Z</dcterms:modified>
</cp:coreProperties>
</file>