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3f01c595-8f27-5ace-a076-f98c767dc4f5}">
          <p14:sldIdLst>
            <p14:sldId id="256"/>
            <p14:sldId id="257"/>
            <p14:sldId id="258"/>
            <p14:sldId id="259"/>
          </p14:sldIdLst>
        </p14:section>
        <p14:section name="Theory" id="{3d9066c1-6a39-6c34-c69b-d609768e024d}">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Lst>
        </p14:section>
        <p14:section name="Practice" id="{eda0d54e-7c88-8452-0792-43922eb362f7}">
          <p14:sldIdLst>
            <p14:sldId id="300"/>
            <p14:sldId id="301"/>
            <p14:sldId id="302"/>
          </p14:sldIdLst>
        </p14:section>
        <p14:section name="Answers" id="{aee4dda2-2405-d7a7-18ba-df3bfd41312d}">
          <p14:sldIdLst>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M1.6 Moments. Notes for this topic: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Worked example 1.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Worked example 1.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Worked example 2.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Worked example 2.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rigid body in equilibrium?.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point should you take moments about?.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point should you take moments about?: Worked example 3.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point should you take moments about?: Worked example 3.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point should you take moments about?.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plank is about to tilt?.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plank is about to tilt?: Worked example 4.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plank is about to tilt?: Worked example 4.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plank is about to tilt?: Worked example 4.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plank is about to tilt?.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of mass of a non-uniform rod?.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of mass of a non-uniform rod?: Worked example 5.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of mass of a non-uniform rod?: Worked example 5.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of mass of a non-uniform rod?.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Worked example 6.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Worked example 6.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Worked example 6.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Worked example 6.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Worked example 7.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Worked example 7.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Worked example 7.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full-length moments question?: Worked example 7.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M1.6.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M1.6.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https://examinerprep.com/notes/edexcel-ial-maths/moments/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https://examinerprep.com/ial-maths-m1-6-moments-questions#IALM-M1-6-B-01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https://examinerprep.com/ial-maths-m1-6-moments-questions#IALM-M1-6-B-02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https://examinerprep.com/ial-maths-m1-6-moments-questions#IALM-M1-6-B-01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https://examinerprep.com/ial-maths-m1-6-moments-questions#IALM-M1-6-B-02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3.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maths/moments/" TargetMode="External"/><Relationship Id="rId2" Type="http://schemas.openxmlformats.org/officeDocument/2006/relationships/hyperlink" Target="https://examinerprep.com/ial-maths-m1-6-moment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M1.6 Moments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moment of a force about a point: magnitude, units and sense (clockwise or anticlockwise)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two conditions for a rigid body to be in equilibrium under coplanar parallel forces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Choosing the best point to take moments about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Rods, beams and planks on two supports or hanging from two vertical strings, with loads and people on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Bodies on the point of tilting or turning: the reaction (or tension) at one support becomes zero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Non-uniform rods: finding an unknown centre of mass or an unknown mass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Ranges of positions or loads for which equilibrium is possible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moment of a force about a point is the force times the perpendicular distance from the point to its line of action, measured in N m with a stated sense, and a rigid body is in equilibrium when the resultant force is zero and the total moment about any point is zero.</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For parallel vertical forces this gives two equations: up = down, and clockwise moments = anticlockwise moments about a point of your choice.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Take moments about a point where an unknown force acts: that force then has no moment, and drops out.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 uniform rod has its weight at its midpoint. A non-uniform rod has its weight at an unknown point G: call AG = 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On the point of tilting about D, the reaction at the other support is zero. That single fact is the extra equation.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 reaction can never be negative; a tension can never exceed a stated breaking limit.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give ranges.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The distance in a moment is the perpendicular distance d from P to the line of action of the force, not the distance to the point where the force happens to be drawn.">    </p:cNvPr>
          <p:cNvPicPr>
            <a:picLocks noChangeAspect="1"/>
          </p:cNvPicPr>
          <p:nvPr/>
        </p:nvPicPr>
        <p:blipFill>
          <a:blip r:embed="rId1"/>
          <a:stretch>
            <a:fillRect/>
          </a:stretch>
        </p:blipFill>
        <p:spPr>
          <a:xfrm>
            <a:off x="4931359" y="1371600"/>
            <a:ext cx="3755441" cy="2638044"/>
          </a:xfrm>
          <a:prstGeom prst="rect">
            <a:avLst/>
          </a:prstGeom>
        </p:spPr>
      </p:pic>
      <p:sp>
        <p:nvSpPr>
          <p:cNvPr id="5" name="Text 2"/>
          <p:cNvSpPr txBox="1"/>
          <p:nvPr/>
        </p:nvSpPr>
        <p:spPr>
          <a:xfrm>
            <a:off x="4931359" y="4055364"/>
            <a:ext cx="3755441" cy="562356"/>
          </a:xfrm>
          <a:prstGeom prst="rect">
            <a:avLst/>
          </a:prstGeom>
          <a:noFill/>
          <a:ln/>
        </p:spPr>
        <p:txBody>
          <a:bodyPr wrap="square" lIns="0" tIns="0" rIns="0" bIns="0" rtlCol="0" anchor="t"/>
          <a:lstStyle/>
          <a:p>
            <a:pPr algn="ctr" indent="0" marL="0">
              <a:buNone/>
            </a:pPr>
            <a:r>
              <a:rPr lang="en-US" sz="1100" i="1" dirty="0">
                <a:solidFill>
                  <a:srgbClr val="5A6577"/>
                </a:solidFill>
              </a:rPr>
              <a:t>The distance in a moment is the perpendicular distance d from P to the line of action of the force, not the distance to the point where the force happens to be drawn.</a:t>
            </a:r>
            <a:endParaRPr lang="en-US" sz="1100" dirty="0"/>
          </a:p>
        </p:txBody>
      </p:sp>
      <p:sp>
        <p:nvSpPr>
          <p:cNvPr id="6" name="Shape 3"/>
          <p:cNvSpPr/>
          <p:nvPr/>
        </p:nvSpPr>
        <p:spPr>
          <a:xfrm>
            <a:off x="457200" y="1371600"/>
            <a:ext cx="4154119" cy="1043330"/>
          </a:xfrm>
          <a:prstGeom prst="roundRect">
            <a:avLst>
              <a:gd name="adj" fmla="val 5259"/>
            </a:avLst>
          </a:prstGeom>
          <a:solidFill>
            <a:srgbClr val="EEF2FF"/>
          </a:solidFill>
          <a:ln w="9525">
            <a:solidFill>
              <a:srgbClr val="DDE2EA"/>
            </a:solidFill>
            <a:prstDash val="solid"/>
          </a:ln>
        </p:spPr>
      </p:sp>
      <p:sp>
        <p:nvSpPr>
          <p:cNvPr id="7" name="Text 4"/>
          <p:cNvSpPr txBox="1"/>
          <p:nvPr/>
        </p:nvSpPr>
        <p:spPr>
          <a:xfrm>
            <a:off x="603504" y="1463040"/>
            <a:ext cx="3861511"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Moment of a force.</a:t>
            </a:r>
            <a:r>
              <a:rPr lang="en-US" sz="1400" dirty="0">
                <a:solidFill>
                  <a:srgbClr val="1A1F2B"/>
                </a:solidFill>
                <a:latin typeface="Calibri" pitchFamily="34" charset="0"/>
                <a:ea typeface="Calibri" pitchFamily="34" charset="-122"/>
                <a:cs typeface="Calibri" pitchFamily="34" charset="-120"/>
              </a:rPr>
              <a:t> The moment of a force about a point P is the magnitude of the force × the perpendicular distance from P to the line of action of the force: moment = F ×d, in N m.</a:t>
            </a:r>
            <a:endParaRPr lang="en-US" sz="1400" dirty="0"/>
          </a:p>
        </p:txBody>
      </p:sp>
      <p:sp>
        <p:nvSpPr>
          <p:cNvPr id="8" name="Text 5"/>
          <p:cNvSpPr txBox="1"/>
          <p:nvPr/>
        </p:nvSpPr>
        <p:spPr>
          <a:xfrm>
            <a:off x="457200" y="2533802"/>
            <a:ext cx="4154119"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M1 every force on a rod is perpendicular to the rod, so d is simply the distance along the rod from the point to where the force acts. A force whose line of action passes through P has zero moment about P.</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moment has a </a:t>
            </a:r>
            <a:r>
              <a:rPr lang="en-US" sz="1500" b="1" dirty="0">
                <a:solidFill>
                  <a:srgbClr val="1A1F2B"/>
                </a:solidFill>
                <a:latin typeface="Calibri" pitchFamily="34" charset="0"/>
                <a:ea typeface="Calibri" pitchFamily="34" charset="-122"/>
                <a:cs typeface="Calibri" pitchFamily="34" charset="-120"/>
              </a:rPr>
              <a:t>sense</a:t>
            </a:r>
            <a:r>
              <a:rPr lang="en-US" sz="1500" dirty="0">
                <a:solidFill>
                  <a:srgbClr val="1A1F2B"/>
                </a:solidFill>
                <a:latin typeface="Calibri" pitchFamily="34" charset="0"/>
                <a:ea typeface="Calibri" pitchFamily="34" charset="-122"/>
                <a:cs typeface="Calibri" pitchFamily="34" charset="-120"/>
              </a:rPr>
              <a:t>: it tends to turn the body clockwise or anticlockwise, and you must say which.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horizontal rod and a point P on it, a downward force to the right of P turns the rod clockwise, and a downward force to the left of P turns it anticlockwise; upward forces do the opposite. To find a resultant moment, choose one sense as positive and count the other as negative. The moment of a force depends on the point you choose.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Find</a:t>
            </a:r>
            <a:endParaRPr lang="en-US" sz="1200" dirty="0"/>
          </a:p>
        </p:txBody>
      </p:sp>
      <p:pic>
        <p:nvPicPr>
          <p:cNvPr id="4" name="Image 0" descr="Three forces on a light rod, distances to scale. The resultant force is 3 N downwards, so the resultant moment is different about different points.">    </p:cNvPr>
          <p:cNvPicPr>
            <a:picLocks noChangeAspect="1"/>
          </p:cNvPicPr>
          <p:nvPr/>
        </p:nvPicPr>
        <p:blipFill>
          <a:blip r:embed="rId1"/>
          <a:stretch>
            <a:fillRect/>
          </a:stretch>
        </p:blipFill>
        <p:spPr>
          <a:xfrm>
            <a:off x="4389120" y="1783994"/>
            <a:ext cx="4297680" cy="1983334"/>
          </a:xfrm>
          <a:prstGeom prst="rect">
            <a:avLst/>
          </a:prstGeom>
        </p:spPr>
      </p:pic>
      <p:sp>
        <p:nvSpPr>
          <p:cNvPr id="5" name="Text 2"/>
          <p:cNvSpPr txBox="1"/>
          <p:nvPr/>
        </p:nvSpPr>
        <p:spPr>
          <a:xfrm>
            <a:off x="4389120" y="3813048"/>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Three forces on a light rod, distances to scale. The resultant force is 3 N downwards, so the resultant moment is different about different points.</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light rod AB has length 2.4 m. The point C is on the rod with AC = 0.9 m. Forces of 15 N and 8 N act vertically downwards at A and at B, and a force of 20 N acts vertically upwards at C. Find the resultant moment of the three forces (a) about A and (b) about C, stating its sense in each case.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About A, the 15 N force passes through A, so it has no moment. 20 ×0.9 = 18 N m anticlockwise and 8 ×2.4 = 19.2 N m clockwise. Clockwise positive: 19.2 - 18.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Find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1.2 N m clockwise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About C, the 20 N force has no moment. 15 ×0.9 = 13.5 N m anticlockwise and 8 ×1.5 = 12 N m clockwise, so 13.5 - 12. </a:t>
            </a:r>
            <a:r>
              <a:rPr lang="en-US" sz="1500" b="1" dirty="0">
                <a:solidFill>
                  <a:srgbClr val="1A1F2B"/>
                </a:solidFill>
                <a:latin typeface="Calibri" pitchFamily="34" charset="0"/>
                <a:ea typeface="Calibri" pitchFamily="34" charset="-122"/>
                <a:cs typeface="Calibri" pitchFamily="34" charset="-120"/>
              </a:rPr>
              <a:t>1.5 N m anticlockwise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answers differ because the forces are not balanced: 15 + 8 - 20 = 3 N downwards. In equilibrium, the resultant moment is zero about every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distances from the wrong point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Measuring every distance from the end A when you are taking moments about some other point. The distance in a moment is always measured from the point you are taking moments about.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Equilibrium of a rigid body.</a:t>
            </a:r>
            <a:r>
              <a:rPr lang="en-US" sz="1400" dirty="0">
                <a:solidFill>
                  <a:srgbClr val="1A1F2B"/>
                </a:solidFill>
                <a:latin typeface="Calibri" pitchFamily="34" charset="0"/>
                <a:ea typeface="Calibri" pitchFamily="34" charset="-122"/>
                <a:cs typeface="Calibri" pitchFamily="34" charset="-120"/>
              </a:rPr>
              <a:t> The resultant force on it is zero and the sum of the moments about any point is zero.</a:t>
            </a:r>
            <a:endParaRPr lang="en-US" sz="1400" dirty="0"/>
          </a:p>
        </p:txBody>
      </p:sp>
      <p:sp>
        <p:nvSpPr>
          <p:cNvPr id="6" name="Text 4"/>
          <p:cNvSpPr txBox="1"/>
          <p:nvPr/>
        </p:nvSpPr>
        <p:spPr>
          <a:xfrm>
            <a:off x="457200" y="2104034"/>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particle only needs the first condition. An extended body also needs the second: two equal and opposite forces with different lines of action would leave it spinning. For the parallel vertical forces of M1 the two conditions become</a:t>
            </a:r>
            <a:endParaRPr lang="en-US" sz="1500" dirty="0"/>
          </a:p>
        </p:txBody>
      </p:sp>
      <p:sp>
        <p:nvSpPr>
          <p:cNvPr id="7" name="Shape 5"/>
          <p:cNvSpPr/>
          <p:nvPr/>
        </p:nvSpPr>
        <p:spPr>
          <a:xfrm>
            <a:off x="457200" y="2914193"/>
            <a:ext cx="8229600" cy="705002"/>
          </a:xfrm>
          <a:prstGeom prst="roundRect">
            <a:avLst>
              <a:gd name="adj" fmla="val 7782"/>
            </a:avLst>
          </a:prstGeom>
          <a:solidFill>
            <a:srgbClr val="F3F5F9"/>
          </a:solidFill>
          <a:ln w="9525">
            <a:solidFill>
              <a:srgbClr val="DDE2EA"/>
            </a:solidFill>
            <a:prstDash val="solid"/>
          </a:ln>
        </p:spPr>
      </p:sp>
      <p:sp>
        <p:nvSpPr>
          <p:cNvPr id="8" name="Text 6"/>
          <p:cNvSpPr txBox="1"/>
          <p:nvPr/>
        </p:nvSpPr>
        <p:spPr>
          <a:xfrm>
            <a:off x="603504" y="3005633"/>
            <a:ext cx="7936992"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total upward force = total downward force,   Σclockwise moments = Σanticlockwise moments.</a:t>
            </a:r>
            <a:endParaRPr lang="en-US" sz="1700" dirty="0"/>
          </a:p>
        </p:txBody>
      </p:sp>
      <p:sp>
        <p:nvSpPr>
          <p:cNvPr id="9" name="Text 7"/>
          <p:cNvSpPr txBox="1"/>
          <p:nvPr/>
        </p:nvSpPr>
        <p:spPr>
          <a:xfrm>
            <a:off x="457200" y="3738067"/>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may replace "resolve vertically" by a second moments equation about a different point: two moment equations, or one of each, are equally valid. The modelling words in the question tell you where the forces act.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006547"/>
                <a:gridCol w="522305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Word in the question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means for your working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rod, beam, plank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rigid body with length only: it does not bend, so distances along it do not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light rod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mass is negligible: no weight to include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uniform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mass is evenly spread: the weight acts at the 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non-uniform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weight acts at an unknown point G; give it a letter, e.g. AG = x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person, child, load, box (a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weight acts at a single point on the rod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support, trestle, knife-edge, peg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single upward reaction at that point, which can never be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vertical string, rope, cable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upward tension at the point of attachment; a string can pull but never push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Find</a:t>
            </a:r>
            <a:endParaRPr lang="en-US" sz="1200" dirty="0"/>
          </a:p>
        </p:txBody>
      </p:sp>
      <p:pic>
        <p:nvPicPr>
          <p:cNvPr id="4" name="Image 0" descr="Worked example 2 to scale. The two reactions (blue) add up to the two weights (red): 203 + 434 = 392 + 245 = 637 N.">    </p:cNvPr>
          <p:cNvPicPr>
            <a:picLocks noChangeAspect="1"/>
          </p:cNvPicPr>
          <p:nvPr/>
        </p:nvPicPr>
        <p:blipFill>
          <a:blip r:embed="rId1"/>
          <a:stretch>
            <a:fillRect/>
          </a:stretch>
        </p:blipFill>
        <p:spPr>
          <a:xfrm>
            <a:off x="4389120" y="1535278"/>
            <a:ext cx="4297680" cy="2478938"/>
          </a:xfrm>
          <a:prstGeom prst="rect">
            <a:avLst/>
          </a:prstGeom>
        </p:spPr>
      </p:pic>
      <p:sp>
        <p:nvSpPr>
          <p:cNvPr id="5" name="Text 2"/>
          <p:cNvSpPr txBox="1"/>
          <p:nvPr/>
        </p:nvSpPr>
        <p:spPr>
          <a:xfrm>
            <a:off x="4389120" y="405993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to scale. The two reactions (blue) add up to the two weights (red): 203 + 434 = 392 + 245 = 637 N.</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beam AB has length 6 m and mass 40 kg. It rests horizontally on two supports at C and D, where AC = 1 m and DB = 1.5 m. A load of mass 25 kg is placed on the beam at E, where AE = 4 m. The load is modelled as a particle. Find the magnitude of the reaction at each support.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Distances from C: the weight 40g acts at the midpoint, 3 m from A, so 2 m from C. The load is 3 m from C, and D is 3.5 m from 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Moments about C, so that R_C drops out: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Find (continued)</a:t>
            </a:r>
            <a:endParaRPr lang="en-US" sz="1200" dirty="0"/>
          </a:p>
        </p:txBody>
      </p:sp>
      <p:sp>
        <p:nvSpPr>
          <p:cNvPr id="4" name="Text 2"/>
          <p:cNvSpPr txBox="1"/>
          <p:nvPr/>
        </p:nvSpPr>
        <p:spPr>
          <a:xfrm>
            <a:off x="457200" y="1371600"/>
            <a:ext cx="8229600" cy="89154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R_D ×3.5 = 40g ×2 + 25g ×3 = 155g, so R_D = 434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Resolve vertically: R_C + 434 = 65g = 637, so R_C = 203 N. </a:t>
            </a:r>
            <a:r>
              <a:rPr lang="en-US" sz="1500" b="1" dirty="0">
                <a:solidFill>
                  <a:srgbClr val="1A1F2B"/>
                </a:solidFill>
                <a:latin typeface="Calibri" pitchFamily="34" charset="0"/>
                <a:ea typeface="Calibri" pitchFamily="34" charset="-122"/>
                <a:cs typeface="Calibri" pitchFamily="34" charset="-120"/>
              </a:rPr>
              <a:t>R_C = 203 N, R_D = 434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moments about D: 203 ×3.5 = 710.5 and 25g ×0.5 + 40g ×1.5 = 710.5.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rigid body in equilibrium?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keep g as a letter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Keep g as a letter until the last line: 155g/3.5 is exact, and you round only once. With g = 9.8, give the final answer to 2 or 3 significant figures.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point should you take moments about?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Any point gives a true equation, but a good point removes an unknown: take moments about the point where an unknown force acts. With two unknown support forces, moments about one support give the other directly; then resolve vertically, or take moments about the second support as a check. If the question asks for only one force, take moments about the point where the other unknown acts: one equation, one answer. When the question asks for a position x, choose a point that keeps x simple, often the end 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point should you take moments about?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Find</a:t>
            </a:r>
            <a:endParaRPr lang="en-US" sz="1200" dirty="0"/>
          </a:p>
        </p:txBody>
      </p:sp>
      <p:pic>
        <p:nvPicPr>
          <p:cNvPr id="4" name="Image 0" descr="Worked example 3(a) to scale. The rope nearer the load carries the larger tension.">    </p:cNvPr>
          <p:cNvPicPr>
            <a:picLocks noChangeAspect="1"/>
          </p:cNvPicPr>
          <p:nvPr/>
        </p:nvPicPr>
        <p:blipFill>
          <a:blip r:embed="rId1"/>
          <a:stretch>
            <a:fillRect/>
          </a:stretch>
        </p:blipFill>
        <p:spPr>
          <a:xfrm>
            <a:off x="4389120" y="1618488"/>
            <a:ext cx="4297680" cy="2314346"/>
          </a:xfrm>
          <a:prstGeom prst="rect">
            <a:avLst/>
          </a:prstGeom>
        </p:spPr>
      </p:pic>
      <p:sp>
        <p:nvSpPr>
          <p:cNvPr id="5" name="Text 2"/>
          <p:cNvSpPr txBox="1"/>
          <p:nvPr/>
        </p:nvSpPr>
        <p:spPr>
          <a:xfrm>
            <a:off x="4389120" y="397855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3(a) to scale. The rope nearer the load carries the larger tension.</a:t>
            </a:r>
            <a:endParaRPr lang="en-US" sz="1100" dirty="0"/>
          </a:p>
        </p:txBody>
      </p:sp>
      <p:sp>
        <p:nvSpPr>
          <p:cNvPr id="6" name="Text 3"/>
          <p:cNvSpPr txBox="1"/>
          <p:nvPr/>
        </p:nvSpPr>
        <p:spPr>
          <a:xfrm>
            <a:off x="457200" y="1371600"/>
            <a:ext cx="3611880"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rod AB, of length 2.0 m and mass 8 kg, hangs in a horizontal position from two vertical ropes, one at A and one at B. A load of mass 10 kg hangs from the point P of the rod, where AP = 0.7 m. The ropes are light and inextensible. (a) Find the tension in each rope. (b) The load is moved to a new point Q so that the tension at A is twice the tension at B. Find AQ.</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point should you take moments about?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Find (continued)</a:t>
            </a:r>
            <a:endParaRPr lang="en-US" sz="1200" dirty="0"/>
          </a:p>
        </p:txBody>
      </p:sp>
      <p:sp>
        <p:nvSpPr>
          <p:cNvPr id="4" name="Text 2"/>
          <p:cNvSpPr txBox="1"/>
          <p:nvPr/>
        </p:nvSpPr>
        <p:spPr>
          <a:xfrm>
            <a:off x="457200" y="1371600"/>
            <a:ext cx="8229600" cy="161574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A: T_B ×2.0 = 8g ×1.0 + 10g ×0.7 = 15g, so T_B = 7.5g = 73.5 N. Resolve vertically: T_A = 18g - 7.5g = 10.5g = 102.9 N. </a:t>
            </a:r>
            <a:r>
              <a:rPr lang="en-US" sz="1500" b="1" dirty="0">
                <a:solidFill>
                  <a:srgbClr val="1A1F2B"/>
                </a:solidFill>
                <a:latin typeface="Calibri" pitchFamily="34" charset="0"/>
                <a:ea typeface="Calibri" pitchFamily="34" charset="-122"/>
                <a:cs typeface="Calibri" pitchFamily="34" charset="-120"/>
              </a:rPr>
              <a:t>T_A = 103 N, T_B = 73.5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Resolve: T_A + T_B = 3T_B = 18g, so T_B = 6g. Moments about A, with AQ = x: 6g ×2.0 = 8g ×1.0 + 10g ×x, so x = 0.4. </a:t>
            </a:r>
            <a:r>
              <a:rPr lang="en-US" sz="1500" b="1" dirty="0">
                <a:solidFill>
                  <a:srgbClr val="1A1F2B"/>
                </a:solidFill>
                <a:latin typeface="Calibri" pitchFamily="34" charset="0"/>
                <a:ea typeface="Calibri" pitchFamily="34" charset="-122"/>
                <a:cs typeface="Calibri" pitchFamily="34" charset="-120"/>
              </a:rPr>
              <a:t>AQ = 0.4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Sense check: a larger share at A means the load must move towards A, and 0.4 m &lt; 0.7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point should you take moments about?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forgetting the rod's own weight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Unless the rod is described as light, its weight acts at its centre of mass and must appear in both the resolving equation and every moments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when a plank is about to tilt?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As a load moves along a plank beyond one support, say D, the reaction at the other support C decreases. When the plank is </a:t>
            </a:r>
            <a:r>
              <a:rPr lang="en-US" sz="1500" b="1" dirty="0">
                <a:solidFill>
                  <a:srgbClr val="1A1F2B"/>
                </a:solidFill>
                <a:latin typeface="Calibri" pitchFamily="34" charset="0"/>
                <a:ea typeface="Calibri" pitchFamily="34" charset="-122"/>
                <a:cs typeface="Calibri" pitchFamily="34" charset="-120"/>
              </a:rPr>
              <a:t>on the point of tilting</a:t>
            </a:r>
            <a:r>
              <a:rPr lang="en-US" sz="1500" dirty="0">
                <a:solidFill>
                  <a:srgbClr val="1A1F2B"/>
                </a:solidFill>
                <a:latin typeface="Calibri" pitchFamily="34" charset="0"/>
                <a:ea typeface="Calibri" pitchFamily="34" charset="-122"/>
                <a:cs typeface="Calibri" pitchFamily="34" charset="-120"/>
              </a:rPr>
              <a:t> about D, it is just losing contact with C: R_C = 0. The plank is still in equilibrium at that instant, so both conditions still hold, with one fewer unknown. Take moments about D: only the weights have a moment, so "clockwise = anticlockwise" gives the answer at once. For a body hanging from two strings, the same idea reads: the tension in one string is zero (it is about to go slack). A reaction can never be negative; if your working gives one, that position is impossible.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plank is about to tilt?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Find</a:t>
            </a:r>
            <a:endParaRPr lang="en-US" sz="1200" dirty="0"/>
          </a:p>
        </p:txBody>
      </p:sp>
      <p:pic>
        <p:nvPicPr>
          <p:cNvPr id="4" name="Image 0" descr="Worked example 4 to scale: the woman is 0.4 m beyond D and the plank is on the point of tilting about D, so D carries the full 84g = 823 N.">    </p:cNvPr>
          <p:cNvPicPr>
            <a:picLocks noChangeAspect="1"/>
          </p:cNvPicPr>
          <p:nvPr/>
        </p:nvPicPr>
        <p:blipFill>
          <a:blip r:embed="rId1"/>
          <a:stretch>
            <a:fillRect/>
          </a:stretch>
        </p:blipFill>
        <p:spPr>
          <a:xfrm>
            <a:off x="4389120" y="1577340"/>
            <a:ext cx="4297680" cy="2396642"/>
          </a:xfrm>
          <a:prstGeom prst="rect">
            <a:avLst/>
          </a:prstGeom>
        </p:spPr>
      </p:pic>
      <p:sp>
        <p:nvSpPr>
          <p:cNvPr id="5" name="Text 2"/>
          <p:cNvSpPr txBox="1"/>
          <p:nvPr/>
        </p:nvSpPr>
        <p:spPr>
          <a:xfrm>
            <a:off x="4389120" y="401970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to scale: the woman is 0.4 m beyond D and the plank is on the point of tilting about D, so D carries the full 84g = 823 N.</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plank AB has length 5.0 m and mass 24 kg. It rests horizontally on two supports at C and D, where AC = 1.0 m and DB = 1.5 m. A woman of mass 60 kg stands on the plank. She is modelled as a particle. (a) She stands at the point W between D and B. Find the greatest possible distance DW. (b) Find the range of distances from A at which she can stand with the plank remaining in equilibrium.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plank is about to tilt?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Find (continued)</a:t>
            </a:r>
            <a:endParaRPr lang="en-US" sz="1200" dirty="0"/>
          </a:p>
        </p:txBody>
      </p:sp>
      <p:pic>
        <p:nvPicPr>
          <p:cNvPr id="4" name="Image 0" descr="The reactions as the woman walks along. Both are straight lines (moments are linear in distance). Equilibrium is possible only where both are positive or zero, between 0.4 m and 3.9 m from A.">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reactions as the woman walks along. Both are straight lines (moments are linear in distance). Equilibrium is possible only where both are positive or zero, between 0.4 m and 3.9 m from A.</a:t>
            </a:r>
            <a:endParaRPr lang="en-US" sz="1100" dirty="0"/>
          </a:p>
        </p:txBody>
      </p:sp>
      <p:sp>
        <p:nvSpPr>
          <p:cNvPr id="6" name="Text 3"/>
          <p:cNvSpPr txBox="1"/>
          <p:nvPr/>
        </p:nvSpPr>
        <p:spPr>
          <a:xfrm>
            <a:off x="457200" y="1371600"/>
            <a:ext cx="3621938" cy="270479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 the point of tilting about D, R_C = 0. The plank's weight acts 2.5 m from A, so 1.0 m from D. Moments about D: 24g ×1.0 = 60g ×DW. </a:t>
            </a:r>
            <a:r>
              <a:rPr lang="en-US" sz="1500" b="1" dirty="0">
                <a:solidFill>
                  <a:srgbClr val="1A1F2B"/>
                </a:solidFill>
                <a:latin typeface="Calibri" pitchFamily="34" charset="0"/>
                <a:ea typeface="Calibri" pitchFamily="34" charset="-122"/>
                <a:cs typeface="Calibri" pitchFamily="34" charset="-120"/>
              </a:rPr>
              <a:t>DW = 0.4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same idea at the other end: tilting about C, with R_D = 0. The weight is 1.5 m from C: 24g ×1.5 = 60g ×y, so y = 0.6 m to the left of C, i.e. 0.4 m from A. At the other end she can reach 3.5 + 0.4 = 3.9 m from A. </a:t>
            </a:r>
            <a:r>
              <a:rPr lang="en-US" sz="1500" b="1" dirty="0">
                <a:solidFill>
                  <a:srgbClr val="1A1F2B"/>
                </a:solidFill>
                <a:latin typeface="Calibri" pitchFamily="34" charset="0"/>
                <a:ea typeface="Calibri" pitchFamily="34" charset="-122"/>
                <a:cs typeface="Calibri" pitchFamily="34" charset="-120"/>
              </a:rPr>
              <a:t>0.4 m ≤ distance from A ≤ 3.9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plank is about to tilt?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g cancels in every line: the answer depends only on the masses and the distances.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plank is about to tilt?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write the condition in words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Make the first line of your answer "about to tilt about D, so R_C = 0". It states the key condition clearly and reminds you which point to take moments about.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of mass of a non-uniform rod?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Let G be the centre of mass and write AG = x m; the weight Mg acts at G. Use the information given (a ratio of tensions, a reaction, or "about to tilt") to find the forces first by resolving. Then take moments about a point, usually A or a support, to get one linear equation in x. If both the mass and the position are unknown, you need two situations, for example two different loads, to get two equations. Check that G lies on the rod.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of mass of a non-uniform rod?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Medium · Find</a:t>
            </a:r>
            <a:endParaRPr lang="en-US" sz="1200" dirty="0"/>
          </a:p>
        </p:txBody>
      </p:sp>
      <p:pic>
        <p:nvPicPr>
          <p:cNvPr id="4" name="Image 0" descr="Worked example 5(a) to scale. Because the tension at C is twice that at A, G is twice as far from A as from C: AG = 5/3 m.">    </p:cNvPr>
          <p:cNvPicPr>
            <a:picLocks noChangeAspect="1"/>
          </p:cNvPicPr>
          <p:nvPr/>
        </p:nvPicPr>
        <p:blipFill>
          <a:blip r:embed="rId1"/>
          <a:stretch>
            <a:fillRect/>
          </a:stretch>
        </p:blipFill>
        <p:spPr>
          <a:xfrm>
            <a:off x="4389120" y="1659636"/>
            <a:ext cx="4297680" cy="2231136"/>
          </a:xfrm>
          <a:prstGeom prst="rect">
            <a:avLst/>
          </a:prstGeom>
        </p:spPr>
      </p:pic>
      <p:sp>
        <p:nvSpPr>
          <p:cNvPr id="5" name="Text 2"/>
          <p:cNvSpPr txBox="1"/>
          <p:nvPr/>
        </p:nvSpPr>
        <p:spPr>
          <a:xfrm>
            <a:off x="4389120" y="393649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5(a) to scale. Because the tension at C is twice that at A, G is twice as far from A as from C: AG = 5/3 m.</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non-uniform rod AB has length 3.0 m and mass 15 kg. It hangs in a horizontal position from two light vertical strings, one attached at A and the other at C, where CB = 0.5 m. The tension in the string at C is twice the tension in the string at A. (a) Find the distance from A of the centre of mass G of the rod. (b) A particle of mass m kg is attached at B. The rod is now on the point of turning about C. Find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of mass of a non-uniform rod?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Medium · Find (continued)</a:t>
            </a:r>
            <a:endParaRPr lang="en-US" sz="1200" dirty="0"/>
          </a:p>
        </p:txBody>
      </p:sp>
      <p:sp>
        <p:nvSpPr>
          <p:cNvPr id="4" name="Text 2"/>
          <p:cNvSpPr txBox="1"/>
          <p:nvPr/>
        </p:nvSpPr>
        <p:spPr>
          <a:xfrm>
            <a:off x="457200" y="1371600"/>
            <a:ext cx="8229600" cy="161574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Resolve vertically with tensions T and 2T: 3T = 15g, so T = 5g = 49 N and 2T = 98 N. Moments about A, with AG = x and AC = 2.5 m: 10g ×2.5 = 15g ×x, so x = (5/3). </a:t>
            </a:r>
            <a:r>
              <a:rPr lang="en-US" sz="1500" b="1" dirty="0">
                <a:solidFill>
                  <a:srgbClr val="1A1F2B"/>
                </a:solidFill>
                <a:latin typeface="Calibri" pitchFamily="34" charset="0"/>
                <a:ea typeface="Calibri" pitchFamily="34" charset="-122"/>
                <a:cs typeface="Calibri" pitchFamily="34" charset="-120"/>
              </a:rPr>
              <a:t>AG = 5/3 m = 1.67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On the point of turning about C, the string at A is slack: its tension is 0. G is 2.5 - (5/3) = (5/6) m from C and B is 0.5 m from C. Moments about C: 15g ×(5/6) = mg ×0.5. </a:t>
            </a:r>
            <a:r>
              <a:rPr lang="en-US" sz="1500" b="1" dirty="0">
                <a:solidFill>
                  <a:srgbClr val="1A1F2B"/>
                </a:solidFill>
                <a:latin typeface="Calibri" pitchFamily="34" charset="0"/>
                <a:ea typeface="Calibri" pitchFamily="34" charset="-122"/>
                <a:cs typeface="Calibri" pitchFamily="34" charset="-120"/>
              </a:rPr>
              <a:t>m = 25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Then all 40g = 392 N is carried by the string at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of mass of a non-uniform rod?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weight at the midpoint of a non-uniform rod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"Non-uniform" is the signal that the centre of mass is not at the middle. Give it a letter and let the equations find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Draw your own diagram with every force and every distance, even if one is printed: mark A, B, the supports, G and each load. Translate each sentence into an equation: "the reactions are equal" means R_C = R_D; "about to tilt about D" means R_C = 0; "the string breaks if the tension exceeds 600 N" means T ≤600. For a range, write each force in terms of the unknown position, then apply every limit: each reaction ≥0, each tension ≤ its maximum, and the position on the rod. When a later part changes a load, redraw.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Show that / Find</a:t>
            </a:r>
            <a:endParaRPr lang="en-US" sz="1200" dirty="0"/>
          </a:p>
        </p:txBody>
      </p:sp>
      <p:sp>
        <p:nvSpPr>
          <p:cNvPr id="4" name="Text 2"/>
          <p:cNvSpPr txBox="1"/>
          <p:nvPr/>
        </p:nvSpPr>
        <p:spPr>
          <a:xfrm>
            <a:off x="457200" y="1371600"/>
            <a:ext cx="8229600" cy="17446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non-uniform plank AB has length 6.0 m and mass 40 kg. It rests horizontally on two supports at C and D, where AC = 1.5 m and DB = 1.0 m. The centre of mass of the plank is G. When a box of mass 20 kg is placed at B, the plank is on the point of tilting about D. The box is modelled as a particle. (a) Show that AG = 4.5 m. (b) The box is removed and a man of mass 75 kg stands at the midpoint of AB. Find the reactions at C and at D. (c) Show that the man can walk all the way to A without the plank tilting. (d) The man stands at B. Find the smallest mass of a block placed at A that keeps the plank in equilibrium.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Show that / Find (continued)</a:t>
            </a:r>
            <a:endParaRPr lang="en-US" sz="1200" dirty="0"/>
          </a:p>
        </p:txBody>
      </p:sp>
      <p:pic>
        <p:nvPicPr>
          <p:cNvPr id="4" name="Image 0" descr="Part (a): with the box at B the plank is about to tilt about D, so the reaction at C is zero and the moments of 40g and 20g about D balance.">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Part (a): with the box at B the plank is about to tilt about D, so the reaction at C is zero and the moments of 40g and 20g about D balance.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Show that / Find (continued)</a:t>
            </a:r>
            <a:endParaRPr lang="en-US" sz="1200" dirty="0"/>
          </a:p>
        </p:txBody>
      </p:sp>
      <p:pic>
        <p:nvPicPr>
          <p:cNvPr id="4" name="Image 0" descr="Part (b) to scale: the man at the midpoint M. D is nearer the heavy end G, so it carries more: 651 N against 476 N.">    </p:cNvPr>
          <p:cNvPicPr>
            <a:picLocks noChangeAspect="1"/>
          </p:cNvPicPr>
          <p:nvPr/>
        </p:nvPicPr>
        <p:blipFill>
          <a:blip r:embed="rId1"/>
          <a:stretch>
            <a:fillRect/>
          </a:stretch>
        </p:blipFill>
        <p:spPr>
          <a:xfrm>
            <a:off x="4389120" y="1535278"/>
            <a:ext cx="4297680" cy="2478938"/>
          </a:xfrm>
          <a:prstGeom prst="rect">
            <a:avLst/>
          </a:prstGeom>
        </p:spPr>
      </p:pic>
      <p:sp>
        <p:nvSpPr>
          <p:cNvPr id="5" name="Text 2"/>
          <p:cNvSpPr txBox="1"/>
          <p:nvPr/>
        </p:nvSpPr>
        <p:spPr>
          <a:xfrm>
            <a:off x="4389120" y="405993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(b) to scale: the man at the midpoint M. D is nearer the heavy end G, so it carries more: 651 N against 476 N.</a:t>
            </a:r>
            <a:endParaRPr lang="en-US" sz="1100" dirty="0"/>
          </a:p>
        </p:txBody>
      </p:sp>
      <p:sp>
        <p:nvSpPr>
          <p:cNvPr id="6" name="Text 3"/>
          <p:cNvSpPr txBox="1"/>
          <p:nvPr/>
        </p:nvSpPr>
        <p:spPr>
          <a:xfrm>
            <a:off x="457200" y="1371600"/>
            <a:ext cx="3611880" cy="322966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About to tilt about D, so R_C = 0. D is 5.0 m from A. Moments about D: 40g ×(5.0 - AG) = 20g ×1.0, so 5.0 - AG = 0.5 and AG = 4.5 m,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Moments about C (G is 3.0 m from C, the midpoint is 1.5 m from C, D is 3.5 m from C): R_D ×3.5 = 40g ×3.0 + 75g ×1.5 = 232.5g, so R_D = 651 N. Resolve: R_C = 115g - 651 = 476 N. </a:t>
            </a:r>
            <a:r>
              <a:rPr lang="en-US" sz="1500" b="1" dirty="0">
                <a:solidFill>
                  <a:srgbClr val="1A1F2B"/>
                </a:solidFill>
                <a:latin typeface="Calibri" pitchFamily="34" charset="0"/>
                <a:ea typeface="Calibri" pitchFamily="34" charset="-122"/>
                <a:cs typeface="Calibri" pitchFamily="34" charset="-120"/>
              </a:rPr>
              <a:t>R_C = 476 N, R_D = 651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With the man at A (1.5 m to the left of C), moments about C: R_D ×3.5 = 40g ×3.0 - 75g ×1.5 = 7.5g, so R_D = 21.0 N &gt;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Show that /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reaction at D is still positive at A, so the plank does not tilt anywhere between the midpoint and A.</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man at B on his own would tilt the plank about D, since 75g ×1.0 &gt; 40g ×0.5. With the smallest block, R_C = 0. Moments about D: 40g ×0.5 + Mg ×5.0 = 75g ×1.0. </a:t>
            </a:r>
            <a:r>
              <a:rPr lang="en-US" sz="1500" b="1" dirty="0">
                <a:solidFill>
                  <a:srgbClr val="1A1F2B"/>
                </a:solidFill>
                <a:latin typeface="Calibri" pitchFamily="34" charset="0"/>
                <a:ea typeface="Calibri" pitchFamily="34" charset="-122"/>
                <a:cs typeface="Calibri" pitchFamily="34" charset="-120"/>
              </a:rPr>
              <a:t>M = 11 kg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Show that / Find</a:t>
            </a:r>
            <a:endParaRPr lang="en-US" sz="1200" dirty="0"/>
          </a:p>
        </p:txBody>
      </p:sp>
      <p:sp>
        <p:nvSpPr>
          <p:cNvPr id="4" name="Text 2"/>
          <p:cNvSpPr txBox="1"/>
          <p:nvPr/>
        </p:nvSpPr>
        <p:spPr>
          <a:xfrm>
            <a:off x="457200" y="1371600"/>
            <a:ext cx="8229600" cy="17446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beam AB has length 4.0 m and mass 50 kg. It hangs horizontally from two light vertical cables attached at C and D, where AC = 0.5 m and DB = 1.0 m. Either cable will break if its tension exceeds 600 N. A load of mass 30 kg is attached to the beam at P, where AP = x m. The load is modelled as a particle. (a) Show that the tension in the cable at D is 9.8(24 + 12x) N, and find the tension at C in terms of x. (b) Find the range of values of x for which neither cable breaks. (c) The 30 kg load is replaced by a load of mass M kg attached at B. Find the greatest value of M for which neither cable breaks.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Show that / Find (continued)</a:t>
            </a:r>
            <a:endParaRPr lang="en-US" sz="1200" dirty="0"/>
          </a:p>
        </p:txBody>
      </p:sp>
      <p:pic>
        <p:nvPicPr>
          <p:cNvPr id="4" name="Image 0" descr="Worked example 7: the beam's weight acts at its midpoint, 1.5 m from C; the load is at a variable distance x from A.">    </p:cNvPr>
          <p:cNvPicPr>
            <a:picLocks noChangeAspect="1"/>
          </p:cNvPicPr>
          <p:nvPr/>
        </p:nvPicPr>
        <p:blipFill>
          <a:blip r:embed="rId1"/>
          <a:stretch>
            <a:fillRect/>
          </a:stretch>
        </p:blipFill>
        <p:spPr>
          <a:xfrm>
            <a:off x="1965046" y="1371600"/>
            <a:ext cx="5213909" cy="2807208"/>
          </a:xfrm>
          <a:prstGeom prst="rect">
            <a:avLst/>
          </a:prstGeom>
        </p:spPr>
      </p:pic>
      <p:sp>
        <p:nvSpPr>
          <p:cNvPr id="5" name="Text 2"/>
          <p:cNvSpPr txBox="1"/>
          <p:nvPr/>
        </p:nvSpPr>
        <p:spPr>
          <a:xfrm>
            <a:off x="1965046" y="4224528"/>
            <a:ext cx="5213909"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the beam's weight acts at its midpoint, 1.5 m from C; the load is at a variable distance x from A.</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Show that / Find (continued)</a:t>
            </a:r>
            <a:endParaRPr lang="en-US" sz="1200" dirty="0"/>
          </a:p>
        </p:txBody>
      </p:sp>
      <p:pic>
        <p:nvPicPr>
          <p:cNvPr id="4" name="Image 0" descr="Both tensions are linear in x. Only the cable at D ever reaches 600 N, at x = 3.10, so the load must stay within 3.10 m of A.">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Both tensions are linear in x. Only the cable at D ever reaches 600 N, at x = 3.10, so the load must stay within 3.10 m of A.</a:t>
            </a:r>
            <a:endParaRPr lang="en-US" sz="1100" dirty="0"/>
          </a:p>
        </p:txBody>
      </p:sp>
      <p:sp>
        <p:nvSpPr>
          <p:cNvPr id="6" name="Text 3"/>
          <p:cNvSpPr txBox="1"/>
          <p:nvPr/>
        </p:nvSpPr>
        <p:spPr>
          <a:xfrm>
            <a:off x="457200" y="1371600"/>
            <a:ext cx="3611880" cy="322966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C: G is 1.5 m from C, P is (x - 0.5) m from C, D is 2.5 m from C. T_D ×2.5 = 50g ×1.5 + 30g(x - 0.5) = g(60 + 30x), so T_D = 9.8(24 + 12x) N, as required. Then T_C = 80g - T_D. </a:t>
            </a:r>
            <a:r>
              <a:rPr lang="en-US" sz="1500" b="1" dirty="0">
                <a:solidFill>
                  <a:srgbClr val="1A1F2B"/>
                </a:solidFill>
                <a:latin typeface="Calibri" pitchFamily="34" charset="0"/>
                <a:ea typeface="Calibri" pitchFamily="34" charset="-122"/>
                <a:cs typeface="Calibri" pitchFamily="34" charset="-120"/>
              </a:rPr>
              <a:t>T_C = 9.8(56 - 12x)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T_D ≤600: 24 + 12x ≤(600/9.8), so x ≤3.102. Also T_C ≤9.8 ×56 = 548.8 N &lt; 600 N for every x ≥0, and T_C &gt; 0 for every point on the beam, so only the cable at D limits x. </a:t>
            </a:r>
            <a:r>
              <a:rPr lang="en-US" sz="1500" b="1" dirty="0">
                <a:solidFill>
                  <a:srgbClr val="1A1F2B"/>
                </a:solidFill>
                <a:latin typeface="Calibri" pitchFamily="34" charset="0"/>
                <a:ea typeface="Calibri" pitchFamily="34" charset="-122"/>
                <a:cs typeface="Calibri" pitchFamily="34" charset="-120"/>
              </a:rPr>
              <a:t>0 ≤ x ≤ 3.10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Load at B, 3.5 m from C. Moments about C: T_D ×2.5 = 50g ×1.5 + Mg ×3.5.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full-length moments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Show that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Set T_D = 600 for the greatest M: 75 + 3.5M = (600 ×2.5)/9.8 = 153.06, so M = 22.3. </a:t>
            </a:r>
            <a:r>
              <a:rPr lang="en-US" sz="1500" b="1" dirty="0">
                <a:solidFill>
                  <a:srgbClr val="1A1F2B"/>
                </a:solidFill>
                <a:latin typeface="Calibri" pitchFamily="34" charset="0"/>
                <a:ea typeface="Calibri" pitchFamily="34" charset="-122"/>
                <a:cs typeface="Calibri" pitchFamily="34" charset="-120"/>
              </a:rPr>
              <a:t>M = 22.3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the other cable: T_C = g(20 - 0.4M) = 108.6 N, positive and below 600 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a labelled diagram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Mark every force with its value or symbol and every distance from a common end. A wrong distance is the easiest slip on this topic, and a diagram makes distances easy to read off.</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say what you are doing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Head each equation with "M(C):" or "moments about C" and "R(↑):" or "resolving vertically". Each equation is then clearly a method, even if an arithmetic slip follows.</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one equation per unknown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Count the unknowns before you start. Two unknown forces need two equations; an unknown position as well needs a third piece of information: a ratio, a tilting condition or a second situation.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"show that" answers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answer is printed, write the moments equation in full, with g, before simplifying, and end with the printed value.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modelling questions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"State how you have used the fact that the rod is uniform" wants the consequence: the weight acts at the midpoint. "Light" means its weight is ignored; "rigid" means it does not bend; "particle" means the weight acts at one point.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03958"/>
                <a:gridCol w="2913278"/>
                <a:gridCol w="291327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 resultant force means the body is in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equal, opposite forces along different lines turn a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rigid body also needs zero total moment about every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Moments must be taken about the pivot or a support.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equilibrium the moments balance about any point at 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Choose the point that removes an unknown.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two supports always share the weight equally.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happens only when the loads are symmetrical about the midpoint between them.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support nearer a load carries more of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 the point of tilting, both reactions are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plank is still supported at the pivot support.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reaction at the other support is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negative reaction means the force acts downwards.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support can only push up on a resting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negative answer means that position is impossible: the body tilts.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03958"/>
                <a:gridCol w="2913278"/>
                <a:gridCol w="291327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weight of a non-uniform rod acts at its 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a uniform rod has its centre of mass at the 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Call the distance AG = x and find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M1.5 Statics of a particle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Resolving forces to zero is the first equilibrium condition; moments add the second, needed once a body has size.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M2.3 Centres of mass and M2.6 Statics of rigid bodies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two conditions, with forces at angles: ladders against walls, hinged rods held by inclined strings, laminas suspended from a point, and bodies about to topple.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Algebra in P1 and P2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Moments questions with an unknown position lead to linear equations, simultaneous equations and linear inequalities. In IAL Physics Unit 1, the principle of moments uses g = 9.81 N kg⁻¹ rather than 9.8.</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068726"/>
                <a:gridCol w="3896258"/>
                <a:gridCol w="1264615"/>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 F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of a force about a point (d perpendicular to the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 =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Resolving vertically for parallel forces in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 clockwise moments = Σ anticlockwise moments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Rigid body in equilibrium, about any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R_C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 the point of tilting about the other support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mg at the 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of a uniform rod, beam or plank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T_D = (Σ moments of the weights about C) ÷CD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support force from moments about the other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8355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force of 30 N acts at right angles to a rod at a point 0.25 m from the point P on the rod. Find the moment of the force about P.</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uniform rod of mass 6 kg rests horizontally on two supports, one at each end. Find the reaction at each support.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light see-saw is pivoted at its centre. A child of mass 30 kg sits 1.6 m from the pivot. How far from the pivot, on the other side, must a child of mass 40 kg sit to balance 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Why can you take moments about any point you like when a rigid body is in equilibrium?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uniform plank of mass 5 kg rests on supports C and D. Its centre is 0.6 m from D, on the side of C. A cat stands on the plank 0.5 m beyond D, and the plank is about to tilt about D. State the reaction at C and find the mass of the cat.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30 ×0.25 = 7.5. </a:t>
            </a:r>
            <a:r>
              <a:rPr lang="en-US" sz="1500" b="1" dirty="0">
                <a:solidFill>
                  <a:srgbClr val="1A1F2B"/>
                </a:solidFill>
                <a:latin typeface="Calibri" pitchFamily="34" charset="0"/>
                <a:ea typeface="Calibri" pitchFamily="34" charset="-122"/>
                <a:cs typeface="Calibri" pitchFamily="34" charset="-120"/>
              </a:rPr>
              <a:t>7.5 N m</a:t>
            </a:r>
            <a:r>
              <a:rPr lang="en-US" sz="1500" dirty="0">
                <a:solidFill>
                  <a:srgbClr val="1A1F2B"/>
                </a:solidFill>
                <a:latin typeface="Calibri" pitchFamily="34" charset="0"/>
                <a:ea typeface="Calibri" pitchFamily="34" charset="-122"/>
                <a:cs typeface="Calibri" pitchFamily="34" charset="-120"/>
              </a:rPr>
              <a:t>, in the sense in which the force tends to turn the rod about P.</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By symmetry the reactions are equal: each is 3g. </a:t>
            </a:r>
            <a:r>
              <a:rPr lang="en-US" sz="1500" b="1" dirty="0">
                <a:solidFill>
                  <a:srgbClr val="1A1F2B"/>
                </a:solidFill>
                <a:latin typeface="Calibri" pitchFamily="34" charset="0"/>
                <a:ea typeface="Calibri" pitchFamily="34" charset="-122"/>
                <a:cs typeface="Calibri" pitchFamily="34" charset="-120"/>
              </a:rPr>
              <a:t>29.4 N each</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Moments about the pivot: 30g ×1.6 = 40g ×d. </a:t>
            </a:r>
            <a:r>
              <a:rPr lang="en-US" sz="1500" b="1" dirty="0">
                <a:solidFill>
                  <a:srgbClr val="1A1F2B"/>
                </a:solidFill>
                <a:latin typeface="Calibri" pitchFamily="34" charset="0"/>
                <a:ea typeface="Calibri" pitchFamily="34" charset="-122"/>
                <a:cs typeface="Calibri" pitchFamily="34" charset="-120"/>
              </a:rPr>
              <a:t>d = 1.2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Because the resultant force is zero, the total moment of the forces is the same about every point, and in equilibrium it is zero about one point, so it is zero about all of them. </a:t>
            </a:r>
            <a:r>
              <a:rPr lang="en-US" sz="1500" b="1" dirty="0">
                <a:solidFill>
                  <a:srgbClr val="1A1F2B"/>
                </a:solidFill>
                <a:latin typeface="Calibri" pitchFamily="34" charset="0"/>
                <a:ea typeface="Calibri" pitchFamily="34" charset="-122"/>
                <a:cs typeface="Calibri" pitchFamily="34" charset="-120"/>
              </a:rPr>
              <a:t>Choose the point that makes the algebra easiest.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reaction at C is zero. Moments about D: 5g ×0.6 = mg ×0.5, so m = 6. </a:t>
            </a:r>
            <a:r>
              <a:rPr lang="en-US" sz="1500" b="1" dirty="0">
                <a:solidFill>
                  <a:srgbClr val="1A1F2B"/>
                </a:solidFill>
                <a:latin typeface="Calibri" pitchFamily="34" charset="0"/>
                <a:ea typeface="Calibri" pitchFamily="34" charset="-122"/>
                <a:cs typeface="Calibri" pitchFamily="34" charset="-120"/>
              </a:rPr>
              <a:t>R_C = 0; 6 kg</a:t>
            </a:r>
            <a:r>
              <a:rPr lang="en-US" sz="1500" dirty="0">
                <a:solidFill>
                  <a:srgbClr val="1A1F2B"/>
                </a:solidFill>
                <a:latin typeface="Calibri" pitchFamily="34" charset="0"/>
                <a:ea typeface="Calibri" pitchFamily="34" charset="-122"/>
                <a:cs typeface="Calibri" pitchFamily="34" charset="-120"/>
              </a:rPr>
              <a:t> (the reaction at D is then 11g).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playground see-saw is modelled as a uniform plank AB of length 4.0 m and mass 20 kg, pivoted at its midpoint O. A child P of mass 32 kg sits at A. A second child Q, of mass 40 kg, sits on the plank between O and B, at a distance d metres from O. The children are modelled as particles and the plank rests in equilibrium in a horizontal position.</a:t>
            </a:r>
            <a:endParaRPr lang="en-US" sz="1200" dirty="0"/>
          </a:p>
          <a:p>
            <a:pPr indent="0" marL="0">
              <a:spcAft>
                <a:spcPts val="600"/>
              </a:spcAft>
              <a:buNone/>
            </a:pPr>
            <a:r>
              <a:rPr lang="en-US" sz="1200" dirty="0">
                <a:solidFill>
                  <a:srgbClr val="1A1F2B"/>
                </a:solidFill>
              </a:rPr>
              <a:t>Figure: the see-saw AB pivoted at O, with the weights acting on it; not to scale.</a:t>
            </a:r>
            <a:endParaRPr lang="en-US" sz="1200" dirty="0"/>
          </a:p>
          <a:p>
            <a:pPr indent="0" marL="0">
              <a:spcAft>
                <a:spcPts val="600"/>
              </a:spcAft>
              <a:buNone/>
            </a:pPr>
            <a:r>
              <a:rPr lang="en-US" sz="1200" dirty="0">
                <a:solidFill>
                  <a:srgbClr val="1A1F2B"/>
                </a:solidFill>
              </a:rPr>
              <a:t>(a) Find the value of d.  [3]</a:t>
            </a:r>
            <a:endParaRPr lang="en-US" sz="1200" dirty="0"/>
          </a:p>
          <a:p>
            <a:pPr indent="0" marL="0">
              <a:spcAft>
                <a:spcPts val="600"/>
              </a:spcAft>
              <a:buNone/>
            </a:pPr>
            <a:r>
              <a:rPr lang="en-US" sz="1200" dirty="0">
                <a:solidFill>
                  <a:srgbClr val="1A1F2B"/>
                </a:solidFill>
              </a:rPr>
              <a:t>(b) Find the magnitude of the force exerted on the plank by the pivot.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2252853"/>
            <a:ext cx="3474720" cy="134645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workbench top is modelled as a uniform plank AB of length 3.2 m and weight 150 N. It rests horizontally on two trestles, one at A and one at B. A toolbox of weight 90 N is placed on the plank at C, where AC = 0.8 m. The toolbox is modelled as a particle.</a:t>
            </a:r>
            <a:endParaRPr lang="en-US" sz="1200" dirty="0"/>
          </a:p>
          <a:p>
            <a:pPr indent="0" marL="0">
              <a:spcAft>
                <a:spcPts val="600"/>
              </a:spcAft>
              <a:buNone/>
            </a:pPr>
            <a:r>
              <a:rPr lang="en-US" sz="1200" dirty="0">
                <a:solidFill>
                  <a:srgbClr val="1A1F2B"/>
                </a:solidFill>
              </a:rPr>
              <a:t>Figure: the plank on trestles at A and B, with the toolbox at C; not to scale.</a:t>
            </a:r>
            <a:endParaRPr lang="en-US" sz="1200" dirty="0"/>
          </a:p>
          <a:p>
            <a:pPr indent="0" marL="0">
              <a:spcAft>
                <a:spcPts val="600"/>
              </a:spcAft>
              <a:buNone/>
            </a:pPr>
            <a:r>
              <a:rPr lang="en-US" sz="1200" dirty="0">
                <a:solidFill>
                  <a:srgbClr val="1A1F2B"/>
                </a:solidFill>
              </a:rPr>
              <a:t>(a) Find the magnitude of the reaction on the plank at B.  [3]</a:t>
            </a:r>
            <a:endParaRPr lang="en-US" sz="1200" dirty="0"/>
          </a:p>
          <a:p>
            <a:pPr indent="0" marL="0">
              <a:spcAft>
                <a:spcPts val="600"/>
              </a:spcAft>
              <a:buNone/>
            </a:pPr>
            <a:r>
              <a:rPr lang="en-US" sz="1200" dirty="0">
                <a:solidFill>
                  <a:srgbClr val="1A1F2B"/>
                </a:solidFill>
              </a:rPr>
              <a:t>(b) Find the magnitude of the reaction on the plank at A.  [1]</a:t>
            </a:r>
            <a:endParaRPr lang="en-US" sz="1200" dirty="0"/>
          </a:p>
          <a:p>
            <a:pPr indent="0" marL="0">
              <a:spcAft>
                <a:spcPts val="600"/>
              </a:spcAft>
              <a:buNone/>
            </a:pPr>
            <a:r>
              <a:rPr lang="en-US" sz="1200" dirty="0">
                <a:solidFill>
                  <a:srgbClr val="1A1F2B"/>
                </a:solidFill>
              </a:rPr>
              <a:t>(c) A second toolbox, of weight 60 N, is now placed on the plank at E, so that the reactions at A and B are equal. Find the distance AE.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2162366"/>
            <a:ext cx="3474720" cy="152742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929597"/>
          </a:xfrm>
          <a:prstGeom prst="roundRect">
            <a:avLst>
              <a:gd name="adj" fmla="val 1873"/>
            </a:avLst>
          </a:prstGeom>
          <a:solidFill>
            <a:srgbClr val="F3F5F9"/>
          </a:solidFill>
          <a:ln w="12700">
            <a:solidFill>
              <a:srgbClr val="DDE2EA"/>
            </a:solidFill>
            <a:prstDash val="solid"/>
          </a:ln>
        </p:spPr>
      </p:sp>
      <p:sp>
        <p:nvSpPr>
          <p:cNvPr id="5" name="Text 3"/>
          <p:cNvSpPr txBox="1"/>
          <p:nvPr/>
        </p:nvSpPr>
        <p:spPr>
          <a:xfrm>
            <a:off x="685800" y="1463040"/>
            <a:ext cx="7772400" cy="270099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takes moments about O; the weight of the plank acts at O so has no moment</a:t>
            </a:r>
            <a:endParaRPr lang="en-US" sz="1600" dirty="0"/>
          </a:p>
          <a:p>
            <a:pPr marL="342900" indent="-342900">
              <a:spcAft>
                <a:spcPts val="400"/>
              </a:spcAft>
              <a:buSzPct val="100000"/>
              <a:buChar char="•"/>
            </a:pPr>
            <a:r>
              <a:rPr lang="en-US" sz="1600" dirty="0">
                <a:solidFill>
                  <a:srgbClr val="1A1F2B"/>
                </a:solidFill>
              </a:rPr>
              <a:t>32g × 2.0 = 40g × d</a:t>
            </a:r>
            <a:endParaRPr lang="en-US" sz="1600" dirty="0"/>
          </a:p>
          <a:p>
            <a:pPr marL="342900" indent="-342900">
              <a:spcAft>
                <a:spcPts val="400"/>
              </a:spcAft>
              <a:buSzPct val="100000"/>
              <a:buChar char="•"/>
            </a:pPr>
            <a:r>
              <a:rPr lang="en-US" sz="1600" dirty="0">
                <a:solidFill>
                  <a:srgbClr val="1A1F2B"/>
                </a:solidFill>
              </a:rPr>
              <a:t>d = 1.6</a:t>
            </a:r>
            <a:endParaRPr lang="en-US" sz="1600" dirty="0"/>
          </a:p>
          <a:p>
            <a:pPr marL="342900" indent="-342900">
              <a:spcAft>
                <a:spcPts val="400"/>
              </a:spcAft>
              <a:buSzPct val="100000"/>
              <a:buChar char="•"/>
            </a:pPr>
            <a:r>
              <a:rPr lang="en-US" sz="1600" dirty="0">
                <a:solidFill>
                  <a:srgbClr val="1A1F2B"/>
                </a:solidFill>
              </a:rPr>
              <a:t>resolving vertically: R = 20g + 32g + 40g</a:t>
            </a:r>
            <a:endParaRPr lang="en-US" sz="1600" dirty="0"/>
          </a:p>
          <a:p>
            <a:pPr marL="342900" indent="-342900">
              <a:spcAft>
                <a:spcPts val="400"/>
              </a:spcAft>
              <a:buSzPct val="100000"/>
              <a:buChar char="•"/>
            </a:pPr>
            <a:r>
              <a:rPr lang="en-US" sz="1600" dirty="0">
                <a:solidFill>
                  <a:srgbClr val="1A1F2B"/>
                </a:solidFill>
              </a:rPr>
              <a:t>R = 92g = 902 N (accept 900 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takes moments about A, with all three relevant terms</a:t>
            </a:r>
            <a:endParaRPr lang="en-US" sz="1400" dirty="0"/>
          </a:p>
          <a:p>
            <a:pPr marL="342900" indent="-342900">
              <a:spcAft>
                <a:spcPts val="400"/>
              </a:spcAft>
              <a:buSzPct val="100000"/>
              <a:buChar char="•"/>
            </a:pPr>
            <a:r>
              <a:rPr lang="en-US" sz="1400" dirty="0">
                <a:solidFill>
                  <a:srgbClr val="1A1F2B"/>
                </a:solidFill>
              </a:rPr>
              <a:t>R_B × 3.2 = 150 × 1.6 + 90 × 0.8</a:t>
            </a:r>
            <a:endParaRPr lang="en-US" sz="1400" dirty="0"/>
          </a:p>
          <a:p>
            <a:pPr marL="342900" indent="-342900">
              <a:spcAft>
                <a:spcPts val="400"/>
              </a:spcAft>
              <a:buSzPct val="100000"/>
              <a:buChar char="•"/>
            </a:pPr>
            <a:r>
              <a:rPr lang="en-US" sz="1400" dirty="0">
                <a:solidFill>
                  <a:srgbClr val="1A1F2B"/>
                </a:solidFill>
              </a:rPr>
              <a:t>R_B = 97.5 N</a:t>
            </a:r>
            <a:endParaRPr lang="en-US" sz="1400" dirty="0"/>
          </a:p>
          <a:p>
            <a:pPr marL="342900" indent="-342900">
              <a:spcAft>
                <a:spcPts val="400"/>
              </a:spcAft>
              <a:buSzPct val="100000"/>
              <a:buChar char="•"/>
            </a:pPr>
            <a:r>
              <a:rPr lang="en-US" sz="1400" dirty="0">
                <a:solidFill>
                  <a:srgbClr val="1A1F2B"/>
                </a:solidFill>
              </a:rPr>
              <a:t>resolving vertically: R_A = 240 − 97.5 = 142.5 N (ft from (a))</a:t>
            </a:r>
            <a:endParaRPr lang="en-US" sz="1400" dirty="0"/>
          </a:p>
          <a:p>
            <a:pPr marL="342900" indent="-342900">
              <a:spcAft>
                <a:spcPts val="400"/>
              </a:spcAft>
              <a:buSzPct val="100000"/>
              <a:buChar char="•"/>
            </a:pPr>
            <a:r>
              <a:rPr lang="en-US" sz="1400" dirty="0">
                <a:solidFill>
                  <a:srgbClr val="1A1F2B"/>
                </a:solidFill>
              </a:rPr>
              <a:t>each reaction = 300 ÷ 2 = 150 N, and moments about A: 150 × 3.2 = 150 × 1.6 + 90 × 0.8 + 60 × AE</a:t>
            </a:r>
            <a:endParaRPr lang="en-US" sz="1400" dirty="0"/>
          </a:p>
          <a:p>
            <a:pPr marL="342900" indent="-342900">
              <a:spcAft>
                <a:spcPts val="400"/>
              </a:spcAft>
              <a:buSzPct val="100000"/>
              <a:buChar char="•"/>
            </a:pPr>
            <a:r>
              <a:rPr lang="en-US" sz="1400" dirty="0">
                <a:solidFill>
                  <a:srgbClr val="1A1F2B"/>
                </a:solidFill>
              </a:rPr>
              <a:t>AE = 2.8 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M1.6 Moments · Edexcel IAL Maths</dc:title>
  <dc:subject>PptxGenJS Presentation</dc:subject>
  <dc:creator>Evan Kotronis · ExaminerPrep</dc:creator>
  <cp:lastModifiedBy>Evan Kotronis · ExaminerPrep</cp:lastModifiedBy>
  <cp:revision>1</cp:revision>
  <dcterms:created xsi:type="dcterms:W3CDTF">2026-10-26T15:11:07Z</dcterms:created>
  <dcterms:modified xsi:type="dcterms:W3CDTF">2026-10-26T15:11:07Z</dcterms:modified>
</cp:coreProperties>
</file>