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notesMasterIdLst>
    <p:notesMasterId r:id="rId5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b9499f54-2f6e-7ba0-92de-7fbed5d5fd0d}">
          <p14:sldIdLst>
            <p14:sldId id="256"/>
            <p14:sldId id="257"/>
            <p14:sldId id="258"/>
          </p14:sldIdLst>
        </p14:section>
        <p14:section name="Theory" id="{5171d629-d20f-68b6-8e67-5795d8a6428a}">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Lst>
        </p14:section>
        <p14:section name="Practice" id="{1db3a6e8-8734-2283-e983-bab78d0e182a}">
          <p14:sldIdLst>
            <p14:sldId id="299"/>
            <p14:sldId id="300"/>
            <p14:sldId id="301"/>
          </p14:sldIdLst>
        </p14:section>
        <p14:section name="Answers" id="{bad0c354-3a0e-f763-7df5-2b6e1df0cfff}">
          <p14:sldIdLst>
            <p14:sldId id="302"/>
            <p14:sldId id="303"/>
            <p14:sldId id="304"/>
            <p14:sldId id="30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M1.4 Momentum and impulse. Notes for this topic: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momentum and impulse?.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momentum and impulse?: Worked example 1.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momentum and impulse?: Worked example 1.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impulse link to a constant force, and to friction?.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impulse link to a constant force, and to friction?.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impulse link to a constant force, and to friction?: Worked example 2.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impulse link to a constant force, and to friction?: Worked example 2.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conservation of momentum in a direct collision?.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conservation of momentum in a direct collision?: Worked example 3.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conservation of momentum in a direct collision?: Worked example 3.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use conservation of momentum in a direct collision?.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when particles coalesce or spring apart?.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when particles coalesce or spring apart?.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when particles coalesce or spring apart?: Worked example 4.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when particles coalesce or spring apart?: Worked example 4.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slack string jerks tight?.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slack string jerks tight?: Worked example 5.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slack string jerks tight?: Worked example 5.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a pile driver?.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a pile driver?.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a pile driver?: Worked example 6.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a pile driver?: Worked example 6.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a pile driver?: Worked example 6.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a pile driver?: Worked example 6.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a pile driver?.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slide–collide–slide problem?.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slide–collide–slide problem?: Worked example 7.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slide–collide–slide problem?: Worked example 7.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slide–collide–slide problem?: Worked example 7.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work with impulse in i, j form?.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work with impulse in i, j form?: Worked example 8.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work with impulse in i, j form?: Worked example 8.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M1.4.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M1.4.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https://examinerprep.com/notes/edexcel-ial-maths/momentum-and-impulse/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https://examinerprep.com/ial-maths-m1-4-momentum-and-impulse-questions#IALM-M1-4-B-01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https://examinerprep.com/ial-maths-m1-4-momentum-and-impulse-questions#IALM-M1-4-B-04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https://examinerprep.com/ial-maths-m1-4-momentum-and-impulse-questions#IALM-M1-4-B-01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https://examinerprep.com/ial-maths-m1-4-momentum-and-impulse-questions#IALM-M1-4-B-04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3.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3.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hyperlink" Target="https://examinerprep.com/notes/edexcel-ial-maths/momentum-and-impulse/" TargetMode="External"/><Relationship Id="rId2" Type="http://schemas.openxmlformats.org/officeDocument/2006/relationships/hyperlink" Target="https://examinerprep.com/ial-maths-m1-4-momentum-and-impulse-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M1.4 Momentum and impulse</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7319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Momentum mv and impulse; the impulse–momentum principle I = mv - mu</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impulse of a constant force, I = Ft, and its link with F = ma and friction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Conservation of momentum for two particles colliding directly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Particles that coalesce, and particles that spring or explode apart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sudden jerk when a slack string becomes taut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pile driver: free fall, impact, then motion against a constant resistance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Multi-stage problems: slide, collide, slide 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Impulse and momentum as vectors in i, j form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8629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Momentum is mass times velocity, mv, and impulse is the change in momentum, I = mv - mu, so with a positive direction and a before-and-after diagram every M1 collision question reduces to one or two short equations.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For a constant force acting for time t, the impulse is I = Ft.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In a collision the two particles receive equal and opposite impulses, so total momentum is conserved: m₁u₁ + m₂u₂ = m₁v₁ + m₂v₂.</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Coalescing particles and a string that jerks tight both end with a common velocity; an explosion or a released spring starts from one.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Long problems come in stages: constant acceleration or friction before, momentum at the instant of impact, constant acceleration after.</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In vector form, I = mv - mu, worked component by component.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momentum and impulse?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Momentum combines how much matter is moving with how fast and in which direction it moves.</a:t>
            </a:r>
            <a:endParaRPr lang="en-US" sz="1500" dirty="0"/>
          </a:p>
        </p:txBody>
      </p:sp>
      <p:sp>
        <p:nvSpPr>
          <p:cNvPr id="5" name="Shape 3"/>
          <p:cNvSpPr/>
          <p:nvPr/>
        </p:nvSpPr>
        <p:spPr>
          <a:xfrm>
            <a:off x="457200" y="1720901"/>
            <a:ext cx="8229600" cy="1625803"/>
          </a:xfrm>
          <a:prstGeom prst="roundRect">
            <a:avLst>
              <a:gd name="adj" fmla="val 3375"/>
            </a:avLst>
          </a:prstGeom>
          <a:solidFill>
            <a:srgbClr val="EEF2FF"/>
          </a:solidFill>
          <a:ln w="9525">
            <a:solidFill>
              <a:srgbClr val="DDE2EA"/>
            </a:solidFill>
            <a:prstDash val="solid"/>
          </a:ln>
        </p:spPr>
      </p:sp>
      <p:sp>
        <p:nvSpPr>
          <p:cNvPr id="6" name="Text 4"/>
          <p:cNvSpPr txBox="1"/>
          <p:nvPr/>
        </p:nvSpPr>
        <p:spPr>
          <a:xfrm>
            <a:off x="603504" y="1812341"/>
            <a:ext cx="7936992" cy="1479499"/>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Momentum and impulse.</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A particle of mass m moving with velocity v has </a:t>
            </a:r>
            <a:r>
              <a:rPr lang="en-US" sz="1400" b="1" dirty="0">
                <a:solidFill>
                  <a:srgbClr val="1A1F2B"/>
                </a:solidFill>
                <a:latin typeface="Calibri" pitchFamily="34" charset="0"/>
                <a:ea typeface="Calibri" pitchFamily="34" charset="-122"/>
                <a:cs typeface="Calibri" pitchFamily="34" charset="-120"/>
              </a:rPr>
              <a:t>momentum</a:t>
            </a:r>
            <a:r>
              <a:rPr lang="en-US" sz="1400" dirty="0">
                <a:solidFill>
                  <a:srgbClr val="1A1F2B"/>
                </a:solidFill>
                <a:latin typeface="Calibri" pitchFamily="34" charset="0"/>
                <a:ea typeface="Calibri" pitchFamily="34" charset="-122"/>
                <a:cs typeface="Calibri" pitchFamily="34" charset="-120"/>
              </a:rPr>
              <a:t> mv. Velocity carries a sign, so momentum does too: choose a positive direction and stick to it for the whole question.</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When a force acts on the particle, its momentum changes. The </a:t>
            </a:r>
            <a:r>
              <a:rPr lang="en-US" sz="1400" b="1" dirty="0">
                <a:solidFill>
                  <a:srgbClr val="1A1F2B"/>
                </a:solidFill>
                <a:latin typeface="Calibri" pitchFamily="34" charset="0"/>
                <a:ea typeface="Calibri" pitchFamily="34" charset="-122"/>
                <a:cs typeface="Calibri" pitchFamily="34" charset="-120"/>
              </a:rPr>
              <a:t>impulse</a:t>
            </a:r>
            <a:r>
              <a:rPr lang="en-US" sz="1400" dirty="0">
                <a:solidFill>
                  <a:srgbClr val="1A1F2B"/>
                </a:solidFill>
                <a:latin typeface="Calibri" pitchFamily="34" charset="0"/>
                <a:ea typeface="Calibri" pitchFamily="34" charset="-122"/>
                <a:cs typeface="Calibri" pitchFamily="34" charset="-120"/>
              </a:rPr>
              <a:t> of the force is that change: I = mv - mu, where u is the velocity before and v the velocity after.</a:t>
            </a:r>
            <a:endParaRPr lang="en-US" sz="1400" dirty="0"/>
          </a:p>
          <a:p>
            <a:pPr marL="228600" indent="-228600">
              <a:spcBef>
                <a:spcPts val="400"/>
              </a:spcBef>
              <a:buSzPct val="100000"/>
              <a:buChar char="•"/>
            </a:pPr>
            <a:r>
              <a:rPr lang="en-US" sz="1400" dirty="0">
                <a:solidFill>
                  <a:srgbClr val="1A1F2B"/>
                </a:solidFill>
                <a:latin typeface="Calibri" pitchFamily="34" charset="0"/>
                <a:ea typeface="Calibri" pitchFamily="34" charset="-122"/>
                <a:cs typeface="Calibri" pitchFamily="34" charset="-120"/>
              </a:rPr>
              <a:t>Impulse is measured in N s. Since 1 N = 1 kg m s⁻², 1 N s = 1 kg m s⁻¹, the unit of momentum.</a:t>
            </a:r>
            <a:endParaRPr lang="en-US" sz="1400" dirty="0"/>
          </a:p>
        </p:txBody>
      </p:sp>
      <p:sp>
        <p:nvSpPr>
          <p:cNvPr id="7" name="Text 5"/>
          <p:cNvSpPr txBox="1"/>
          <p:nvPr/>
        </p:nvSpPr>
        <p:spPr>
          <a:xfrm>
            <a:off x="457200" y="3465576"/>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principle applies to one particle at a time, using the resultant force on it. The common trap is a particle that reverses: u and v have opposite signs, so in v - u the two speeds add.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momentum and impulse?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Easy · Find</a:t>
            </a:r>
            <a:endParaRPr lang="en-US" sz="1200" dirty="0"/>
          </a:p>
        </p:txBody>
      </p:sp>
      <p:pic>
        <p:nvPicPr>
          <p:cNvPr id="4" name="Image 0" descr="Momentum to scale: from −2.88 N s to +4.16 N s, so the impulse is the whole gap, 7.04 N s.">    </p:cNvPr>
          <p:cNvPicPr>
            <a:picLocks noChangeAspect="1"/>
          </p:cNvPicPr>
          <p:nvPr/>
        </p:nvPicPr>
        <p:blipFill>
          <a:blip r:embed="rId1"/>
          <a:stretch>
            <a:fillRect/>
          </a:stretch>
        </p:blipFill>
        <p:spPr>
          <a:xfrm>
            <a:off x="4389120" y="1825142"/>
            <a:ext cx="4297680" cy="1901038"/>
          </a:xfrm>
          <a:prstGeom prst="rect">
            <a:avLst/>
          </a:prstGeom>
        </p:spPr>
      </p:pic>
      <p:sp>
        <p:nvSpPr>
          <p:cNvPr id="5" name="Text 2"/>
          <p:cNvSpPr txBox="1"/>
          <p:nvPr/>
        </p:nvSpPr>
        <p:spPr>
          <a:xfrm>
            <a:off x="4389120" y="3771900"/>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Momentum to scale: from −2.88 N s to +4.16 N s, so the impulse is the whole gap, 7.04 N s.</a:t>
            </a:r>
            <a:endParaRPr lang="en-US" sz="1100" dirty="0"/>
          </a:p>
        </p:txBody>
      </p:sp>
      <p:sp>
        <p:nvSpPr>
          <p:cNvPr id="6" name="Text 3"/>
          <p:cNvSpPr txBox="1"/>
          <p:nvPr/>
        </p:nvSpPr>
        <p:spPr>
          <a:xfrm>
            <a:off x="457200" y="1371600"/>
            <a:ext cx="3611880" cy="318577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ball of mass 0.16 kg moves horizontally at 18 m s⁻¹ towards a bat. The bat hits it straight back along the same line, and the ball leaves the bat at 26 m s⁻¹. (a) Find the magnitude of the impulse exerted by the bat on the ball. (b) The bat and ball are in contact for 0.032 s. Modelling the force of the bat on the ball as constant, find its magnitude.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Take the direction the ball leaves the bat as positive: u = -18 m s⁻¹, v = +26 m s⁻¹. Then I = 0.16 ×26 - 0.16 ×(-18) = 4.16 + 2.88.</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momentum and impulse?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Easy · Find (continued)</a:t>
            </a:r>
            <a:endParaRPr lang="en-US" sz="1200" dirty="0"/>
          </a:p>
        </p:txBody>
      </p:sp>
      <p:sp>
        <p:nvSpPr>
          <p:cNvPr id="4" name="Text 2"/>
          <p:cNvSpPr txBox="1"/>
          <p:nvPr/>
        </p:nvSpPr>
        <p:spPr>
          <a:xfrm>
            <a:off x="457200" y="1371600"/>
            <a:ext cx="8229600" cy="89154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I = 7.04 N s</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For a constant force, I = Ft, so F = 7.04 ÷0.032. </a:t>
            </a:r>
            <a:r>
              <a:rPr lang="en-US" sz="1500" b="1" dirty="0">
                <a:solidFill>
                  <a:srgbClr val="1A1F2B"/>
                </a:solidFill>
                <a:latin typeface="Calibri" pitchFamily="34" charset="0"/>
                <a:ea typeface="Calibri" pitchFamily="34" charset="-122"/>
                <a:cs typeface="Calibri" pitchFamily="34" charset="-120"/>
              </a:rPr>
              <a:t>F = 220 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Using 26 - 18 gives 1.28 N s: the reversal of direction has been ignored.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impulse link to a constant force, and to friction?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Suppose a constant force F acts on a particle for time t. Newton's second law gives F = ma, and the constant-acceleration formula v = u + at gives at = v - u. Multiply the first by t: Ft = mat = m(v - u) = mv - mu. So for a constant force, the impulse is simply force × time.</a:t>
            </a:r>
            <a:endParaRPr lang="en-US" sz="1500" dirty="0"/>
          </a:p>
        </p:txBody>
      </p:sp>
      <p:sp>
        <p:nvSpPr>
          <p:cNvPr id="5" name="Shape 3"/>
          <p:cNvSpPr/>
          <p:nvPr/>
        </p:nvSpPr>
        <p:spPr>
          <a:xfrm>
            <a:off x="457200" y="2181758"/>
            <a:ext cx="8229600" cy="828446"/>
          </a:xfrm>
          <a:prstGeom prst="roundRect">
            <a:avLst>
              <a:gd name="adj" fmla="val 6623"/>
            </a:avLst>
          </a:prstGeom>
          <a:solidFill>
            <a:srgbClr val="EEF2FF"/>
          </a:solidFill>
          <a:ln w="9525">
            <a:solidFill>
              <a:srgbClr val="DDE2EA"/>
            </a:solidFill>
            <a:prstDash val="solid"/>
          </a:ln>
        </p:spPr>
      </p:sp>
      <p:sp>
        <p:nvSpPr>
          <p:cNvPr id="6" name="Text 4"/>
          <p:cNvSpPr txBox="1"/>
          <p:nvPr/>
        </p:nvSpPr>
        <p:spPr>
          <a:xfrm>
            <a:off x="603504" y="2273198"/>
            <a:ext cx="7936992" cy="68214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Impulse of a constant force.</a:t>
            </a:r>
            <a:r>
              <a:rPr lang="en-US" sz="1400" dirty="0">
                <a:solidFill>
                  <a:srgbClr val="1A1F2B"/>
                </a:solidFill>
                <a:latin typeface="Calibri" pitchFamily="34" charset="0"/>
                <a:ea typeface="Calibri" pitchFamily="34" charset="-122"/>
                <a:cs typeface="Calibri" pitchFamily="34" charset="-120"/>
              </a:rPr>
              <a:t> I = Ft, where F is the constant force (N) and t the time for which it acts (s). The impulse is in the same direction as the force. For a force that is not constant, M1 questions give you the impulse itself.</a:t>
            </a:r>
            <a:endParaRPr lang="en-US" sz="1400" dirty="0"/>
          </a:p>
        </p:txBody>
      </p:sp>
      <p:sp>
        <p:nvSpPr>
          <p:cNvPr id="7" name="Text 5"/>
          <p:cNvSpPr txBox="1"/>
          <p:nvPr/>
        </p:nvSpPr>
        <p:spPr>
          <a:xfrm>
            <a:off x="457200" y="3129077"/>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a collision the force is large and very brief; we rarely know F or t separately, only their product. The impulse is the area under a force–time graph, so a peaked blow has the same effect as a constant force with the same area.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impulse link to a constant force, and to friction?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Impulse is the area under the force–time graph: the bat in worked example 1 as a constant 220 N for 32 ms, or a peaked force with the same area.">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Impulse is the area under the force–time graph: the bat in worked example 1 as a constant 220 N for 32 ms, or a peaked force with the same area.</a:t>
            </a:r>
            <a:endParaRPr lang="en-US" sz="1100" dirty="0"/>
          </a:p>
        </p:txBody>
      </p:sp>
      <p:sp>
        <p:nvSpPr>
          <p:cNvPr id="6" name="Text 3"/>
          <p:cNvSpPr txBox="1"/>
          <p:nvPr/>
        </p:nvSpPr>
        <p:spPr>
          <a:xfrm>
            <a:off x="457200" y="1371600"/>
            <a:ext cx="3621938" cy="16870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Friction is a constant force too. Its impulse over the time a particle slides is Ft, and if the particle comes to rest, that impulse equals all the momentum the particle had. In the model, an impulse changes the velocity instantly; after it, the usual constant-acceleration formulae take over.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impulse link to a constant force, and to friction?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Medium · Find</a:t>
            </a:r>
            <a:endParaRPr lang="en-US" sz="1200" dirty="0"/>
          </a:p>
        </p:txBody>
      </p:sp>
      <p:pic>
        <p:nvPicPr>
          <p:cNvPr id="4" name="Image 0" descr="Worked example 2: the impulse sets the starting velocity, friction gives a constant deceleration, and the area is the 2.20 m slid.">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2: the impulse sets the starting velocity, friction gives a constant deceleration, and the area is the 2.20 m slid.</a:t>
            </a:r>
            <a:endParaRPr lang="en-US" sz="1100" dirty="0"/>
          </a:p>
        </p:txBody>
      </p:sp>
      <p:sp>
        <p:nvSpPr>
          <p:cNvPr id="6" name="Text 3"/>
          <p:cNvSpPr txBox="1"/>
          <p:nvPr/>
        </p:nvSpPr>
        <p:spPr>
          <a:xfrm>
            <a:off x="457200" y="1371600"/>
            <a:ext cx="3611880" cy="318577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block of mass 2.5 kg rests on rough horizontal ground. The coefficient of friction between the block and the ground is 0.3. The block is given a horizontal impulse of magnitude 9 N s. Model the block as a particle. (a) Find the speed of the block immediately after the impulse. (b) Find the time for which the block slides. (c) Find the distance it slides before coming to rest.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Impulse = change in momentum, from rest: 9 = 2.5u - 0. </a:t>
            </a:r>
            <a:r>
              <a:rPr lang="en-US" sz="1500" b="1" dirty="0">
                <a:solidFill>
                  <a:srgbClr val="1A1F2B"/>
                </a:solidFill>
                <a:latin typeface="Calibri" pitchFamily="34" charset="0"/>
                <a:ea typeface="Calibri" pitchFamily="34" charset="-122"/>
                <a:cs typeface="Calibri" pitchFamily="34" charset="-120"/>
              </a:rPr>
              <a:t>u = 3.6 m s⁻¹</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impulse link to a constant force, and to friction?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Medium · Find (continued)</a:t>
            </a:r>
            <a:endParaRPr lang="en-US" sz="1200" dirty="0"/>
          </a:p>
        </p:txBody>
      </p:sp>
      <p:sp>
        <p:nvSpPr>
          <p:cNvPr id="4" name="Text 2"/>
          <p:cNvSpPr txBox="1"/>
          <p:nvPr/>
        </p:nvSpPr>
        <p:spPr>
          <a:xfrm>
            <a:off x="457200" y="1371600"/>
            <a:ext cx="8229600" cy="1058875"/>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Friction is limiting while the block slides: R = 2.5g = 24.5 N and F = 0.3 ×24.5 = 7.35 N. The impulse of friction removes all the momentum, so Ft = 9 and t = 9 ÷7.35 = 1.2244… </a:t>
            </a:r>
            <a:r>
              <a:rPr lang="en-US" sz="1500" b="1" dirty="0">
                <a:solidFill>
                  <a:srgbClr val="1A1F2B"/>
                </a:solidFill>
                <a:latin typeface="Calibri" pitchFamily="34" charset="0"/>
                <a:ea typeface="Calibri" pitchFamily="34" charset="-122"/>
                <a:cs typeface="Calibri" pitchFamily="34" charset="-120"/>
              </a:rPr>
              <a:t>t = 1.22 s (3 s.f.)</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Deceleration from F = ma: a = 7.35 ÷2.5 = 2.94 m s⁻². Then v² = u² + 2as gives 0 = 3.6² - 2 ×2.94 ×s, so s = 12.96 ÷5.88 = 2.204… </a:t>
            </a:r>
            <a:r>
              <a:rPr lang="en-US" sz="1500" b="1" dirty="0">
                <a:solidFill>
                  <a:srgbClr val="1A1F2B"/>
                </a:solidFill>
                <a:latin typeface="Calibri" pitchFamily="34" charset="0"/>
                <a:ea typeface="Calibri" pitchFamily="34" charset="-122"/>
                <a:cs typeface="Calibri" pitchFamily="34" charset="-120"/>
              </a:rPr>
              <a:t>s = 2.20 m (3 s.f.)</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conservation of momentum in a direct collision?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When particles A and B collide, A pushes on B and B pushes on A. By Newton's third law these forces are equal in size and opposite in direction, and they act for exactly the same time. So the impulses on A and on B are equal and opposite: the momentum A gains is exactly the momentum B loses. The total momentum is unchanged, provided no other impulse acts.</a:t>
            </a:r>
            <a:endParaRPr lang="en-US" sz="1500" dirty="0"/>
          </a:p>
        </p:txBody>
      </p:sp>
      <p:sp>
        <p:nvSpPr>
          <p:cNvPr id="5" name="Shape 3"/>
          <p:cNvSpPr/>
          <p:nvPr/>
        </p:nvSpPr>
        <p:spPr>
          <a:xfrm>
            <a:off x="457200" y="2412187"/>
            <a:ext cx="8229600" cy="828446"/>
          </a:xfrm>
          <a:prstGeom prst="roundRect">
            <a:avLst>
              <a:gd name="adj" fmla="val 6623"/>
            </a:avLst>
          </a:prstGeom>
          <a:solidFill>
            <a:srgbClr val="EEF2FF"/>
          </a:solidFill>
          <a:ln w="9525">
            <a:solidFill>
              <a:srgbClr val="DDE2EA"/>
            </a:solidFill>
            <a:prstDash val="solid"/>
          </a:ln>
        </p:spPr>
      </p:sp>
      <p:sp>
        <p:nvSpPr>
          <p:cNvPr id="6" name="Text 4"/>
          <p:cNvSpPr txBox="1"/>
          <p:nvPr/>
        </p:nvSpPr>
        <p:spPr>
          <a:xfrm>
            <a:off x="603504" y="2503627"/>
            <a:ext cx="7936992" cy="68214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Conservation of momentum (two particles, one line).</a:t>
            </a:r>
            <a:r>
              <a:rPr lang="en-US" sz="1400" dirty="0">
                <a:solidFill>
                  <a:srgbClr val="1A1F2B"/>
                </a:solidFill>
                <a:latin typeface="Calibri" pitchFamily="34" charset="0"/>
                <a:ea typeface="Calibri" pitchFamily="34" charset="-122"/>
                <a:cs typeface="Calibri" pitchFamily="34" charset="-120"/>
              </a:rPr>
              <a:t> m₁u₁ + m₂u₂ = m₁v₁ + m₂v₂, where u₁, u₂ are the velocities before and v₁, v₂ the velocities after, all signed with the same positive direction. Valid when the only significant impulses are the ones the particles exert on each other.</a:t>
            </a:r>
            <a:endParaRPr lang="en-US" sz="1400" dirty="0"/>
          </a:p>
        </p:txBody>
      </p:sp>
      <p:sp>
        <p:nvSpPr>
          <p:cNvPr id="7" name="Text 5"/>
          <p:cNvSpPr txBox="1"/>
          <p:nvPr/>
        </p:nvSpPr>
        <p:spPr>
          <a:xfrm>
            <a:off x="457200" y="3359506"/>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"Directly" means along one straight line, so one positive direction covers everything. During the brief impact, weight and friction give negligible impulse, so momentum is conserved across the impact even on a rough surface.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conservation of momentum in a direct collision?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Medium · Find</a:t>
            </a:r>
            <a:endParaRPr lang="en-US" sz="1200" dirty="0"/>
          </a:p>
        </p:txBody>
      </p:sp>
      <p:pic>
        <p:nvPicPr>
          <p:cNvPr id="4" name="Image 0" descr="Worked example 3, positive in P's original direction. Both particles reverse; arrow lengths are proportional to speed.">    </p:cNvPr>
          <p:cNvPicPr>
            <a:picLocks noChangeAspect="1"/>
          </p:cNvPicPr>
          <p:nvPr/>
        </p:nvPicPr>
        <p:blipFill>
          <a:blip r:embed="rId1"/>
          <a:stretch>
            <a:fillRect/>
          </a:stretch>
        </p:blipFill>
        <p:spPr>
          <a:xfrm>
            <a:off x="4389120" y="1571854"/>
            <a:ext cx="4297680" cy="2406701"/>
          </a:xfrm>
          <a:prstGeom prst="rect">
            <a:avLst/>
          </a:prstGeom>
        </p:spPr>
      </p:pic>
      <p:sp>
        <p:nvSpPr>
          <p:cNvPr id="5" name="Text 2"/>
          <p:cNvSpPr txBox="1"/>
          <p:nvPr/>
        </p:nvSpPr>
        <p:spPr>
          <a:xfrm>
            <a:off x="4389120" y="4024274"/>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3, positive in P's original direction. Both particles reverse; arrow lengths are proportional to speed.</a:t>
            </a:r>
            <a:endParaRPr lang="en-US" sz="1100" dirty="0"/>
          </a:p>
        </p:txBody>
      </p:sp>
      <p:sp>
        <p:nvSpPr>
          <p:cNvPr id="6" name="Text 3"/>
          <p:cNvSpPr txBox="1"/>
          <p:nvPr/>
        </p:nvSpPr>
        <p:spPr>
          <a:xfrm>
            <a:off x="457200" y="1371600"/>
            <a:ext cx="3611880" cy="289773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Two particles P and Q, of masses 0.6 kg and 0.4 kg, move towards each other along a straight line on a smooth horizontal surface. Just before they collide, P has speed 4 m s⁻¹ and Q has speed 5 m s⁻¹. Immediately after the collision Q moves with speed 2.5 m s⁻¹, its direction of motion reversed. (a) Find the velocity of P immediately after the collision. (b) Find the magnitude of the impulse exerted on Q by P, and show that P receives an impulse of the same size.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conservation of momentum in a direct collision?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Medium · Find (continued)</a:t>
            </a:r>
            <a:endParaRPr lang="en-US" sz="1200" dirty="0"/>
          </a:p>
        </p:txBody>
      </p:sp>
      <p:sp>
        <p:nvSpPr>
          <p:cNvPr id="4" name="Text 2"/>
          <p:cNvSpPr txBox="1"/>
          <p:nvPr/>
        </p:nvSpPr>
        <p:spPr>
          <a:xfrm>
            <a:off x="457200" y="1371600"/>
            <a:ext cx="8229600" cy="184617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Positive in P's original direction, so u_Q = -5 and v_Q = +2.5. Conservation of momentum: 0.6 ×4 + 0.4 ×(-5) = 0.6v_P + 0.4 ×2.5, so 0.4 = 0.6v_P + 1.0 and v_P = -1. </a:t>
            </a:r>
            <a:r>
              <a:rPr lang="en-US" sz="1500" b="1" dirty="0">
                <a:solidFill>
                  <a:srgbClr val="1A1F2B"/>
                </a:solidFill>
                <a:latin typeface="Calibri" pitchFamily="34" charset="0"/>
                <a:ea typeface="Calibri" pitchFamily="34" charset="-122"/>
                <a:cs typeface="Calibri" pitchFamily="34" charset="-120"/>
              </a:rPr>
              <a:t>P moves at 1 m s⁻¹, its direction of motion reversed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Impulse on Q = change in Q's momentum: I_Q = 0.4 ×2.5 - 0.4 ×(-5) = 3 N s. For P: I_P = 0.6 ×(-1) - 0.6 ×4 = -3 N s, the same size in the opposite direction. </a:t>
            </a:r>
            <a:r>
              <a:rPr lang="en-US" sz="1500" b="1" dirty="0">
                <a:solidFill>
                  <a:srgbClr val="1A1F2B"/>
                </a:solidFill>
                <a:latin typeface="Calibri" pitchFamily="34" charset="0"/>
                <a:ea typeface="Calibri" pitchFamily="34" charset="-122"/>
                <a:cs typeface="Calibri" pitchFamily="34" charset="-120"/>
              </a:rPr>
              <a:t>3 N s on each, in opposite directions</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 negative answer for an unknown velocity is not an error: it tells you the direction.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use conservation of momentum in a direct collision?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speeds without signs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Q's 5 m s⁻¹ goes in as +5, the momentum equation gives v_P = 5.67 m s⁻¹ forwards: P would have to pass straight through Q, which is impossible. Mark the positive direction on your diagram first, then sign every velocity against 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changes when particles coalesce or spring apart?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Coalescing: 1500 × 12 = 2400V, so the locked cars move at V = 7.5 m s⁻¹.">    </p:cNvPr>
          <p:cNvPicPr>
            <a:picLocks noChangeAspect="1"/>
          </p:cNvPicPr>
          <p:nvPr/>
        </p:nvPicPr>
        <p:blipFill>
          <a:blip r:embed="rId1"/>
          <a:stretch>
            <a:fillRect/>
          </a:stretch>
        </p:blipFill>
        <p:spPr>
          <a:xfrm>
            <a:off x="4389120" y="1726387"/>
            <a:ext cx="4297680" cy="2266798"/>
          </a:xfrm>
          <a:prstGeom prst="rect">
            <a:avLst/>
          </a:prstGeom>
        </p:spPr>
      </p:pic>
      <p:sp>
        <p:nvSpPr>
          <p:cNvPr id="5" name="Text 2"/>
          <p:cNvSpPr txBox="1"/>
          <p:nvPr/>
        </p:nvSpPr>
        <p:spPr>
          <a:xfrm>
            <a:off x="4389120" y="4038905"/>
            <a:ext cx="4297680" cy="224028"/>
          </a:xfrm>
          <a:prstGeom prst="rect">
            <a:avLst/>
          </a:prstGeom>
          <a:noFill/>
          <a:ln/>
        </p:spPr>
        <p:txBody>
          <a:bodyPr wrap="square" lIns="0" tIns="0" rIns="0" bIns="0" rtlCol="0" anchor="t"/>
          <a:lstStyle/>
          <a:p>
            <a:pPr algn="ctr" indent="0" marL="0">
              <a:buNone/>
            </a:pPr>
            <a:r>
              <a:rPr lang="en-US" sz="1100" i="1" dirty="0">
                <a:solidFill>
                  <a:srgbClr val="5A6577"/>
                </a:solidFill>
              </a:rPr>
              <a:t>Coalescing: 1500 × 12 = 2400V, so the locked cars move at V = 7.5 m s⁻¹.</a:t>
            </a:r>
            <a:endParaRPr lang="en-US" sz="1100" dirty="0"/>
          </a:p>
        </p:txBody>
      </p:sp>
      <p:sp>
        <p:nvSpPr>
          <p:cNvPr id="6" name="Text 3"/>
          <p:cNvSpPr txBox="1"/>
          <p:nvPr/>
        </p:nvSpPr>
        <p:spPr>
          <a:xfrm>
            <a:off x="457200" y="1371600"/>
            <a:ext cx="3611880" cy="2927909"/>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Coalescing.</a:t>
            </a:r>
            <a:r>
              <a:rPr lang="en-US" sz="1500" dirty="0">
                <a:solidFill>
                  <a:srgbClr val="1A1F2B"/>
                </a:solidFill>
                <a:latin typeface="Calibri" pitchFamily="34" charset="0"/>
                <a:ea typeface="Calibri" pitchFamily="34" charset="-122"/>
                <a:cs typeface="Calibri" pitchFamily="34" charset="-120"/>
              </a:rPr>
              <a:t> Particles that stick together after the collision (words such as couple, lock or join) move off with one common velocity V. The conservation equation becomes m₁u₁ + m₂u₂ = (m₁ + m₂)V. The heavier particle has more influence on V: it is a mass-weighted average of the velocities, not a simple average.</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Separation or explosion.</a:t>
            </a:r>
            <a:r>
              <a:rPr lang="en-US" sz="1500" dirty="0">
                <a:solidFill>
                  <a:srgbClr val="1A1F2B"/>
                </a:solidFill>
                <a:latin typeface="Calibri" pitchFamily="34" charset="0"/>
                <a:ea typeface="Calibri" pitchFamily="34" charset="-122"/>
                <a:cs typeface="Calibri" pitchFamily="34" charset="-120"/>
              </a:rPr>
              <a:t> This is the reverse process. The particles start with a common velocity (often at rest), then a spring, a charge or a push sends them apart.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changes when particles coalesce or spring apart?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Total momentum after equals total momentum before, which is zero if they started at rest, so they must move off in opposite directions. A gun and its bullet, a person stepping off a boat, and two skaters pushing apart are all separations. In every case the particles receive equal and opposite impulses from each other.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changes when particles coalesce or spring apart?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Medium · Find</a:t>
            </a:r>
            <a:endParaRPr lang="en-US" sz="1200" dirty="0"/>
          </a:p>
        </p:txBody>
      </p:sp>
      <p:pic>
        <p:nvPicPr>
          <p:cNvPr id="4" name="Image 0" descr="The spring gives A and B equal and opposite impulses; the total momentum stays 4.0 N s.">    </p:cNvPr>
          <p:cNvPicPr>
            <a:picLocks noChangeAspect="1"/>
          </p:cNvPicPr>
          <p:nvPr/>
        </p:nvPicPr>
        <p:blipFill>
          <a:blip r:embed="rId1"/>
          <a:stretch>
            <a:fillRect/>
          </a:stretch>
        </p:blipFill>
        <p:spPr>
          <a:xfrm>
            <a:off x="4389120" y="1642262"/>
            <a:ext cx="4297680" cy="2266798"/>
          </a:xfrm>
          <a:prstGeom prst="rect">
            <a:avLst/>
          </a:prstGeom>
        </p:spPr>
      </p:pic>
      <p:sp>
        <p:nvSpPr>
          <p:cNvPr id="5" name="Text 2"/>
          <p:cNvSpPr txBox="1"/>
          <p:nvPr/>
        </p:nvSpPr>
        <p:spPr>
          <a:xfrm>
            <a:off x="4389120" y="3954780"/>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spring gives A and B equal and opposite impulses; the total momentum stays 4.0 N s.</a:t>
            </a:r>
            <a:endParaRPr lang="en-US" sz="1100" dirty="0"/>
          </a:p>
        </p:txBody>
      </p:sp>
      <p:sp>
        <p:nvSpPr>
          <p:cNvPr id="6" name="Text 3"/>
          <p:cNvSpPr txBox="1"/>
          <p:nvPr/>
        </p:nvSpPr>
        <p:spPr>
          <a:xfrm>
            <a:off x="457200" y="1371600"/>
            <a:ext cx="3611880" cy="266730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Particles A (1.2 kg) and B (0.8 kg) are held together against a compressed light spring and slide together on a smooth horizontal surface at 2 m s⁻¹. The spring is released. Immediately afterwards A is still moving in the original direction, with speed 0.5 m s⁻¹, and the spring falls away. (a) Find the velocity of B immediately after the release. (b) Find the magnitude and direction of the impulse exerted by the spring on A.</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changes when particles coalesce or spring apart?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Medium · Find (continued)</a:t>
            </a:r>
            <a:endParaRPr lang="en-US" sz="1200" dirty="0"/>
          </a:p>
        </p:txBody>
      </p:sp>
      <p:sp>
        <p:nvSpPr>
          <p:cNvPr id="4" name="Text 2"/>
          <p:cNvSpPr txBox="1"/>
          <p:nvPr/>
        </p:nvSpPr>
        <p:spPr>
          <a:xfrm>
            <a:off x="457200" y="1371600"/>
            <a:ext cx="8229600" cy="161574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Total momentum before (positive in the original direction): (1.2 + 0.8) ×2 = 4.0 N s. Conservation of momentum: 4.0 = 1.2 ×0.5 + 0.8v_B, so v_B = 3.4 ÷0.8. </a:t>
            </a:r>
            <a:r>
              <a:rPr lang="en-US" sz="1500" b="1" dirty="0">
                <a:solidFill>
                  <a:srgbClr val="1A1F2B"/>
                </a:solidFill>
                <a:latin typeface="Calibri" pitchFamily="34" charset="0"/>
                <a:ea typeface="Calibri" pitchFamily="34" charset="-122"/>
                <a:cs typeface="Calibri" pitchFamily="34" charset="-120"/>
              </a:rPr>
              <a:t>v_B = 4.25 m s⁻¹ in the original direction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Impulse on A = change in A's momentum: I_A = 1.2 ×0.5 - 1.2 ×2 = -1.8 N s. </a:t>
            </a:r>
            <a:r>
              <a:rPr lang="en-US" sz="1500" b="1" dirty="0">
                <a:solidFill>
                  <a:srgbClr val="1A1F2B"/>
                </a:solidFill>
                <a:latin typeface="Calibri" pitchFamily="34" charset="0"/>
                <a:ea typeface="Calibri" pitchFamily="34" charset="-122"/>
                <a:cs typeface="Calibri" pitchFamily="34" charset="-120"/>
              </a:rPr>
              <a:t>1.8 N s, opposite to the original direction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with B: 0.8 ×(4.25 - 2) = +1.8 N s. Equal and opposite, as it must be.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happens when a slack string jerks tight?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22366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While a light string is slack, its tension is zero and the particles move independently. The instant it becomes taut, a very large tension acts for a very short time: an </a:t>
            </a:r>
            <a:r>
              <a:rPr lang="en-US" sz="1500" b="1" dirty="0">
                <a:solidFill>
                  <a:srgbClr val="1A1F2B"/>
                </a:solidFill>
                <a:latin typeface="Calibri" pitchFamily="34" charset="0"/>
                <a:ea typeface="Calibri" pitchFamily="34" charset="-122"/>
                <a:cs typeface="Calibri" pitchFamily="34" charset="-120"/>
              </a:rPr>
              <a:t>impulsive tension</a:t>
            </a:r>
            <a:r>
              <a:rPr lang="en-US" sz="1500" dirty="0">
                <a:solidFill>
                  <a:srgbClr val="1A1F2B"/>
                </a:solidFill>
                <a:latin typeface="Calibri" pitchFamily="34" charset="0"/>
                <a:ea typeface="Calibri" pitchFamily="34" charset="-122"/>
                <a:cs typeface="Calibri" pitchFamily="34" charset="-120"/>
              </a:rPr>
              <a:t>. It acts along the string, pulling each particle towards the other. Because the string is inextensible, the particles then move with a common speed along the string.</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On a straight line the tension impulses on the two particles are equal and opposite, so momentum is conserved and the jerk works exactly like coalescing. The impulse in the string is the change in momentum of either particle. If the string passes over a pulley, however, the two particles move in different directions and you cannot add their momenta. Then write impulse = change in momentum for each particle separately, with the same impulse J in both equations.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slack string jerks tight?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Easy · Find</a:t>
            </a:r>
            <a:endParaRPr lang="en-US" sz="1200" dirty="0"/>
          </a:p>
        </p:txBody>
      </p:sp>
      <p:pic>
        <p:nvPicPr>
          <p:cNvPr id="4" name="Image 0" descr="Worked example 5. The impulsive tension slows A and starts B; afterwards they share one speed, 2 m s⁻¹.">    </p:cNvPr>
          <p:cNvPicPr>
            <a:picLocks noChangeAspect="1"/>
          </p:cNvPicPr>
          <p:nvPr/>
        </p:nvPicPr>
        <p:blipFill>
          <a:blip r:embed="rId1"/>
          <a:stretch>
            <a:fillRect/>
          </a:stretch>
        </p:blipFill>
        <p:spPr>
          <a:xfrm>
            <a:off x="4389120" y="1606601"/>
            <a:ext cx="4297680" cy="2337206"/>
          </a:xfrm>
          <a:prstGeom prst="rect">
            <a:avLst/>
          </a:prstGeom>
        </p:spPr>
      </p:pic>
      <p:sp>
        <p:nvSpPr>
          <p:cNvPr id="5" name="Text 2"/>
          <p:cNvSpPr txBox="1"/>
          <p:nvPr/>
        </p:nvSpPr>
        <p:spPr>
          <a:xfrm>
            <a:off x="4389120" y="3989527"/>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5. The impulsive tension slows A and starts B; afterwards they share one speed, 2 m s⁻¹.</a:t>
            </a:r>
            <a:endParaRPr lang="en-US" sz="1100" dirty="0"/>
          </a:p>
        </p:txBody>
      </p:sp>
      <p:sp>
        <p:nvSpPr>
          <p:cNvPr id="6" name="Text 3"/>
          <p:cNvSpPr txBox="1"/>
          <p:nvPr/>
        </p:nvSpPr>
        <p:spPr>
          <a:xfrm>
            <a:off x="457200" y="1371600"/>
            <a:ext cx="3611880"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Particles A (2 kg) and B (4 kg) lie on a smooth horizontal table, connected by a light inextensible string that is initially slack. B is at rest. A is projected directly away from B with speed 6 m s⁻¹. (a) Find the common speed of the particles just after the string becomes taut. (b) Find the magnitude of the impulse in the string when it jerks tight.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Momentum is conserved along the line of the string: 2 ×6 + 4 ×0 = (2 + 4)v. </a:t>
            </a:r>
            <a:r>
              <a:rPr lang="en-US" sz="1500" b="1" dirty="0">
                <a:solidFill>
                  <a:srgbClr val="1A1F2B"/>
                </a:solidFill>
                <a:latin typeface="Calibri" pitchFamily="34" charset="0"/>
                <a:ea typeface="Calibri" pitchFamily="34" charset="-122"/>
                <a:cs typeface="Calibri" pitchFamily="34" charset="-120"/>
              </a:rPr>
              <a:t>v = 2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Impulse on B = change in B's momentum: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slack string jerks tight?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Easy · Find (continued)</a:t>
            </a:r>
            <a:endParaRPr lang="en-US" sz="1200" dirty="0"/>
          </a:p>
        </p:txBody>
      </p:sp>
      <p:sp>
        <p:nvSpPr>
          <p:cNvPr id="4" name="Text 2"/>
          <p:cNvSpPr txBox="1"/>
          <p:nvPr/>
        </p:nvSpPr>
        <p:spPr>
          <a:xfrm>
            <a:off x="457200" y="1371600"/>
            <a:ext cx="8229600" cy="59801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J = 4 ×2 - 0. </a:t>
            </a:r>
            <a:r>
              <a:rPr lang="en-US" sz="1500" b="1" dirty="0">
                <a:solidFill>
                  <a:srgbClr val="1A1F2B"/>
                </a:solidFill>
                <a:latin typeface="Calibri" pitchFamily="34" charset="0"/>
                <a:ea typeface="Calibri" pitchFamily="34" charset="-122"/>
                <a:cs typeface="Calibri" pitchFamily="34" charset="-120"/>
              </a:rPr>
              <a:t>J = 8 N 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with A: 2 ×(2 - 6) = -8 N s, the same size in the opposite direction.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model a pile driver?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Text 2"/>
          <p:cNvSpPr txBox="1"/>
          <p:nvPr/>
        </p:nvSpPr>
        <p:spPr>
          <a:xfrm>
            <a:off x="457200" y="1371600"/>
            <a:ext cx="8229600" cy="206928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pile driver drops a heavy block (the driver) onto a post (the pile). The question runs in three stages: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Stage 1, free fall.</a:t>
            </a:r>
            <a:r>
              <a:rPr lang="en-US" sz="1500" dirty="0">
                <a:solidFill>
                  <a:srgbClr val="1A1F2B"/>
                </a:solidFill>
                <a:latin typeface="Calibri" pitchFamily="34" charset="0"/>
                <a:ea typeface="Calibri" pitchFamily="34" charset="-122"/>
                <a:cs typeface="Calibri" pitchFamily="34" charset="-120"/>
              </a:rPr>
              <a:t> The driver falls from rest through height h: v² = 2gh.</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Stage 2, impact.</a:t>
            </a:r>
            <a:r>
              <a:rPr lang="en-US" sz="1500" dirty="0">
                <a:solidFill>
                  <a:srgbClr val="1A1F2B"/>
                </a:solidFill>
                <a:latin typeface="Calibri" pitchFamily="34" charset="0"/>
                <a:ea typeface="Calibri" pitchFamily="34" charset="-122"/>
                <a:cs typeface="Calibri" pitchFamily="34" charset="-120"/>
              </a:rPr>
              <a:t> The driver hits the pile and usually they move on together. The impact is so short that the impulses of the weights and of the ground are negligible, so momentum is conserved and they coalesce.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Stage 3, driven in.</a:t>
            </a:r>
            <a:r>
              <a:rPr lang="en-US" sz="1500" dirty="0">
                <a:solidFill>
                  <a:srgbClr val="1A1F2B"/>
                </a:solidFill>
                <a:latin typeface="Calibri" pitchFamily="34" charset="0"/>
                <a:ea typeface="Calibri" pitchFamily="34" charset="-122"/>
                <a:cs typeface="Calibri" pitchFamily="34" charset="-120"/>
              </a:rPr>
              <a:t> Driver and pile move down together against a constant resistance R from the ground until they stop. Use constant-acceleration formulae for the deceleration, then F = ma with the weight included.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model a pile driver?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Worked example 6: a 2.5 m free fall, the impact, then 0.15 m into the ground.">    </p:cNvPr>
          <p:cNvPicPr>
            <a:picLocks noChangeAspect="1"/>
          </p:cNvPicPr>
          <p:nvPr/>
        </p:nvPicPr>
        <p:blipFill>
          <a:blip r:embed="rId1"/>
          <a:stretch>
            <a:fillRect/>
          </a:stretch>
        </p:blipFill>
        <p:spPr>
          <a:xfrm>
            <a:off x="2734056" y="1371600"/>
            <a:ext cx="3675888" cy="2807208"/>
          </a:xfrm>
          <a:prstGeom prst="rect">
            <a:avLst/>
          </a:prstGeom>
        </p:spPr>
      </p:pic>
      <p:sp>
        <p:nvSpPr>
          <p:cNvPr id="5" name="Text 2"/>
          <p:cNvSpPr txBox="1"/>
          <p:nvPr/>
        </p:nvSpPr>
        <p:spPr>
          <a:xfrm>
            <a:off x="2734056" y="4224528"/>
            <a:ext cx="3675888"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6: a 2.5 m free fall, the impact, then 0.15 m into the ground.</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model a pile driver?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Hard · Find</a:t>
            </a:r>
            <a:endParaRPr lang="en-US" sz="1200" dirty="0"/>
          </a:p>
        </p:txBody>
      </p:sp>
      <p:sp>
        <p:nvSpPr>
          <p:cNvPr id="4" name="Text 2"/>
          <p:cNvSpPr txBox="1"/>
          <p:nvPr/>
        </p:nvSpPr>
        <p:spPr>
          <a:xfrm>
            <a:off x="457200" y="1371600"/>
            <a:ext cx="8229600" cy="197510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pile driver of mass 800 kg is released from rest 2.5 m vertically above the top of a pile of mass 1200 kg, which is at rest. The driver falls freely and strikes the pile. After the impact the driver and pile move downwards together and come to rest after moving 0.15 m into the ground. The resistance of the ground is constant. Model the driver and pile as particles. (a) Find the speed of the driver just before the impact. (b) Find the common speed just after the impact. (c) Find the magnitude of the impulse exerted by the driver on the pile. (d) Find the resistance of the ground. (e) Find the time for which the pile moves.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model a pile driver?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Hard · Find (continued)</a:t>
            </a:r>
            <a:endParaRPr lang="en-US" sz="1200" dirty="0"/>
          </a:p>
        </p:txBody>
      </p:sp>
      <p:pic>
        <p:nvPicPr>
          <p:cNvPr id="4" name="Image 0" descr="Stage 3: moving down but slowing, so the acceleration points up and R exceeds 2000g.">    </p:cNvPr>
          <p:cNvPicPr>
            <a:picLocks noChangeAspect="1"/>
          </p:cNvPicPr>
          <p:nvPr/>
        </p:nvPicPr>
        <p:blipFill>
          <a:blip r:embed="rId1"/>
          <a:stretch>
            <a:fillRect/>
          </a:stretch>
        </p:blipFill>
        <p:spPr>
          <a:xfrm>
            <a:off x="2504542" y="1371600"/>
            <a:ext cx="4134917" cy="2807208"/>
          </a:xfrm>
          <a:prstGeom prst="rect">
            <a:avLst/>
          </a:prstGeom>
        </p:spPr>
      </p:pic>
      <p:sp>
        <p:nvSpPr>
          <p:cNvPr id="5" name="Text 2"/>
          <p:cNvSpPr txBox="1"/>
          <p:nvPr/>
        </p:nvSpPr>
        <p:spPr>
          <a:xfrm>
            <a:off x="2504542" y="4224528"/>
            <a:ext cx="4134917" cy="393192"/>
          </a:xfrm>
          <a:prstGeom prst="rect">
            <a:avLst/>
          </a:prstGeom>
          <a:noFill/>
          <a:ln/>
        </p:spPr>
        <p:txBody>
          <a:bodyPr wrap="square" lIns="0" tIns="0" rIns="0" bIns="0" rtlCol="0" anchor="t"/>
          <a:lstStyle/>
          <a:p>
            <a:pPr algn="ctr" indent="0" marL="0">
              <a:buNone/>
            </a:pPr>
            <a:r>
              <a:rPr lang="en-US" sz="1100" i="1" dirty="0">
                <a:solidFill>
                  <a:srgbClr val="5A6577"/>
                </a:solidFill>
              </a:rPr>
              <a:t>Stage 3: moving down but slowing, so the acceleration points up and R exceeds 2000g.</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model a pile driver?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Hard · Find (continued)</a:t>
            </a:r>
            <a:endParaRPr lang="en-US" sz="1200" dirty="0"/>
          </a:p>
        </p:txBody>
      </p:sp>
      <p:pic>
        <p:nvPicPr>
          <p:cNvPr id="4" name="Image 0" descr="Velocity–time graph for the pile driver, downwards positive. The vertical drop at t = 0.714 s is the instant change of velocity at the impact.">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Velocity–time graph for the pile driver, downwards positive. The vertical drop at t = 0.714 s is the instant change of velocity at the impact.</a:t>
            </a:r>
            <a:endParaRPr lang="en-US" sz="1100" dirty="0"/>
          </a:p>
        </p:txBody>
      </p:sp>
      <p:sp>
        <p:nvSpPr>
          <p:cNvPr id="6" name="Text 3"/>
          <p:cNvSpPr txBox="1"/>
          <p:nvPr/>
        </p:nvSpPr>
        <p:spPr>
          <a:xfrm>
            <a:off x="457200" y="1371600"/>
            <a:ext cx="3611880" cy="306232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Free fall, v² = u² + 2as: U² = 2 ×9.8 ×2.5 = 49. </a:t>
            </a:r>
            <a:r>
              <a:rPr lang="en-US" sz="1500" b="1" dirty="0">
                <a:solidFill>
                  <a:srgbClr val="1A1F2B"/>
                </a:solidFill>
                <a:latin typeface="Calibri" pitchFamily="34" charset="0"/>
                <a:ea typeface="Calibri" pitchFamily="34" charset="-122"/>
                <a:cs typeface="Calibri" pitchFamily="34" charset="-120"/>
              </a:rPr>
              <a:t>U = 7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Momentum is conserved at the impact and they coalesce: 800 ×7 = 2000V. </a:t>
            </a:r>
            <a:r>
              <a:rPr lang="en-US" sz="1500" b="1" dirty="0">
                <a:solidFill>
                  <a:srgbClr val="1A1F2B"/>
                </a:solidFill>
                <a:latin typeface="Calibri" pitchFamily="34" charset="0"/>
                <a:ea typeface="Calibri" pitchFamily="34" charset="-122"/>
                <a:cs typeface="Calibri" pitchFamily="34" charset="-120"/>
              </a:rPr>
              <a:t>V = 2.8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Impulse on the pile = change in the pile's momentum: 1200 ×2.8 - 0. </a:t>
            </a:r>
            <a:r>
              <a:rPr lang="en-US" sz="1500" b="1" dirty="0">
                <a:solidFill>
                  <a:srgbClr val="1A1F2B"/>
                </a:solidFill>
                <a:latin typeface="Calibri" pitchFamily="34" charset="0"/>
                <a:ea typeface="Calibri" pitchFamily="34" charset="-122"/>
                <a:cs typeface="Calibri" pitchFamily="34" charset="-120"/>
              </a:rPr>
              <a:t>3360 N 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Deceleration over 0.15 m: 0 = 2.8² - 2a ×0.15, so a = 7.84 ÷0.3 = 26.13… m s⁻². Then F = ma for driver and pile together, downwards positive (acceleration -26.13):</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model a pile driver?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Hard · Find (continued)</a:t>
            </a:r>
            <a:endParaRPr lang="en-US" sz="1200" dirty="0"/>
          </a:p>
        </p:txBody>
      </p:sp>
      <p:sp>
        <p:nvSpPr>
          <p:cNvPr id="4" name="Text 2"/>
          <p:cNvSpPr txBox="1"/>
          <p:nvPr/>
        </p:nvSpPr>
        <p:spPr>
          <a:xfrm>
            <a:off x="457200" y="1371600"/>
            <a:ext cx="8229600" cy="89154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2000g - R = 2000 ×(-26.13…), so R = 2000 ×(9.8 + 26.13…) = 71 866.7 </a:t>
            </a:r>
            <a:r>
              <a:rPr lang="en-US" sz="1500" b="1" dirty="0">
                <a:solidFill>
                  <a:srgbClr val="1A1F2B"/>
                </a:solidFill>
                <a:latin typeface="Calibri" pitchFamily="34" charset="0"/>
                <a:ea typeface="Calibri" pitchFamily="34" charset="-122"/>
                <a:cs typeface="Calibri" pitchFamily="34" charset="-120"/>
              </a:rPr>
              <a:t>R = 71 900 N (3 s.f.)</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v = u + at: 0 = 2.8 - 26.13…t, so t = 0.1071… </a:t>
            </a:r>
            <a:r>
              <a:rPr lang="en-US" sz="1500" b="1" dirty="0">
                <a:solidFill>
                  <a:srgbClr val="1A1F2B"/>
                </a:solidFill>
                <a:latin typeface="Calibri" pitchFamily="34" charset="0"/>
                <a:ea typeface="Calibri" pitchFamily="34" charset="-122"/>
                <a:cs typeface="Calibri" pitchFamily="34" charset="-120"/>
              </a:rPr>
              <a:t>t = 0.107 s (3 s.f.)</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Leaving out the weight (writing R = 2000a) gives 52 300 N, wrong by 2000g = 19 600 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model a pile driver?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include the weight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"Find the resistance" in a pile-driver question nearly always needs the weight of the moving bodies in the equation of motion. Draw a force diagram for the combined body in stage 3: weight down, resistance up, acceleration up, because it is slowing down while moving down.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solve a slide–collide–slide problem?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160843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Split the motion at the instant of the collision.</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Before:</a:t>
            </a:r>
            <a:r>
              <a:rPr lang="en-US" sz="1500" dirty="0">
                <a:solidFill>
                  <a:srgbClr val="1A1F2B"/>
                </a:solidFill>
                <a:latin typeface="Calibri" pitchFamily="34" charset="0"/>
                <a:ea typeface="Calibri" pitchFamily="34" charset="-122"/>
                <a:cs typeface="Calibri" pitchFamily="34" charset="-120"/>
              </a:rPr>
              <a:t> friction gives a constant deceleration, so use F = μR, F = ma and the constant-acceleration formulae to find the speed at impact.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At impact:</a:t>
            </a:r>
            <a:r>
              <a:rPr lang="en-US" sz="1500" dirty="0">
                <a:solidFill>
                  <a:srgbClr val="1A1F2B"/>
                </a:solidFill>
                <a:latin typeface="Calibri" pitchFamily="34" charset="0"/>
                <a:ea typeface="Calibri" pitchFamily="34" charset="-122"/>
                <a:cs typeface="Calibri" pitchFamily="34" charset="-120"/>
              </a:rPr>
              <a:t> conserve momentum (friction's impulse over the instant is negligible) and find the unknown velocity after.</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After:</a:t>
            </a:r>
            <a:r>
              <a:rPr lang="en-US" sz="1500" dirty="0">
                <a:solidFill>
                  <a:srgbClr val="1A1F2B"/>
                </a:solidFill>
                <a:latin typeface="Calibri" pitchFamily="34" charset="0"/>
                <a:ea typeface="Calibri" pitchFamily="34" charset="-122"/>
                <a:cs typeface="Calibri" pitchFamily="34" charset="-120"/>
              </a:rPr>
              <a:t> each particle starts a new constant-acceleration stage with its own initial velocity.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 slide–collide–slide problem?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Hard · Show that / Find</a:t>
            </a:r>
            <a:endParaRPr lang="en-US" sz="1200" dirty="0"/>
          </a:p>
        </p:txBody>
      </p:sp>
      <p:sp>
        <p:nvSpPr>
          <p:cNvPr id="4" name="Text 2"/>
          <p:cNvSpPr txBox="1"/>
          <p:nvPr/>
        </p:nvSpPr>
        <p:spPr>
          <a:xfrm>
            <a:off x="457200" y="1371600"/>
            <a:ext cx="8229600" cy="174467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P of mass 0.5 kg is projected with speed 6 m s⁻¹ along a rough horizontal floor towards a particle Q of mass 0.3 kg, which is at rest 4 m away. The coefficient of friction between each particle and the floor is 0.25. P hits Q directly. Immediately after the collision Q moves with speed 3 m s⁻¹. (a) Show that the speed of P just before the collision is 4.05 m s⁻¹, to 3 significant figures. (b) Find the velocity of P immediately after the collision. (c) Find the magnitude of the impulse on Q in the collision. (d) Find the distance between P and Q when both have come to rest.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 slide–collide–slide problem?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Hard · Show that / Find (continued)</a:t>
            </a:r>
            <a:endParaRPr lang="en-US" sz="1200" dirty="0"/>
          </a:p>
        </p:txBody>
      </p:sp>
      <p:pic>
        <p:nvPicPr>
          <p:cNvPr id="4" name="Image 0" descr="Worked example 7: both velocities change instantly at 0.80 s; every sloping line has gradient −2.45 m s⁻².">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7: both velocities change instantly at 0.80 s; every sloping line has gradient −2.45 m s⁻².</a:t>
            </a:r>
            <a:endParaRPr lang="en-US" sz="1100" dirty="0"/>
          </a:p>
        </p:txBody>
      </p:sp>
      <p:sp>
        <p:nvSpPr>
          <p:cNvPr id="6" name="Text 3"/>
          <p:cNvSpPr txBox="1"/>
          <p:nvPr/>
        </p:nvSpPr>
        <p:spPr>
          <a:xfrm>
            <a:off x="457200" y="1371600"/>
            <a:ext cx="3611880" cy="2768803"/>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Deceleration due to friction (the same for both particles): 0.25 ×0.5g = 0.5a, so a = 0.25g = 2.45 m s⁻². Then v² = 6² - 2 ×2.45 ×4 = 16.4 and v = √16.4 = 4.0497… </a:t>
            </a:r>
            <a:r>
              <a:rPr lang="en-US" sz="1500" b="1" dirty="0">
                <a:solidFill>
                  <a:srgbClr val="1A1F2B"/>
                </a:solidFill>
                <a:latin typeface="Calibri" pitchFamily="34" charset="0"/>
                <a:ea typeface="Calibri" pitchFamily="34" charset="-122"/>
                <a:cs typeface="Calibri" pitchFamily="34" charset="-120"/>
              </a:rPr>
              <a:t>v = 4.05 m s⁻¹ (3 s.f.)</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Momentum is conserved at the impact (positive towards Q): 0.5 ×4.0497…= 0.5v_P + 0.3 ×3, so v_P = 2.2497… </a:t>
            </a:r>
            <a:r>
              <a:rPr lang="en-US" sz="1500" b="1" dirty="0">
                <a:solidFill>
                  <a:srgbClr val="1A1F2B"/>
                </a:solidFill>
                <a:latin typeface="Calibri" pitchFamily="34" charset="0"/>
                <a:ea typeface="Calibri" pitchFamily="34" charset="-122"/>
                <a:cs typeface="Calibri" pitchFamily="34" charset="-120"/>
              </a:rPr>
              <a:t>2.25 m s⁻¹, still moving in its original direction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Impulse on Q: 0.3 ×3 - 0. </a:t>
            </a:r>
            <a:r>
              <a:rPr lang="en-US" sz="1500" b="1" dirty="0">
                <a:solidFill>
                  <a:srgbClr val="1A1F2B"/>
                </a:solidFill>
                <a:latin typeface="Calibri" pitchFamily="34" charset="0"/>
                <a:ea typeface="Calibri" pitchFamily="34" charset="-122"/>
                <a:cs typeface="Calibri" pitchFamily="34" charset="-120"/>
              </a:rPr>
              <a:t>0.9 N 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 slide–collide–slide problem?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Hard · Show that / Find (continued)</a:t>
            </a:r>
            <a:endParaRPr lang="en-US" sz="1200" dirty="0"/>
          </a:p>
        </p:txBody>
      </p:sp>
      <p:sp>
        <p:nvSpPr>
          <p:cNvPr id="4" name="Text 2"/>
          <p:cNvSpPr txBox="1"/>
          <p:nvPr/>
        </p:nvSpPr>
        <p:spPr>
          <a:xfrm>
            <a:off x="457200" y="1371600"/>
            <a:ext cx="8229600" cy="1058875"/>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Each particle slides to rest with deceleration 2.45 m s⁻². Q: 3² ÷(2 ×2.45) = 1.837 m. P: 2.2497² ÷(2 ×2.45) = 1.033 m. Distance apart = 1.837 - 1.033. </a:t>
            </a:r>
            <a:r>
              <a:rPr lang="en-US" sz="1500" b="1" dirty="0">
                <a:solidFill>
                  <a:srgbClr val="1A1F2B"/>
                </a:solidFill>
                <a:latin typeface="Calibri" pitchFamily="34" charset="0"/>
                <a:ea typeface="Calibri" pitchFamily="34" charset="-122"/>
                <a:cs typeface="Calibri" pitchFamily="34" charset="-120"/>
              </a:rPr>
              <a:t>0.804 m (3 s.f.)</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They cannot collide again: Q leaves faster than P and both slow at the same rate, so the gap grows until P stops, and Q stops later still.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work with impulse in i, j form?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Momentum and impulse are vectors. In a plane, I = mv - mu holds component by component: the i parts give one equation and the j parts another. Rearranged, v = u + I/m. Geometrically, mu + I = mv is a vector triangle: the momentum before, followed by the impulse, gives the momentum after.</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Speed is √(a² + b²) for ai + bj; the direction is an angle from tan⁻¹, measured from a stated vector such as i, with a sketch to fix the quadrant. In M1 these questions involve one particle and one impulse.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work with impulse in i, j form?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Medium · Find</a:t>
            </a:r>
            <a:endParaRPr lang="en-US" sz="1200" dirty="0"/>
          </a:p>
        </p:txBody>
      </p:sp>
      <p:pic>
        <p:nvPicPr>
          <p:cNvPr id="4" name="Image 0" descr="Worked example 8 as a vector triangle on 1 N s squares: momentum before plus impulse gives momentum after.">    </p:cNvPr>
          <p:cNvPicPr>
            <a:picLocks noChangeAspect="1"/>
          </p:cNvPicPr>
          <p:nvPr/>
        </p:nvPicPr>
        <p:blipFill>
          <a:blip r:embed="rId1"/>
          <a:stretch>
            <a:fillRect/>
          </a:stretch>
        </p:blipFill>
        <p:spPr>
          <a:xfrm>
            <a:off x="6297473" y="1371600"/>
            <a:ext cx="2389327" cy="2638044"/>
          </a:xfrm>
          <a:prstGeom prst="rect">
            <a:avLst/>
          </a:prstGeom>
        </p:spPr>
      </p:pic>
      <p:sp>
        <p:nvSpPr>
          <p:cNvPr id="5" name="Text 2"/>
          <p:cNvSpPr txBox="1"/>
          <p:nvPr/>
        </p:nvSpPr>
        <p:spPr>
          <a:xfrm>
            <a:off x="6297473" y="4055364"/>
            <a:ext cx="2389327"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8 as a vector triangle on 1 N s squares: momentum before plus impulse gives momentum after.</a:t>
            </a:r>
            <a:endParaRPr lang="en-US" sz="1100" dirty="0"/>
          </a:p>
        </p:txBody>
      </p:sp>
      <p:sp>
        <p:nvSpPr>
          <p:cNvPr id="6" name="Text 3"/>
          <p:cNvSpPr txBox="1"/>
          <p:nvPr/>
        </p:nvSpPr>
        <p:spPr>
          <a:xfrm>
            <a:off x="457200" y="1371600"/>
            <a:ext cx="5520233"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particle of mass 0.5 kg is moving with velocity (4i - 2j) m s⁻¹ when it receives an impulse of (-3i + 5j) N s. (a) Find the velocity of the particle immediately after the impulse. (b) Find its speed, and the angle its direction of motion then makes with i. (c) Find the impulse that would instead have changed its velocity to 6i m s⁻¹, and the magnitude of that impulse.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I = mv - mu: -3i + 5j = 0.5v - (2i - j), so 0.5v = -i + 4j. </a:t>
            </a:r>
            <a:r>
              <a:rPr lang="en-US" sz="1500" b="1" dirty="0">
                <a:solidFill>
                  <a:srgbClr val="1A1F2B"/>
                </a:solidFill>
                <a:latin typeface="Calibri" pitchFamily="34" charset="0"/>
                <a:ea typeface="Calibri" pitchFamily="34" charset="-122"/>
                <a:cs typeface="Calibri" pitchFamily="34" charset="-120"/>
              </a:rPr>
              <a:t>v = (−2i + 8j)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Speed = √((-2)² + 8²) = √68 = 2√17 = 8.246… m s⁻¹. The velocity points up and to the left, so the angle with i is 180° - tan⁻¹(8 ÷2) = 104.0°. </a:t>
            </a:r>
            <a:r>
              <a:rPr lang="en-US" sz="1500" b="1" dirty="0">
                <a:solidFill>
                  <a:srgbClr val="1A1F2B"/>
                </a:solidFill>
                <a:latin typeface="Calibri" pitchFamily="34" charset="0"/>
                <a:ea typeface="Calibri" pitchFamily="34" charset="-122"/>
                <a:cs typeface="Calibri" pitchFamily="34" charset="-120"/>
              </a:rPr>
              <a:t>8.25 m s⁻¹ (3 s.f.), 104° to i (3 s.f.)</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work with impulse in i, j form?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Medium · Find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Same principle, new final velocity: I = 0.5(6i) - 0.5(4i - 2j) = i + j, magnitude √2. </a:t>
            </a:r>
            <a:r>
              <a:rPr lang="en-US" sz="1500" b="1" dirty="0">
                <a:solidFill>
                  <a:srgbClr val="1A1F2B"/>
                </a:solidFill>
                <a:latin typeface="Calibri" pitchFamily="34" charset="0"/>
                <a:ea typeface="Calibri" pitchFamily="34" charset="-122"/>
                <a:cs typeface="Calibri" pitchFamily="34" charset="-120"/>
              </a:rPr>
              <a:t>(i + j) N s, magnitude 1.41 N s (3 s.f.)</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M1.4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draw before and after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Two rows, one for just before and one for just after, with masses and every velocity written beside an arrow, and the positive direction marked. Unknown velocities go in as positive; the sign of the answer gives the direction.</a:t>
            </a:r>
            <a:endParaRPr lang="en-US" sz="1300" dirty="0"/>
          </a:p>
        </p:txBody>
      </p:sp>
      <p:sp>
        <p:nvSpPr>
          <p:cNvPr id="6" name="Shape 4"/>
          <p:cNvSpPr/>
          <p:nvPr/>
        </p:nvSpPr>
        <p:spPr>
          <a:xfrm>
            <a:off x="457200" y="2556662"/>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648102"/>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impulse needs a direction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Work out the impulse on whichever particle has the simpler numbers, then state its direction in words ("towards A", "opposite to the original direction"). The other particle receives the same magnitude in the opposite direction.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M1.4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split long problems into stages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Constant acceleration before, momentum at the instant of impact, constant acceleration after. The final velocity of one stage is the initial velocity of the next.</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rounding with g = 9.8</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Give final answers to 2 or 3 significant figures, but carry full calculator values between stages. A speed rounded to 4.0 instead of 4.05 can move a later answer by more than you think.</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"show that" answers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 value is given to 3 significant figures, show the line before it with more figures (for example √16.4 = 4.0497…) so it is clear you did not work backwards from the answer.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Momentum is conserved throughout a problem on a rough surface.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Friction acts on the particle the whole time it slides, so it changes the momentum.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Momentum is conserved across the instant of impact only; use friction and constant acceleration either side.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Speeds can go into the momentum equation without signs.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Momentum is a vector; particles moving in opposite directions have momenta of opposite sign.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Choose a positive direction and sign every velocity against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two colliding particles receive the same impulse.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Newton's third law gives forces in opposite directions.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impulses are equal in size and opposite in direction.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Impulse is a kind of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Impulse includes the time for which the force acts; its unit is N s, not 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Impulse = change in momentum, and for a constant force I = Ft.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slack string pulls on the particles.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slack string has no tension at all.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Tension appears only when the string becomes taut, as an impulse that gives the particles a common speed.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When particles coalesce, their speeds just add or average.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heavier particle has more influence; the masses matter.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(m₁ + m₂)V = m₁u₁ + m₂u₂.</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2351837"/>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M1.2 Kinematics and M1.3 Dynamics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constant-acceleration formulae, F = ma and F = μR carry every stage before and after a collision; I = Ft is F = ma combined with v = u + at.</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M1.1 Modelling and vectors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Impulse in vector form uses the same component skills as velocity and force vectors.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M2.5 Collisions and energy</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Newton's law of restitution fixes the velocities after an impact, and the work–energy principle measures the kinetic energy lost.</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864462"/>
                <a:gridCol w="3981298"/>
                <a:gridCol w="238292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momentum = mv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Momentum of a particle (unit N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 = mv - mu</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Impulse on one particle; finding a velocity after a blow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 = Ft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Impulse of a constant force, including friction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m₁u₁ + m₂u₂ = m₁v₁ + m₂v₂</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Direct collisions, separations, jerks in strings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m₁u₁ + m₂u₂ = (m₁ + m₂)V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Coalescing particles; string jerking tight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conservation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 = mv - mu</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Impulse in i, j form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u + at, v² = u² + 2as,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Stages before and after a collision; free fall of a pile driver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μR, F = ma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Friction and resistance stages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must be known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6051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Show that the newton second and the kilogram metre per second are the same unit.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2 kg particle moving at 5 m s⁻¹ and a 3 kg particle moving at 4 m s⁻¹ travel towards each other and coalesce. Find their common velocity.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ball of mass 0.2 kg is dropped from rest 2.5 m above the ground and rebounds vertically at 4.2 m s⁻¹. Find the impulse from the ground.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Two particles collide on a rough table. Why can you still use conservation of momentum for the collision?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particle of mass 2 kg at rest receives an impulse of (6i - 8j) N s. Find its speed immediately afterwards.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40212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1 N = 1 kg m s⁻², so 1 N s = 1 kg m s⁻² × 1 s = 1 kg m s⁻¹.</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Positive in the 2 kg particle's direction: 2 ×5 - 3 ×4 = 5V, so V = -0.4. </a:t>
            </a:r>
            <a:r>
              <a:rPr lang="en-US" sz="1500" b="1" dirty="0">
                <a:solidFill>
                  <a:srgbClr val="1A1F2B"/>
                </a:solidFill>
                <a:latin typeface="Calibri" pitchFamily="34" charset="0"/>
                <a:ea typeface="Calibri" pitchFamily="34" charset="-122"/>
                <a:cs typeface="Calibri" pitchFamily="34" charset="-120"/>
              </a:rPr>
              <a:t>The combined particle moves at 0.4 m s⁻¹ in the direction the 3 kg particle was moving.</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Speed at the ground: √(2 ×9.8 ×2.5) = 7 m s⁻¹. Upwards positive: I = 0.2 ×4.2 - 0.2 ×(-7) = 2.24. </a:t>
            </a:r>
            <a:r>
              <a:rPr lang="en-US" sz="1500" b="1" dirty="0">
                <a:solidFill>
                  <a:srgbClr val="1A1F2B"/>
                </a:solidFill>
                <a:latin typeface="Calibri" pitchFamily="34" charset="0"/>
                <a:ea typeface="Calibri" pitchFamily="34" charset="-122"/>
                <a:cs typeface="Calibri" pitchFamily="34" charset="-120"/>
              </a:rPr>
              <a:t>2.24 N s, upwards.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The collision lasts a very short time. Friction is a fixed, modest force, so its impulse over that time (Ft) is negligible compared with the large impulses the particles exert on each other. </a:t>
            </a:r>
            <a:r>
              <a:rPr lang="en-US" sz="1500" b="1" dirty="0">
                <a:solidFill>
                  <a:srgbClr val="1A1F2B"/>
                </a:solidFill>
                <a:latin typeface="Calibri" pitchFamily="34" charset="0"/>
                <a:ea typeface="Calibri" pitchFamily="34" charset="-122"/>
                <a:cs typeface="Calibri" pitchFamily="34" charset="-120"/>
              </a:rPr>
              <a:t>Over the instant of impact the total momentum is unchanged.</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v = (6i - 8j) ÷2 = (3i - 4j) m s⁻¹, so the speed is √(3² + 4²). </a:t>
            </a:r>
            <a:r>
              <a:rPr lang="en-US" sz="1500" b="1" dirty="0">
                <a:solidFill>
                  <a:srgbClr val="1A1F2B"/>
                </a:solidFill>
                <a:latin typeface="Calibri" pitchFamily="34" charset="0"/>
                <a:ea typeface="Calibri" pitchFamily="34" charset="-122"/>
                <a:cs typeface="Calibri" pitchFamily="34" charset="-120"/>
              </a:rPr>
              <a:t>5 m s⁻¹</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football of mass 0.45 kg is kicked horizontally at a vertical wall. It hits the wall at right angles with speed 10 m s⁻¹ and rebounds along the same line with speed 6 m s⁻¹. The football is modelled as a particle.</a:t>
            </a:r>
            <a:endParaRPr lang="en-US" sz="1200" dirty="0"/>
          </a:p>
          <a:p>
            <a:pPr indent="0" marL="0">
              <a:spcAft>
                <a:spcPts val="600"/>
              </a:spcAft>
              <a:buNone/>
            </a:pPr>
            <a:r>
              <a:rPr lang="en-US" sz="1200" dirty="0">
                <a:solidFill>
                  <a:srgbClr val="1A1F2B"/>
                </a:solidFill>
              </a:rPr>
              <a:t>Figure: the football just before and just after hitting the wall; not to scale.</a:t>
            </a:r>
            <a:endParaRPr lang="en-US" sz="1200" dirty="0"/>
          </a:p>
          <a:p>
            <a:pPr indent="0" marL="0">
              <a:spcAft>
                <a:spcPts val="600"/>
              </a:spcAft>
              <a:buNone/>
            </a:pPr>
            <a:r>
              <a:rPr lang="en-US" sz="1200" dirty="0">
                <a:solidFill>
                  <a:srgbClr val="1A1F2B"/>
                </a:solidFill>
              </a:rPr>
              <a:t>(a) Find the magnitude of the impulse exerted by the wall on the football.  [2]</a:t>
            </a:r>
            <a:endParaRPr lang="en-US" sz="1200" dirty="0"/>
          </a:p>
          <a:p>
            <a:pPr indent="0" marL="0">
              <a:spcAft>
                <a:spcPts val="600"/>
              </a:spcAft>
              <a:buNone/>
            </a:pPr>
            <a:r>
              <a:rPr lang="en-US" sz="1200" dirty="0">
                <a:solidFill>
                  <a:srgbClr val="1A1F2B"/>
                </a:solidFill>
              </a:rPr>
              <a:t>(b) State the direction of this impulse.  [1]</a:t>
            </a:r>
            <a:endParaRPr lang="en-US" sz="1200" dirty="0"/>
          </a:p>
          <a:p>
            <a:pPr indent="0" marL="0">
              <a:spcAft>
                <a:spcPts val="600"/>
              </a:spcAft>
              <a:buNone/>
            </a:pPr>
            <a:r>
              <a:rPr lang="en-US" sz="1200" dirty="0">
                <a:solidFill>
                  <a:srgbClr val="1A1F2B"/>
                </a:solidFill>
              </a:rPr>
              <a:t>(c) The football is in contact with the wall for 0.08 s. Modelling the force of the wall on the football as constant, find its magnitude.  [2]</a:t>
            </a:r>
            <a:endParaRPr lang="en-US" sz="1200" dirty="0"/>
          </a:p>
        </p:txBody>
      </p:sp>
      <p:pic>
        <p:nvPicPr>
          <p:cNvPr id="5" name="Image 0" descr="Figure for question 1">    </p:cNvPr>
          <p:cNvPicPr>
            <a:picLocks noChangeAspect="1"/>
          </p:cNvPicPr>
          <p:nvPr/>
        </p:nvPicPr>
        <p:blipFill>
          <a:blip r:embed="rId1"/>
          <a:stretch>
            <a:fillRect/>
          </a:stretch>
        </p:blipFill>
        <p:spPr>
          <a:xfrm>
            <a:off x="5212080" y="1867118"/>
            <a:ext cx="3474720" cy="2117925"/>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particle P of mass 0.4 kg is moving on a smooth horizontal surface with velocity (5i + 2j) m s⁻¹, where i and j are perpendicular horizontal unit vectors. P receives an impulse of (−2.8i + 1.2j) N s.</a:t>
            </a:r>
            <a:endParaRPr lang="en-US" sz="1400" dirty="0"/>
          </a:p>
          <a:p>
            <a:pPr indent="0" marL="0">
              <a:spcAft>
                <a:spcPts val="600"/>
              </a:spcAft>
              <a:buNone/>
            </a:pPr>
            <a:r>
              <a:rPr lang="en-US" sz="1400" dirty="0">
                <a:solidFill>
                  <a:srgbClr val="1A1F2B"/>
                </a:solidFill>
              </a:rPr>
              <a:t>(a) Find the velocity of P immediately after the impulse.  [3]</a:t>
            </a:r>
            <a:endParaRPr lang="en-US" sz="1400" dirty="0"/>
          </a:p>
          <a:p>
            <a:pPr indent="0" marL="0">
              <a:spcAft>
                <a:spcPts val="600"/>
              </a:spcAft>
              <a:buNone/>
            </a:pPr>
            <a:r>
              <a:rPr lang="en-US" sz="1400" dirty="0">
                <a:solidFill>
                  <a:srgbClr val="1A1F2B"/>
                </a:solidFill>
              </a:rPr>
              <a:t>(b) Find the speed of P immediately after the impulse.  [1]</a:t>
            </a:r>
            <a:endParaRPr lang="en-US" sz="1400" dirty="0"/>
          </a:p>
          <a:p>
            <a:pPr indent="0" marL="0">
              <a:spcAft>
                <a:spcPts val="600"/>
              </a:spcAft>
              <a:buNone/>
            </a:pPr>
            <a:r>
              <a:rPr lang="en-US" sz="1400" dirty="0">
                <a:solidFill>
                  <a:srgbClr val="1A1F2B"/>
                </a:solidFill>
              </a:rPr>
              <a:t>(c) Find the angle between the direction of motion of P immediately after the impulse and the vector i.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017520"/>
          </a:xfrm>
          <a:prstGeom prst="roundRect">
            <a:avLst>
              <a:gd name="adj" fmla="val 1818"/>
            </a:avLst>
          </a:prstGeom>
          <a:solidFill>
            <a:srgbClr val="F3F5F9"/>
          </a:solidFill>
          <a:ln w="12700">
            <a:solidFill>
              <a:srgbClr val="DDE2EA"/>
            </a:solidFill>
            <a:prstDash val="solid"/>
          </a:ln>
        </p:spPr>
      </p:sp>
      <p:sp>
        <p:nvSpPr>
          <p:cNvPr id="5" name="Text 3"/>
          <p:cNvSpPr txBox="1"/>
          <p:nvPr/>
        </p:nvSpPr>
        <p:spPr>
          <a:xfrm>
            <a:off x="685800" y="1463040"/>
            <a:ext cx="7772400" cy="27889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taking away from the wall as positive: I = 0.45 × 6 − 0.45 × (−10)</a:t>
            </a:r>
            <a:endParaRPr lang="en-US" sz="1600" dirty="0"/>
          </a:p>
          <a:p>
            <a:pPr marL="342900" indent="-342900">
              <a:spcAft>
                <a:spcPts val="400"/>
              </a:spcAft>
              <a:buSzPct val="100000"/>
              <a:buChar char="•"/>
            </a:pPr>
            <a:r>
              <a:rPr lang="en-US" sz="1600" dirty="0">
                <a:solidFill>
                  <a:srgbClr val="1A1F2B"/>
                </a:solidFill>
              </a:rPr>
              <a:t>I = 7.2 N s</a:t>
            </a:r>
            <a:endParaRPr lang="en-US" sz="1600" dirty="0"/>
          </a:p>
          <a:p>
            <a:pPr marL="342900" indent="-342900">
              <a:spcAft>
                <a:spcPts val="400"/>
              </a:spcAft>
              <a:buSzPct val="100000"/>
              <a:buChar char="•"/>
            </a:pPr>
            <a:r>
              <a:rPr lang="en-US" sz="1600" dirty="0">
                <a:solidFill>
                  <a:srgbClr val="1A1F2B"/>
                </a:solidFill>
              </a:rPr>
              <a:t>perpendicular to the wall, away from the wall (in the direction of the rebound)</a:t>
            </a:r>
            <a:endParaRPr lang="en-US" sz="1600" dirty="0"/>
          </a:p>
          <a:p>
            <a:pPr marL="342900" indent="-342900">
              <a:spcAft>
                <a:spcPts val="400"/>
              </a:spcAft>
              <a:buSzPct val="100000"/>
              <a:buChar char="•"/>
            </a:pPr>
            <a:r>
              <a:rPr lang="en-US" sz="1600" dirty="0">
                <a:solidFill>
                  <a:srgbClr val="1A1F2B"/>
                </a:solidFill>
              </a:rPr>
              <a:t>7.2 = F × 0.08 ft their impulse</a:t>
            </a:r>
            <a:endParaRPr lang="en-US" sz="1600" dirty="0"/>
          </a:p>
          <a:p>
            <a:pPr marL="342900" indent="-342900">
              <a:spcAft>
                <a:spcPts val="400"/>
              </a:spcAft>
              <a:buSzPct val="100000"/>
              <a:buChar char="•"/>
            </a:pPr>
            <a:r>
              <a:rPr lang="en-US" sz="1600" dirty="0">
                <a:solidFill>
                  <a:srgbClr val="1A1F2B"/>
                </a:solidFill>
              </a:rPr>
              <a:t>F = 90 N</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−2.8i + 1.2j = 0.4v − 0.4(5i + 2j)</a:t>
            </a:r>
            <a:endParaRPr lang="en-US" sz="1600" dirty="0"/>
          </a:p>
          <a:p>
            <a:pPr marL="342900" indent="-342900">
              <a:spcAft>
                <a:spcPts val="400"/>
              </a:spcAft>
              <a:buSzPct val="100000"/>
              <a:buChar char="•"/>
            </a:pPr>
            <a:r>
              <a:rPr lang="en-US" sz="1600" dirty="0">
                <a:solidFill>
                  <a:srgbClr val="1A1F2B"/>
                </a:solidFill>
              </a:rPr>
              <a:t>0.4v = −0.8i + 2j</a:t>
            </a:r>
            <a:endParaRPr lang="en-US" sz="1600" dirty="0"/>
          </a:p>
          <a:p>
            <a:pPr marL="342900" indent="-342900">
              <a:spcAft>
                <a:spcPts val="400"/>
              </a:spcAft>
              <a:buSzPct val="100000"/>
              <a:buChar char="•"/>
            </a:pPr>
            <a:r>
              <a:rPr lang="en-US" sz="1600" dirty="0">
                <a:solidFill>
                  <a:srgbClr val="1A1F2B"/>
                </a:solidFill>
              </a:rPr>
              <a:t>v = (−2i + 5j) m s⁻¹</a:t>
            </a:r>
            <a:endParaRPr lang="en-US" sz="1600" dirty="0"/>
          </a:p>
          <a:p>
            <a:pPr marL="342900" indent="-342900">
              <a:spcAft>
                <a:spcPts val="400"/>
              </a:spcAft>
              <a:buSzPct val="100000"/>
              <a:buChar char="•"/>
            </a:pPr>
            <a:r>
              <a:rPr lang="en-US" sz="1600" dirty="0">
                <a:solidFill>
                  <a:srgbClr val="1A1F2B"/>
                </a:solidFill>
              </a:rPr>
              <a:t>√((−2)² + 5²) = √29 = 5.39 m s⁻¹ (3 s.f.) ft their v</a:t>
            </a:r>
            <a:endParaRPr lang="en-US" sz="1600" dirty="0"/>
          </a:p>
          <a:p>
            <a:pPr marL="342900" indent="-342900">
              <a:spcAft>
                <a:spcPts val="400"/>
              </a:spcAft>
              <a:buSzPct val="100000"/>
              <a:buChar char="•"/>
            </a:pPr>
            <a:r>
              <a:rPr lang="en-US" sz="1600" dirty="0">
                <a:solidFill>
                  <a:srgbClr val="1A1F2B"/>
                </a:solidFill>
              </a:rPr>
              <a:t>tan⁻¹(5 ÷ 2) = 68.2°</a:t>
            </a:r>
            <a:endParaRPr lang="en-US" sz="1600" dirty="0"/>
          </a:p>
          <a:p>
            <a:pPr marL="342900" indent="-342900">
              <a:spcAft>
                <a:spcPts val="400"/>
              </a:spcAft>
              <a:buSzPct val="100000"/>
              <a:buChar char="•"/>
            </a:pPr>
            <a:r>
              <a:rPr lang="en-US" sz="1600" dirty="0">
                <a:solidFill>
                  <a:srgbClr val="1A1F2B"/>
                </a:solidFill>
              </a:rPr>
              <a:t>angle with i = 180° − 68.2° = 112° (3 s.f.)</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50</Slides>
  <Notes>50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M1.4 Momentum and impulse · Edexcel IAL Maths</dc:title>
  <dc:subject>PptxGenJS Presentation</dc:subject>
  <dc:creator>Evan Kotronis · ExaminerPrep</dc:creator>
  <cp:lastModifiedBy>Evan Kotronis · ExaminerPrep</cp:lastModifiedBy>
  <cp:revision>1</cp:revision>
  <dcterms:created xsi:type="dcterms:W3CDTF">2026-10-26T15:11:09Z</dcterms:created>
  <dcterms:modified xsi:type="dcterms:W3CDTF">2026-10-26T15:11:09Z</dcterms:modified>
</cp:coreProperties>
</file>