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c18ef8c8-3d09-9bcb-01dd-e02b89508ac0}">
          <p14:sldIdLst>
            <p14:sldId id="256"/>
            <p14:sldId id="257"/>
            <p14:sldId id="258"/>
            <p14:sldId id="259"/>
          </p14:sldIdLst>
        </p14:section>
        <p14:section name="Theory" id="{83d2335f-3486-c001-727e-263455d6808f}">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86d910ca-24bb-a099-a8df-f8b5613b2be9}">
          <p14:sldIdLst>
            <p14:sldId id="296"/>
            <p14:sldId id="297"/>
            <p14:sldId id="298"/>
          </p14:sldIdLst>
        </p14:section>
        <p14:section name="Answers" id="{c10d6a6f-fd98-e945-3aec-8735f8f8fbcf}">
          <p14:sldIdLst>
            <p14:sldId id="299"/>
            <p14:sldId id="300"/>
            <p14:sldId id="301"/>
            <p14:sldId id="3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P3.8 Numerical methods. Notes for this topic: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change of sign show that a root exists?.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change of sign show that a root exists?.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change of sign show that a root exists?: Worked example 1.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change of sign show that a root exists?.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change of sign mislead you?.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change of sign mislead you?.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change of sign mislead you?.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change of sign mislead you?: Worked example 2.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can a change of sign mislead you?.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rearrange f(x) = 0 into the form x = g(x)?.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rearrange f(x) = 0 into the form x = g(x)?: Worked example 3.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carry out an iteration?.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carry out an iteration?.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carry out an iteration?: Worked example 4.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that a root is correct to a given accuracy?.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that a root is correct to a given accuracy?: Worked example 5.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show that a root is correct to a given accuracy?.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staircase and cobweb diagrams show?.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staircase and cobweb diagrams show?.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staircase and cobweb diagrams show?: Worked example 6.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iterations fail to converge?.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iterations fail to converge?.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iterations fail to converge?: Worked example 7.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iterations fail to converge?: Worked example 7.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 some iterations fail to converge?.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numerical methods question fit together?.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numerical methods question fit together?: Worked example 8.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numerical methods question fit together?: Worked example 8.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full numerical methods question fit together?: Worked example 8.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P3.8.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https://examinerprep.com/notes/edexcel-ial-maths/numerical-methods/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https://examinerprep.com/ial-maths-p3-8-numerical-methods-questions#IALM-P3-8-B-01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https://examinerprep.com/ial-maths-p3-8-numerical-methods-questions#IALM-P3-8-B-02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https://examinerprep.com/ial-maths-p3-8-numerical-methods-questions#IALM-P3-8-B-01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https://examinerprep.com/ial-maths-p3-8-numerical-methods-questions#IALM-P3-8-B-02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examinerprep.com/notes/edexcel-ial-maths/numerical-methods/" TargetMode="External"/><Relationship Id="rId2" Type="http://schemas.openxmlformats.org/officeDocument/2006/relationships/hyperlink" Target="https://examinerprep.com/ial-maths-p3-8-numerical-method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P3.8 Numerical methods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Locating a root of f(x) = 0 by a change of sign of a continuous function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situations where the change-of-sign test misleads: asymptotes, two roots close together, repeated roots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Rearranging f(x) = 0 into the form x = g(x)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Carrying out an iteration xₙ₊₁ = g(xₙ) and giving the iterates to a stated accuracy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Proving that a root is correct to a given number of decimal places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Staircase and cobweb diagrams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Deciding (qualitatively) whether an iteration converges or diverges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Putting every step together in a full multi-part question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117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If f is continuous on [a, b] and f(a) and f(b) have opposite signs, then f(x) = 0 has at least one root between a and b; this change-of-sign test, together with fixed-point iteration, lets you find roots of equations that have no algebraic solution.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test misleads if f is not continuous on the interval (an asymptote), and it can miss roots if there are two (or a repeated root) inside the interval.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Iteration: rearrange f(x) = 0 as x = g(x), choose x₀, and compute x₁ = g(x₀), x₂ = g(x₁), … If the values settle down, they settle on a root.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Proving accuracy: to show α= 2.279 to 3 d.p., show that f changes sign between 2.2785 and 2.2795, then conclude.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Diagrams: a staircase approaches the root from one side; a cobweb spirals round it from alternate sides.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6. Convergence: near the root, if the curve y = g(x) is less steep than y = x, the iteration converges; if it is steeper, the iterates move away.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change of sign show that a root exists?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Text 2"/>
          <p:cNvSpPr txBox="1"/>
          <p:nvPr/>
        </p:nvSpPr>
        <p:spPr>
          <a:xfrm>
            <a:off x="457200" y="1371600"/>
            <a:ext cx="8229600" cy="200619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Equations such as x³ - 3x - 5 = 0, ln x + 2x - 4 = 0 or e^(x/2) = 3x - 1 have no algebraic solution you can write down, yet you may still be asked for a root to three decimal places. Numerical methods give you two tools: the </a:t>
            </a:r>
            <a:r>
              <a:rPr lang="en-US" sz="1500" b="1" dirty="0">
                <a:solidFill>
                  <a:srgbClr val="1A1F2B"/>
                </a:solidFill>
                <a:latin typeface="Calibri" pitchFamily="34" charset="0"/>
                <a:ea typeface="Calibri" pitchFamily="34" charset="-122"/>
                <a:cs typeface="Calibri" pitchFamily="34" charset="-120"/>
              </a:rPr>
              <a:t>change-of-sign test</a:t>
            </a:r>
            <a:r>
              <a:rPr lang="en-US" sz="1500" dirty="0">
                <a:solidFill>
                  <a:srgbClr val="1A1F2B"/>
                </a:solidFill>
                <a:latin typeface="Calibri" pitchFamily="34" charset="0"/>
                <a:ea typeface="Calibri" pitchFamily="34" charset="-122"/>
                <a:cs typeface="Calibri" pitchFamily="34" charset="-120"/>
              </a:rPr>
              <a:t>, which traps a root in an interval, and </a:t>
            </a:r>
            <a:r>
              <a:rPr lang="en-US" sz="1500" b="1" dirty="0">
                <a:solidFill>
                  <a:srgbClr val="1A1F2B"/>
                </a:solidFill>
                <a:latin typeface="Calibri" pitchFamily="34" charset="0"/>
                <a:ea typeface="Calibri" pitchFamily="34" charset="-122"/>
                <a:cs typeface="Calibri" pitchFamily="34" charset="-120"/>
              </a:rPr>
              <a:t>fixed-point iteration</a:t>
            </a:r>
            <a:r>
              <a:rPr lang="en-US" sz="1500" dirty="0">
                <a:solidFill>
                  <a:srgbClr val="1A1F2B"/>
                </a:solidFill>
                <a:latin typeface="Calibri" pitchFamily="34" charset="0"/>
                <a:ea typeface="Calibri" pitchFamily="34" charset="-122"/>
                <a:cs typeface="Calibri" pitchFamily="34" charset="-120"/>
              </a:rPr>
              <a:t>, which homes in on it.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root of f(x) = 0 is a value of x where the graph of y = f(x) meets the x-axis. If the graph is continuous (an unbroken curve) between x = a and x = b, and it is below the axis at one end and above it at the other, it must cross the axis somewhere in between. You cannot get from one side of a line to the other without crossing it.</a:t>
            </a:r>
            <a:endParaRPr lang="en-US" sz="1500" dirty="0"/>
          </a:p>
        </p:txBody>
      </p:sp>
      <p:sp>
        <p:nvSpPr>
          <p:cNvPr id="5" name="Shape 3"/>
          <p:cNvSpPr/>
          <p:nvPr/>
        </p:nvSpPr>
        <p:spPr>
          <a:xfrm>
            <a:off x="457200" y="3423514"/>
            <a:ext cx="8229600" cy="613562"/>
          </a:xfrm>
          <a:prstGeom prst="roundRect">
            <a:avLst>
              <a:gd name="adj" fmla="val 8942"/>
            </a:avLst>
          </a:prstGeom>
          <a:solidFill>
            <a:srgbClr val="EEF2FF"/>
          </a:solidFill>
          <a:ln w="9525">
            <a:solidFill>
              <a:srgbClr val="DDE2EA"/>
            </a:solidFill>
            <a:prstDash val="solid"/>
          </a:ln>
        </p:spPr>
      </p:sp>
      <p:sp>
        <p:nvSpPr>
          <p:cNvPr id="6" name="Text 4"/>
          <p:cNvSpPr txBox="1"/>
          <p:nvPr/>
        </p:nvSpPr>
        <p:spPr>
          <a:xfrm>
            <a:off x="603504" y="3514954"/>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Change-of-sign test.</a:t>
            </a:r>
            <a:r>
              <a:rPr lang="en-US" sz="1400" dirty="0">
                <a:solidFill>
                  <a:srgbClr val="1A1F2B"/>
                </a:solidFill>
                <a:latin typeface="Calibri" pitchFamily="34" charset="0"/>
                <a:ea typeface="Calibri" pitchFamily="34" charset="-122"/>
                <a:cs typeface="Calibri" pitchFamily="34" charset="-120"/>
              </a:rPr>
              <a:t> If f is continuous on [a, b] and f(a) f(b) &lt; 0, then there is a root of f(x) = 0 in (a, b). The test tells you a root exists in the interval. It does not say where, or that there is only one.</a:t>
            </a:r>
            <a:endParaRPr lang="en-US" sz="1400" dirty="0"/>
          </a:p>
        </p:txBody>
      </p:sp>
      <p:sp>
        <p:nvSpPr>
          <p:cNvPr id="7" name="Text 5"/>
          <p:cNvSpPr txBox="1"/>
          <p:nvPr/>
        </p:nvSpPr>
        <p:spPr>
          <a:xfrm>
            <a:off x="457200" y="4155034"/>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Polynomials, eˣ, sin x and cos x are continuous everywhere; ln x is continuous for x &gt; 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change of sign show that a root exists?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pic>
        <p:nvPicPr>
          <p:cNvPr id="4" name="Image 0" descr="f(x) = x³ − 3x − 5 is negative at x = 2 and positive at x = 3. A polynomial is continuous, so the curve must cross the x-axis in the shaded interval, at the root α ≈ 2.279.">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f(x) = x³ − 3x − 5 is negative at x = 2 and positive at x = 3. A polynomial is continuous, so the curve must cross the x-axis in the shaded interval, at the root α ≈ 2.279.</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1/(x-k) and tan x have breaks. Always think about whether the interval contains a break before you use the test.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change of sign show that a root exists?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 · Worked example 1 · Easy · Show that</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x³ - 3x - 5. Show that the equation f(x) = 0 has a root α in the interval [2.2, 2.3].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Evaluate f at both ends: f(2.2) = 10.648 - 6.6 - 5 = -0.952 and f(2.3) = 12.167 - 6.9 - 5 = 0.267.</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f(2.2) &lt; 0 and f(2.3) &gt; 0, so there is a change of sign, and f is continuous because it is a polynomial. </a:t>
            </a:r>
            <a:r>
              <a:rPr lang="en-US" sz="1500" b="1" dirty="0">
                <a:solidFill>
                  <a:srgbClr val="1A1F2B"/>
                </a:solidFill>
                <a:latin typeface="Calibri" pitchFamily="34" charset="0"/>
                <a:ea typeface="Calibri" pitchFamily="34" charset="-122"/>
                <a:cs typeface="Calibri" pitchFamily="34" charset="-120"/>
              </a:rPr>
              <a:t>There is a root α with 2.2 &lt; α&lt; 2.3.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change of sign show that a root exists?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write the values, not just their signs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"f(2.2) = -0.952 &lt; 0, f(2.3) = 0.267 &gt; 0". One or two significant figures are enough as long as the sign is right, but a bare "negative, positive" cannot be checked by the reader.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When can a change of sign mislead you?</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Text 2"/>
          <p:cNvSpPr txBox="1"/>
          <p:nvPr/>
        </p:nvSpPr>
        <p:spPr>
          <a:xfrm>
            <a:off x="457200" y="1371600"/>
            <a:ext cx="8229600" cy="25301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test has a condition (continuity) and a limitation (it counts crossings in pairs). Each gives a way to be misled.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A sign change with no root.</a:t>
            </a:r>
            <a:r>
              <a:rPr lang="en-US" sz="1500" dirty="0">
                <a:solidFill>
                  <a:srgbClr val="1A1F2B"/>
                </a:solidFill>
                <a:latin typeface="Calibri" pitchFamily="34" charset="0"/>
                <a:ea typeface="Calibri" pitchFamily="34" charset="-122"/>
                <a:cs typeface="Calibri" pitchFamily="34" charset="-120"/>
              </a:rPr>
              <a:t> If f has a vertical asymptote (or any break) inside the interval, f can jump from negative to positive without ever being zero. Typical culprits: fractions whose denominator is zero inside the interval, and tan x near π/2.</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Roots with no sign change.</a:t>
            </a:r>
            <a:r>
              <a:rPr lang="en-US" sz="1500" dirty="0">
                <a:solidFill>
                  <a:srgbClr val="1A1F2B"/>
                </a:solidFill>
                <a:latin typeface="Calibri" pitchFamily="34" charset="0"/>
                <a:ea typeface="Calibri" pitchFamily="34" charset="-122"/>
                <a:cs typeface="Calibri" pitchFamily="34" charset="-120"/>
              </a:rPr>
              <a:t> If the interval contains two roots (or any even number), f goes down through the axis and back up, so f(a) and f(b) have the same sign. The same happens with a repeated root, where the curve only touches the axis.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interval is too wide.</a:t>
            </a:r>
            <a:r>
              <a:rPr lang="en-US" sz="1500" dirty="0">
                <a:solidFill>
                  <a:srgbClr val="1A1F2B"/>
                </a:solidFill>
                <a:latin typeface="Calibri" pitchFamily="34" charset="0"/>
                <a:ea typeface="Calibri" pitchFamily="34" charset="-122"/>
                <a:cs typeface="Calibri" pitchFamily="34" charset="-120"/>
              </a:rPr>
              <a:t> A large interval may contain several roots, so a sign change tells you little. Sketch the curve first, or use smaller steps.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change of sign mislead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y = (2x + 1)/(x − 3) changes sign between 2 and 4 because of the asymptote x = 3, not because of a root. Its only root is x = −½.">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y = (2x + 1)/(x − 3) changes sign between 2 and 4 because of the asymptote x = 3, not because of a root. Its only root is x = −½.</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change of sign mislead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y = 10x² − 31x + 24 = (2x − 3)(5x − 8) is positive at both x = 1 and x = 2, yet it has two roots, 1.5 and 1.6, between them. No sign change does not mean no root.">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10x² − 31x + 24 = (2x − 3)(5x − 8) is positive at both x = 1 and x = 2, yet it has two roots, 1.5 and 1.6, between them. No sign change does not mean no root.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change of sign mislead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2 · Medium · Explain</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(2x+1)/(x-3), x ≠3. A student finds f(2) and f(4) and concludes that f(x) = 0 has a root between 2 and 4. (a) Find f(2) and f(4). (b) Explain why the student's conclusion is wrong. (c) Find the root of f(x) = 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f(2) = 5 ÷(-1) and f(4) = 9 ÷1. </a:t>
            </a:r>
            <a:r>
              <a:rPr lang="en-US" sz="1500" b="1" dirty="0">
                <a:solidFill>
                  <a:srgbClr val="1A1F2B"/>
                </a:solidFill>
                <a:latin typeface="Calibri" pitchFamily="34" charset="0"/>
                <a:ea typeface="Calibri" pitchFamily="34" charset="-122"/>
                <a:cs typeface="Calibri" pitchFamily="34" charset="-120"/>
              </a:rPr>
              <a:t>f(2) = -5, f(4) = 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Check the condition the test depends on. f is not continuous on [2, 4]: the denominator is zero at x = 3, where the graph has a vertical asymptote. </a:t>
            </a:r>
            <a:r>
              <a:rPr lang="en-US" sz="1500" b="1" dirty="0">
                <a:solidFill>
                  <a:srgbClr val="1A1F2B"/>
                </a:solidFill>
                <a:latin typeface="Calibri" pitchFamily="34" charset="0"/>
                <a:ea typeface="Calibri" pitchFamily="34" charset="-122"/>
                <a:cs typeface="Calibri" pitchFamily="34" charset="-120"/>
              </a:rPr>
              <a:t>The sign changes by jumping across the asymptote, not by crossing the x-axis.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A fraction is zero when its numerator is zero: 2x + 1 = 0. </a:t>
            </a:r>
            <a:r>
              <a:rPr lang="en-US" sz="1500" b="1" dirty="0">
                <a:solidFill>
                  <a:srgbClr val="1A1F2B"/>
                </a:solidFill>
                <a:latin typeface="Calibri" pitchFamily="34" charset="0"/>
                <a:ea typeface="Calibri" pitchFamily="34" charset="-122"/>
                <a:cs typeface="Calibri" pitchFamily="34" charset="-120"/>
              </a:rPr>
              <a:t>x = -½</a:t>
            </a:r>
            <a:r>
              <a:rPr lang="en-US" sz="1500" dirty="0">
                <a:solidFill>
                  <a:srgbClr val="1A1F2B"/>
                </a:solidFill>
                <a:latin typeface="Calibri" pitchFamily="34" charset="0"/>
                <a:ea typeface="Calibri" pitchFamily="34" charset="-122"/>
                <a:cs typeface="Calibri" pitchFamily="34" charset="-120"/>
              </a:rPr>
              <a:t>, which is not in [2, 4].</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can a change of sign mislead you?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Writing "there is a change of sign, so there is a root" without mentioning continuity. The continuity condition is exactly what fails in worked example 2, and it is part of the reasoning a full answer needs.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rearrange f(x) = 0 into the form x = g(x)?</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root of x³ − 3x − 5 = 0 is the x-coordinate of the point where y = ∛(3x + 5) meets the line y = x. Rewriting the equation does not move the root; it changes the picture you use to find it.">    </p:cNvPr>
          <p:cNvPicPr>
            <a:picLocks noChangeAspect="1"/>
          </p:cNvPicPr>
          <p:nvPr/>
        </p:nvPicPr>
        <p:blipFill>
          <a:blip r:embed="rId1"/>
          <a:stretch>
            <a:fillRect/>
          </a:stretch>
        </p:blipFill>
        <p:spPr>
          <a:xfrm>
            <a:off x="6314846" y="1371600"/>
            <a:ext cx="2371954" cy="2300630"/>
          </a:xfrm>
          <a:prstGeom prst="rect">
            <a:avLst/>
          </a:prstGeom>
        </p:spPr>
      </p:pic>
      <p:sp>
        <p:nvSpPr>
          <p:cNvPr id="5" name="Text 2"/>
          <p:cNvSpPr txBox="1"/>
          <p:nvPr/>
        </p:nvSpPr>
        <p:spPr>
          <a:xfrm>
            <a:off x="6312103"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The root of x³ − 3x − 5 = 0 is the x-coordinate of the point where y = ∛(3x + 5) meets the line y = x. Rewriting the equation does not move the root; it changes the picture you use to find it.</a:t>
            </a:r>
            <a:endParaRPr lang="en-US" sz="1100" dirty="0"/>
          </a:p>
        </p:txBody>
      </p:sp>
      <p:sp>
        <p:nvSpPr>
          <p:cNvPr id="6" name="Text 3"/>
          <p:cNvSpPr txBox="1"/>
          <p:nvPr/>
        </p:nvSpPr>
        <p:spPr>
          <a:xfrm>
            <a:off x="457200" y="1371600"/>
            <a:ext cx="5537606" cy="322051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Make x the subject of the equation in a way that leaves x on the right as well. Any value that satisfies x = g(x) is then a root of f(x) = 0: the two equations are equivalent. Geometrically, the root is where the line y = x meets the curve y = g(x).</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One equation has many rearrangements. Common moves: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isolate a power and take a root: x³ = 3x + 5 ⇒x = ∛(3x+5)</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divide through by a power of x: x² = 3 + 5/x ⇒x = √(3 + 5/x)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isolate a linear term: 3x = x³ - 5 ⇒x = (x³ - 5)/3</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undo an exponential or a logarithm: e^(x/2) = 3x - 1 ⇒x = 2ln(3x - 1)</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practice the target form is almost always given ("Show that the equation can be written as …"). Your job is to get there with every step visible.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rearrange f(x) = 0 into the form x = g(x)?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3 · Easy · Show that</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the equation x³ - 3x - 5 = 0 can be written as (a) x = ∛(3x+5); (b) x = √(3 + 5/x), x &gt; 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Isolate x³, then take the cube root: x³ = 3x + 5 ⇒ </a:t>
            </a:r>
            <a:r>
              <a:rPr lang="en-US" sz="1500" b="1" dirty="0">
                <a:solidFill>
                  <a:srgbClr val="1A1F2B"/>
                </a:solidFill>
                <a:latin typeface="Calibri" pitchFamily="34" charset="0"/>
                <a:ea typeface="Calibri" pitchFamily="34" charset="-122"/>
                <a:cs typeface="Calibri" pitchFamily="34" charset="-120"/>
              </a:rPr>
              <a:t>x = ∛(3x+5)</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From x³ = 3x + 5, divide by x (allowed, as x ≠0): x² = 3 + 5/x. Taking the positive root as x &gt; 0: </a:t>
            </a:r>
            <a:r>
              <a:rPr lang="en-US" sz="1500" b="1" dirty="0">
                <a:solidFill>
                  <a:srgbClr val="1A1F2B"/>
                </a:solidFill>
                <a:latin typeface="Calibri" pitchFamily="34" charset="0"/>
                <a:ea typeface="Calibri" pitchFamily="34" charset="-122"/>
                <a:cs typeface="Calibri" pitchFamily="34" charset="-120"/>
              </a:rPr>
              <a:t>x = √(3 + 5/x)</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rearrangements have exactly the same positive root as the original cubic. Whether an iteration based on them actually finds it is a separate question, answered in the sections on diagrams and convergence.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carry out an iteration?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1494130"/>
          </a:xfrm>
          <a:prstGeom prst="roundRect">
            <a:avLst>
              <a:gd name="adj" fmla="val 3672"/>
            </a:avLst>
          </a:prstGeom>
          <a:solidFill>
            <a:srgbClr val="EEF2FF"/>
          </a:solidFill>
          <a:ln w="9525">
            <a:solidFill>
              <a:srgbClr val="DDE2EA"/>
            </a:solidFill>
            <a:prstDash val="solid"/>
          </a:ln>
        </p:spPr>
      </p:sp>
      <p:sp>
        <p:nvSpPr>
          <p:cNvPr id="5" name="Text 3"/>
          <p:cNvSpPr txBox="1"/>
          <p:nvPr/>
        </p:nvSpPr>
        <p:spPr>
          <a:xfrm>
            <a:off x="603504" y="146304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Fixed-point iteration</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xₙ₊₁ = g(xₙ)</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Start from x₀, a value near the root; then x₁ = g(x₀), x₂ = g(x₁), … If the sequence converges to a limit α, then α= g(α), so α is a root of f(x) = 0. Not in the formulae list, so learn it.</a:t>
            </a:r>
            <a:endParaRPr lang="en-US" sz="1400" dirty="0"/>
          </a:p>
        </p:txBody>
      </p:sp>
      <p:sp>
        <p:nvSpPr>
          <p:cNvPr id="6" name="Text 4"/>
          <p:cNvSpPr txBox="1"/>
          <p:nvPr/>
        </p:nvSpPr>
        <p:spPr>
          <a:xfrm>
            <a:off x="457200" y="2984602"/>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Why does a limit have to be a root? If xₙ →α, then xₙ₊₁ →α too. Taking the limit of both sides of xₙ₊₁ = g(xₙ) (for continuous g) gives α= g(α), which is the rearranged equation. A good starting value comes from a sign-change interval or a sketch. The iteration is only useful if it converges.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carry out an iteration?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2100377"/>
          </a:xfrm>
          <a:prstGeom prst="rect">
            <a:avLst/>
          </a:prstGeom>
          <a:noFill/>
          <a:ln/>
        </p:spPr>
        <p:txBody>
          <a:bodyPr wrap="square" lIns="0" tIns="0" rIns="0" bIns="0" rtlCol="0" anchor="t"/>
          <a:lstStyle/>
          <a:p>
            <a:pPr indent="0" marL="0">
              <a:buNone/>
            </a:pPr>
            <a:r>
              <a:rPr lang="en-US" sz="1700" b="1" dirty="0">
                <a:solidFill>
                  <a:srgbClr val="0F766E"/>
                </a:solidFill>
                <a:latin typeface="Cambria" pitchFamily="34" charset="0"/>
                <a:ea typeface="Cambria" pitchFamily="34" charset="-122"/>
                <a:cs typeface="Cambria" pitchFamily="34" charset="-120"/>
              </a:rPr>
              <a:t>Using your calculator</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Type the starting value and press =. Then type the formula with Ans in place of x (for example ∛(3 Ans + 5)) and press = repeatedly. Each press gives the next iterate, and the calculator keeps full accuracy.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Write down each iterate to the accuracy asked (usually 4 d.p.), but never round and re-type: rounded values fed back in can change later digits.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Angles in an iteration with sin, cos or tan are in radians. Check your calculator mode before you start.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carry out an iteration?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4 · Easy · Find</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iteration formula xₙ₊₁ = ∛(3xₙ + 5) with x₀ = 2 to find the values of x₁, x₂ and x₃, giving each to 4 decimal places.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First iterate: x₁ = ∛(3 ×2 + 5) = ∛11 = 2.223980…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Feed back the unrounded value (Ans): x₂ = ∛(3 ×2.223980…+ 5) = 2.2684…, then x₃ = 2.2770… </a:t>
            </a:r>
            <a:r>
              <a:rPr lang="en-US" sz="1500" b="1" dirty="0">
                <a:solidFill>
                  <a:srgbClr val="1A1F2B"/>
                </a:solidFill>
                <a:latin typeface="Calibri" pitchFamily="34" charset="0"/>
                <a:ea typeface="Calibri" pitchFamily="34" charset="-122"/>
                <a:cs typeface="Calibri" pitchFamily="34" charset="-120"/>
              </a:rPr>
              <a:t>x₁ = 2.2240, x₂ = 2.2684, x₃ = 2.2770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values are increasing towards the root α≈2.2790: each step closes most of the remaining gap. Writing x₁ as 2.224 (3 d.p.) instead of 2.2240 does not meet the "4 decimal places" instruction; trailing zeros count.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that a root is correct to a given accuracy?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Zooming in on the root: f(2.2785) = −0.00653 and f(2.2795) = 0.00606. The sign change traps α inside the shaded band, and every number in the band rounds to 2.279. Testing 2.278 and 2.280 instead would trap α in an interval twice as wide.">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Zooming in on the root: f(2.2785) = −0.00653 and f(2.2795) = 0.00606. The sign change traps α inside the shaded band, and every number in the band rounds to 2.279. Testing 2.278 and 2.280 instead would trap α in an interval twice as wide.</a:t>
            </a:r>
            <a:endParaRPr lang="en-US" sz="1100" dirty="0"/>
          </a:p>
        </p:txBody>
      </p:sp>
      <p:sp>
        <p:nvSpPr>
          <p:cNvPr id="6" name="Text 3"/>
          <p:cNvSpPr txBox="1"/>
          <p:nvPr/>
        </p:nvSpPr>
        <p:spPr>
          <a:xfrm>
            <a:off x="457200" y="1371600"/>
            <a:ext cx="3897173" cy="26974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Iterates that agree to 3 d.p. strongly suggest the answer but do not prove it. The proof is a change of sign over the right interval.</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"α= 2.279 correct to 3 d.p." means 2.2785 ≤α&lt; 2.2795. So you evaluate f at the bounds 2.2785 and 2.2795, half a unit of the last decimal place either side. If f changes sign between the bounds (and f is continuous there), the root lies in [2.2785, 2.2795], and every number in that interval rounds to 2.279. For 2 d.p. the bounds are ±0.005; for 4 d.p., ±0.00005.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that a root is correct to a given accuracy?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5 · Medium · Show that</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Show that α= 2.279, correct to 3 decimal places, where α is the root of x³ - 3x - 5 = 0 in [2.2, 2.3].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Choose the interval [2.2785, 2.2795]. Evaluate f at both bounds: f(2.2785) = -0.00653 and f(2.2795) = 0.00606.</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There is a change of sign and f is continuous, so 2.2785 &lt; α&lt; 2.2795. </a:t>
            </a:r>
            <a:r>
              <a:rPr lang="en-US" sz="1500" b="1" dirty="0">
                <a:solidFill>
                  <a:srgbClr val="1A1F2B"/>
                </a:solidFill>
                <a:latin typeface="Calibri" pitchFamily="34" charset="0"/>
                <a:ea typeface="Calibri" pitchFamily="34" charset="-122"/>
                <a:cs typeface="Calibri" pitchFamily="34" charset="-120"/>
              </a:rPr>
              <a:t>Hence α= 2.279 to 3 d.p.</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values of f at the bounds are tiny, so give them to at least 1 or 2 significant figures; "−0.0065 and 0.0061" is fine, "0.00 and 0.01" is not.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show that a root is correct to a given accuracy?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Testing f(2.278) and f(2.280). A sign change there shows the root is between 2.278 and 2.280, which includes numbers such as 2.2782 that round to 2.278. Only the bounds 2.2785 and 2.2795 prove the 3 d.p. value.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do staircase and cobweb diagrams show?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 converging staircase for x₍ₙ₊₁₎ = ∛(3xₙ + 5) from x₀ = 1: x₁ = 2, x₂ = 2.224, x₃ = 2.268, … all below the root 2.279 and increasing towards it. The curve is increasing but shallow near the root.">    </p:cNvPr>
          <p:cNvPicPr>
            <a:picLocks noChangeAspect="1"/>
          </p:cNvPicPr>
          <p:nvPr/>
        </p:nvPicPr>
        <p:blipFill>
          <a:blip r:embed="rId1"/>
          <a:stretch>
            <a:fillRect/>
          </a:stretch>
        </p:blipFill>
        <p:spPr>
          <a:xfrm>
            <a:off x="6314846" y="1371600"/>
            <a:ext cx="2371954" cy="2300630"/>
          </a:xfrm>
          <a:prstGeom prst="rect">
            <a:avLst/>
          </a:prstGeom>
        </p:spPr>
      </p:pic>
      <p:sp>
        <p:nvSpPr>
          <p:cNvPr id="5" name="Text 2"/>
          <p:cNvSpPr txBox="1"/>
          <p:nvPr/>
        </p:nvSpPr>
        <p:spPr>
          <a:xfrm>
            <a:off x="6312103"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A converging staircase for x₍ₙ₊₁₎ = ∛(3xₙ + 5) from x₀ = 1: x₁ = 2, x₂ = 2.224, x₃ = 2.268, … all below the root 2.279 and increasing towards it. The curve is increasing but shallow near the root.</a:t>
            </a:r>
            <a:endParaRPr lang="en-US" sz="1100" dirty="0"/>
          </a:p>
        </p:txBody>
      </p:sp>
      <p:sp>
        <p:nvSpPr>
          <p:cNvPr id="6" name="Text 3"/>
          <p:cNvSpPr txBox="1"/>
          <p:nvPr/>
        </p:nvSpPr>
        <p:spPr>
          <a:xfrm>
            <a:off x="457200" y="1371600"/>
            <a:ext cx="5537606" cy="271028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Draw y = g(x) and y = x on the same axes; the root is where they cross. From x₀ on the x-axis go vertically to the curve: the height there is g(x₀) = x₁. Then go horizontally to the line y = x: you are now directly above x₁ on the x-axis. Repeat: vertical to the curve, horizontal to the line.</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Staircase:</a:t>
            </a:r>
            <a:r>
              <a:rPr lang="en-US" sz="1500" dirty="0">
                <a:solidFill>
                  <a:srgbClr val="1A1F2B"/>
                </a:solidFill>
                <a:latin typeface="Calibri" pitchFamily="34" charset="0"/>
                <a:ea typeface="Calibri" pitchFamily="34" charset="-122"/>
                <a:cs typeface="Calibri" pitchFamily="34" charset="-120"/>
              </a:rPr>
              <a:t> the path climbs (or descends) in steps on one side of the root. The iterates approach the root from one direction only. This happens when g is increasing near the root.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Cobweb:</a:t>
            </a:r>
            <a:r>
              <a:rPr lang="en-US" sz="1500" dirty="0">
                <a:solidFill>
                  <a:srgbClr val="1A1F2B"/>
                </a:solidFill>
                <a:latin typeface="Calibri" pitchFamily="34" charset="0"/>
                <a:ea typeface="Calibri" pitchFamily="34" charset="-122"/>
                <a:cs typeface="Calibri" pitchFamily="34" charset="-120"/>
              </a:rPr>
              <a:t> the path spirals round the crossing point. The iterates land alternately above and below the root. This happens when g is decreasing near the root.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staircase and cobweb diagrams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A converging cobweb for x₍ₙ₊₁₎ = 2 − ½ ln xₙ from x₀ = 1: x₁ = 2, x₂ = 1.653, x₃ = 1.749, … landing alternately either side of the root 1.727. The curve slopes downwards, but gently, near the root.">    </p:cNvPr>
          <p:cNvPicPr>
            <a:picLocks noChangeAspect="1"/>
          </p:cNvPicPr>
          <p:nvPr/>
        </p:nvPicPr>
        <p:blipFill>
          <a:blip r:embed="rId1"/>
          <a:stretch>
            <a:fillRect/>
          </a:stretch>
        </p:blipFill>
        <p:spPr>
          <a:xfrm>
            <a:off x="3386023" y="1371600"/>
            <a:ext cx="2371954" cy="2300630"/>
          </a:xfrm>
          <a:prstGeom prst="rect">
            <a:avLst/>
          </a:prstGeom>
        </p:spPr>
      </p:pic>
      <p:sp>
        <p:nvSpPr>
          <p:cNvPr id="5" name="Text 2"/>
          <p:cNvSpPr txBox="1"/>
          <p:nvPr/>
        </p:nvSpPr>
        <p:spPr>
          <a:xfrm>
            <a:off x="3383280" y="3717950"/>
            <a:ext cx="2377440" cy="899770"/>
          </a:xfrm>
          <a:prstGeom prst="rect">
            <a:avLst/>
          </a:prstGeom>
          <a:noFill/>
          <a:ln/>
        </p:spPr>
        <p:txBody>
          <a:bodyPr wrap="square" lIns="0" tIns="0" rIns="0" bIns="0" rtlCol="0" anchor="t"/>
          <a:lstStyle/>
          <a:p>
            <a:pPr algn="ctr" indent="0" marL="0">
              <a:buNone/>
            </a:pPr>
            <a:r>
              <a:rPr lang="en-US" sz="1100" i="1" dirty="0">
                <a:solidFill>
                  <a:srgbClr val="5A6577"/>
                </a:solidFill>
              </a:rPr>
              <a:t>A converging cobweb for x₍ₙ₊₁₎ = 2 − ½ ln xₙ from x₀ = 1: x₁ = 2, x₂ = 1.653, x₃ = 1.749, … landing alternately either side of the root 1.727. The curve slopes downwards, but gently, near the root.</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staircase and cobweb diagrams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6 · Medium · Show that, find, state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equation ln x + 2x - 4 = 0 has a single root α. (a) Show that α lies between 1.7 and 1.8. (b) Show that the equation can be written as x = 2 - ½ln x. (c) Using xₙ₊₁ = 2 - ½ln xₙ with x₀ = 1, find x₁, x₂, x₃ and x₄ to 4 decimal places, and state whether a staircase or a cobweb diagram would show these iterates.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Let f(x) = ln x + 2x - 4, continuous for x &gt; 0. f(1.7) = -0.0694 &lt; 0 and f(1.8) = 0.188 &gt; 0: change of sign and f continuous. </a:t>
            </a:r>
            <a:r>
              <a:rPr lang="en-US" sz="1500" b="1" dirty="0">
                <a:solidFill>
                  <a:srgbClr val="1A1F2B"/>
                </a:solidFill>
                <a:latin typeface="Calibri" pitchFamily="34" charset="0"/>
                <a:ea typeface="Calibri" pitchFamily="34" charset="-122"/>
                <a:cs typeface="Calibri" pitchFamily="34" charset="-120"/>
              </a:rPr>
              <a:t>1.7 &lt; α&lt; 1.8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Isolate the 2x term and divide by 2: 2x = 4 - ln x ⇒ </a:t>
            </a:r>
            <a:r>
              <a:rPr lang="en-US" sz="1500" b="1" dirty="0">
                <a:solidFill>
                  <a:srgbClr val="1A1F2B"/>
                </a:solidFill>
                <a:latin typeface="Calibri" pitchFamily="34" charset="0"/>
                <a:ea typeface="Calibri" pitchFamily="34" charset="-122"/>
                <a:cs typeface="Calibri" pitchFamily="34" charset="-120"/>
              </a:rPr>
              <a:t>x = 2 - ½ln x</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ln 1 = 0 makes the first step exact. </a:t>
            </a:r>
            <a:r>
              <a:rPr lang="en-US" sz="1500" b="1" dirty="0">
                <a:solidFill>
                  <a:srgbClr val="1A1F2B"/>
                </a:solidFill>
                <a:latin typeface="Calibri" pitchFamily="34" charset="0"/>
                <a:ea typeface="Calibri" pitchFamily="34" charset="-122"/>
                <a:cs typeface="Calibri" pitchFamily="34" charset="-120"/>
              </a:rPr>
              <a:t>x₁ = 2.0000, x₂ = 1.6534, x₃ = 1.7486, x₄ = 1.7206</a:t>
            </a:r>
            <a:r>
              <a:rPr lang="en-US" sz="1500" dirty="0">
                <a:solidFill>
                  <a:srgbClr val="1A1F2B"/>
                </a:solidFill>
                <a:latin typeface="Calibri" pitchFamily="34" charset="0"/>
                <a:ea typeface="Calibri" pitchFamily="34" charset="-122"/>
                <a:cs typeface="Calibri" pitchFamily="34" charset="-120"/>
              </a:rPr>
              <a:t> The iterates are alternately above and below α (2.0000 &gt; α, 1.6534 &lt; α, 1.7486 &gt; α, …), so </a:t>
            </a:r>
            <a:r>
              <a:rPr lang="en-US" sz="1500" b="1" dirty="0">
                <a:solidFill>
                  <a:srgbClr val="1A1F2B"/>
                </a:solidFill>
                <a:latin typeface="Calibri" pitchFamily="34" charset="0"/>
                <a:ea typeface="Calibri" pitchFamily="34" charset="-122"/>
                <a:cs typeface="Calibri" pitchFamily="34" charset="-120"/>
              </a:rPr>
              <a:t>the diagram is a cobweb</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 some iterations fail to converge?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56855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Different rearrangements of the same equation behave differently. What matters is how steep the curve y = g(x) is near the root, compared with the line y = x, which has gradient 1.</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Less steep than y = x</a:t>
            </a:r>
            <a:r>
              <a:rPr lang="en-US" sz="1500" dirty="0">
                <a:solidFill>
                  <a:srgbClr val="1A1F2B"/>
                </a:solidFill>
                <a:latin typeface="Calibri" pitchFamily="34" charset="0"/>
                <a:ea typeface="Calibri" pitchFamily="34" charset="-122"/>
                <a:cs typeface="Calibri" pitchFamily="34" charset="-120"/>
              </a:rPr>
              <a:t> (gradient between −1 and 1): each step moves the iterate closer to the root, so the iteration converges (as long as x₀ is close enough). The flatter the curve, the faster it converges.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Steeper than y = x</a:t>
            </a:r>
            <a:r>
              <a:rPr lang="en-US" sz="1500" dirty="0">
                <a:solidFill>
                  <a:srgbClr val="1A1F2B"/>
                </a:solidFill>
                <a:latin typeface="Calibri" pitchFamily="34" charset="0"/>
                <a:ea typeface="Calibri" pitchFamily="34" charset="-122"/>
                <a:cs typeface="Calibri" pitchFamily="34" charset="-120"/>
              </a:rPr>
              <a:t> (gradient greater than 1, or less than −1): each step throws the iterate further away, so it diverges from that root, as a staircase going outwards or a cobweb unwinding.</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With P3 differentiation you can check this: work out g′(x) near the root and see whether its size is less than 1. For ∛(3x+5) the gradient at the root is about 0.19; for (x³-5)/3 it is x² ≈5.2. A diverging iteration can also wander off to a different root, or stop working because g is undefined (a negative number inside a log or a square root). A good answer describes what actually happens to the numbers.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some iterations fail to converge?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x₍ₙ₊₁₎ = (xₙ³ − 5)/3 is a correct rearrangement of x³ − 3x − 5 = 0, but near the root the curve is far steeper than y = x. From x₀ = 2.3 (red): 2.3890, 2.8783, … climbs away; from x₀ = 2.26 (amber): 2.1811, 1.7918, … falls away. Even a start very close to the root fails.">    </p:cNvPr>
          <p:cNvPicPr>
            <a:picLocks noChangeAspect="1"/>
          </p:cNvPicPr>
          <p:nvPr/>
        </p:nvPicPr>
        <p:blipFill>
          <a:blip r:embed="rId1"/>
          <a:stretch>
            <a:fillRect/>
          </a:stretch>
        </p:blipFill>
        <p:spPr>
          <a:xfrm>
            <a:off x="3559759" y="1371600"/>
            <a:ext cx="2023567" cy="1962302"/>
          </a:xfrm>
          <a:prstGeom prst="rect">
            <a:avLst/>
          </a:prstGeom>
        </p:spPr>
      </p:pic>
      <p:sp>
        <p:nvSpPr>
          <p:cNvPr id="5" name="Text 2"/>
          <p:cNvSpPr txBox="1"/>
          <p:nvPr/>
        </p:nvSpPr>
        <p:spPr>
          <a:xfrm>
            <a:off x="3382823" y="3379622"/>
            <a:ext cx="2377440" cy="1238098"/>
          </a:xfrm>
          <a:prstGeom prst="rect">
            <a:avLst/>
          </a:prstGeom>
          <a:noFill/>
          <a:ln/>
        </p:spPr>
        <p:txBody>
          <a:bodyPr wrap="square" lIns="0" tIns="0" rIns="0" bIns="0" rtlCol="0" anchor="t"/>
          <a:lstStyle/>
          <a:p>
            <a:pPr algn="ctr" indent="0" marL="0">
              <a:buNone/>
            </a:pPr>
            <a:r>
              <a:rPr lang="en-US" sz="1100" i="1" dirty="0">
                <a:solidFill>
                  <a:srgbClr val="5A6577"/>
                </a:solidFill>
              </a:rPr>
              <a:t>x₍ₙ₊₁₎ = (xₙ³ − 5)/3 is a correct rearrangement of x³ − 3x − 5 = 0, but near the root the curve is far steeper than y = x. From x₀ = 2.3 (red): 2.3890, 2.8783, … climbs away; from x₀ = 2.26 (amber): 2.1811, 1.7918, … falls away. Even a start very close to the root fails.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some iterations fail to converge?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 explain</a:t>
            </a:r>
            <a:endParaRPr lang="en-US" sz="1200" dirty="0"/>
          </a:p>
        </p:txBody>
      </p:sp>
      <p:pic>
        <p:nvPicPr>
          <p:cNvPr id="4" name="Image 0" descr="An unwinding cobweb: x₀ = 1.7, x₁ = 1.8221, x₂ = 1.4273, x₃ = 3.1439. The curve y = e^(4 − 2x) has gradient about −3.45 at α, much steeper than y = x, so each step lands further from α on the opposite side.">    </p:cNvPr>
          <p:cNvPicPr>
            <a:picLocks noChangeAspect="1"/>
          </p:cNvPicPr>
          <p:nvPr/>
        </p:nvPicPr>
        <p:blipFill>
          <a:blip r:embed="rId1"/>
          <a:stretch>
            <a:fillRect/>
          </a:stretch>
        </p:blipFill>
        <p:spPr>
          <a:xfrm>
            <a:off x="6488582" y="1371600"/>
            <a:ext cx="2198218" cy="2131466"/>
          </a:xfrm>
          <a:prstGeom prst="rect">
            <a:avLst/>
          </a:prstGeom>
        </p:spPr>
      </p:pic>
      <p:sp>
        <p:nvSpPr>
          <p:cNvPr id="5" name="Text 2"/>
          <p:cNvSpPr txBox="1"/>
          <p:nvPr/>
        </p:nvSpPr>
        <p:spPr>
          <a:xfrm>
            <a:off x="6398971" y="3548786"/>
            <a:ext cx="2377440" cy="1068934"/>
          </a:xfrm>
          <a:prstGeom prst="rect">
            <a:avLst/>
          </a:prstGeom>
          <a:noFill/>
          <a:ln/>
        </p:spPr>
        <p:txBody>
          <a:bodyPr wrap="square" lIns="0" tIns="0" rIns="0" bIns="0" rtlCol="0" anchor="t"/>
          <a:lstStyle/>
          <a:p>
            <a:pPr algn="ctr" indent="0" marL="0">
              <a:buNone/>
            </a:pPr>
            <a:r>
              <a:rPr lang="en-US" sz="1100" i="1" dirty="0">
                <a:solidFill>
                  <a:srgbClr val="5A6577"/>
                </a:solidFill>
              </a:rPr>
              <a:t>An unwinding cobweb: x₀ = 1.7, x₁ = 1.8221, x₂ = 1.4273, x₃ = 3.1439. The curve y = e^(4 − 2x) has gradient about −3.45 at α, much steeper than y = x, so each step lands further from α on the opposite side.</a:t>
            </a:r>
            <a:endParaRPr lang="en-US" sz="1100" dirty="0"/>
          </a:p>
        </p:txBody>
      </p:sp>
      <p:sp>
        <p:nvSpPr>
          <p:cNvPr id="6" name="Text 3"/>
          <p:cNvSpPr txBox="1"/>
          <p:nvPr/>
        </p:nvSpPr>
        <p:spPr>
          <a:xfrm>
            <a:off x="457200" y="1371600"/>
            <a:ext cx="5711342"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equation ln x + 2x - 4 = 0 from worked example 6, with root α≈1.727, can also be written as x = e⁴⁻²ˣ. (a) Show this. (b) Use xₙ₊₁ = e^(4-2xₙ) with x₀ = 1.7 to find x₁, x₂ and x₃ to 4 decimal places. (c) Explain why this iteration cannot be used to find α.</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Isolate ln x, then exponentiate: ln x = 4 - 2x ⇒ </a:t>
            </a:r>
            <a:r>
              <a:rPr lang="en-US" sz="1500" b="1" dirty="0">
                <a:solidFill>
                  <a:srgbClr val="1A1F2B"/>
                </a:solidFill>
                <a:latin typeface="Calibri" pitchFamily="34" charset="0"/>
                <a:ea typeface="Calibri" pitchFamily="34" charset="-122"/>
                <a:cs typeface="Calibri" pitchFamily="34" charset="-120"/>
              </a:rPr>
              <a:t>x = e⁴⁻²ˣ</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x₁ = e^(0.6) = 1.8221, then x₂ = e^(4-2(1.8221…)) = 1.4273, then x₃ = 3.1439. </a:t>
            </a:r>
            <a:r>
              <a:rPr lang="en-US" sz="1500" b="1" dirty="0">
                <a:solidFill>
                  <a:srgbClr val="1A1F2B"/>
                </a:solidFill>
                <a:latin typeface="Calibri" pitchFamily="34" charset="0"/>
                <a:ea typeface="Calibri" pitchFamily="34" charset="-122"/>
                <a:cs typeface="Calibri" pitchFamily="34" charset="-120"/>
              </a:rPr>
              <a:t>x₁ = 1.8221, x₂ = 1.4273, x₃ = 3.1439</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iterates jump from one side of α to the other and get further from α each time (x₀ is 0.027 from α, x₃ is more than 1.4 away).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some iterations fail to converge?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7 · Hard · Show that, find, explain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The sequence diverges</a:t>
            </a:r>
            <a:r>
              <a:rPr lang="en-US" sz="1500" dirty="0">
                <a:solidFill>
                  <a:srgbClr val="1A1F2B"/>
                </a:solidFill>
                <a:latin typeface="Calibri" pitchFamily="34" charset="0"/>
                <a:ea typeface="Calibri" pitchFamily="34" charset="-122"/>
                <a:cs typeface="Calibri" pitchFamily="34" charset="-120"/>
              </a:rPr>
              <a:t>: the curve y = e⁴⁻²ˣ is much steeper than y = x near the root (its gradient there is -2α≈-3.45), giving an unwinding cobweb.</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Compare x = 2 - ½ln x, whose gradient near the root is -1/2α ≈-0.29: a gentle slope, hence the converging cobweb in worked example 6.</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 some iterations fail to converge?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say what the numbers do</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"comment on" or "explain" the behaviour of an iteration, say what the numbers do ("the values move further from 1.727, alternately above and below it") and give the conclusion ("the iteration diverges, so it cannot be used to find α"). A word such as "wrong" or "bad" is not an explanation.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numerical methods question fit together?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y = e^(x/2) − 3x + 1 crosses the x-axis twice: α ≈ 0.841 in [0, 1] and β ≈ 5.470 in [5, 6]. Between the roots the curve is below the axis. An iteration that converges to one root may run away from the other.">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 = e^(x/2) − 3x + 1 crosses the x-axis twice: α ≈ 0.841 in [0, 1] and β ≈ 5.470 in [5, 6]. Between the roots the curve is below the axis. An iteration that converges to one root may run away from the other.</a:t>
            </a:r>
            <a:endParaRPr lang="en-US" sz="1100" dirty="0"/>
          </a:p>
        </p:txBody>
      </p:sp>
      <p:sp>
        <p:nvSpPr>
          <p:cNvPr id="6" name="Text 3"/>
          <p:cNvSpPr txBox="1"/>
          <p:nvPr/>
        </p:nvSpPr>
        <p:spPr>
          <a:xfrm>
            <a:off x="457200" y="1371600"/>
            <a:ext cx="3621938"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last example strings every skill on this page together, at the length of a full question. Notice how each part feeds the next: the sign change gives an interval, the interval gives a starting value, the iteration gives an approximate value, and a second sign change proves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numerical methods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Full question</a:t>
            </a:r>
            <a:endParaRPr lang="en-US" sz="1200" dirty="0"/>
          </a:p>
        </p:txBody>
      </p:sp>
      <p:sp>
        <p:nvSpPr>
          <p:cNvPr id="4" name="Text 2"/>
          <p:cNvSpPr txBox="1"/>
          <p:nvPr/>
        </p:nvSpPr>
        <p:spPr>
          <a:xfrm>
            <a:off x="457200" y="1371600"/>
            <a:ext cx="8229600" cy="26499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 = e^(x/2) - 3x + 1. The equation f(x) = 0 has two roots, α and β, where α&lt; β.</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β lies in the interval [5, 6].</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Show that f(x) = 0 can be written as x = 2ln(3x - 1), x &gt; ⅓.</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Use the iteration formula xₙ₊₁ = 2ln(3xₙ - 1) with x₀ = 5 to find x₁, x₂ and x₃, giving your answers to 4 decimal places.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Show that β= 5.470 correct to 3 decimal places.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 A student tries instead xₙ₊₁ = ⅓(e^(xₙ/2) + 1) with x₀ = 5.5. Find x₁ and x₂ to 4 decimal places and explain why this iteration will not find β.</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numerical methods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Full question (continued)</a:t>
            </a:r>
            <a:endParaRPr lang="en-US" sz="1200" dirty="0"/>
          </a:p>
        </p:txBody>
      </p:sp>
      <p:sp>
        <p:nvSpPr>
          <p:cNvPr id="4" name="Text 2"/>
          <p:cNvSpPr txBox="1"/>
          <p:nvPr/>
        </p:nvSpPr>
        <p:spPr>
          <a:xfrm>
            <a:off x="457200" y="1371600"/>
            <a:ext cx="8229600" cy="31263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f(5) = e^(2.5) - 14 = -1.82 &lt; 0 and f(6) = e³ - 17 = 3.09 &gt; 0. </a:t>
            </a:r>
            <a:r>
              <a:rPr lang="en-US" sz="1500" b="1" dirty="0">
                <a:solidFill>
                  <a:srgbClr val="1A1F2B"/>
                </a:solidFill>
                <a:latin typeface="Calibri" pitchFamily="34" charset="0"/>
                <a:ea typeface="Calibri" pitchFamily="34" charset="-122"/>
                <a:cs typeface="Calibri" pitchFamily="34" charset="-120"/>
              </a:rPr>
              <a:t>Change of sign and f is continuous, so 5 &lt; β&lt; 6.</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Isolate the exponential, then take logarithms: e^(x/2) = 3x - 1 ⇒x/2 = ln(3x - 1) ⇒ </a:t>
            </a:r>
            <a:r>
              <a:rPr lang="en-US" sz="1500" b="1" dirty="0">
                <a:solidFill>
                  <a:srgbClr val="1A1F2B"/>
                </a:solidFill>
                <a:latin typeface="Calibri" pitchFamily="34" charset="0"/>
                <a:ea typeface="Calibri" pitchFamily="34" charset="-122"/>
                <a:cs typeface="Calibri" pitchFamily="34" charset="-120"/>
              </a:rPr>
              <a:t>x = 2ln(3x - 1)</a:t>
            </a:r>
            <a:r>
              <a:rPr lang="en-US" sz="1500" dirty="0">
                <a:solidFill>
                  <a:srgbClr val="1A1F2B"/>
                </a:solidFill>
                <a:latin typeface="Calibri" pitchFamily="34" charset="0"/>
                <a:ea typeface="Calibri" pitchFamily="34" charset="-122"/>
                <a:cs typeface="Calibri" pitchFamily="34" charset="-120"/>
              </a:rPr>
              <a:t> (needs 3x - 1 &gt; 0, i.e. x &gt; ⅓).</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Iterate with Ans: x₁ = 2ln 14 = 5.2781, then x₂ = 5.3939, x₃ = 5.4402. </a:t>
            </a:r>
            <a:r>
              <a:rPr lang="en-US" sz="1500" b="1" dirty="0">
                <a:solidFill>
                  <a:srgbClr val="1A1F2B"/>
                </a:solidFill>
                <a:latin typeface="Calibri" pitchFamily="34" charset="0"/>
                <a:ea typeface="Calibri" pitchFamily="34" charset="-122"/>
                <a:cs typeface="Calibri" pitchFamily="34" charset="-120"/>
              </a:rPr>
              <a:t>x₁ = 5.2781, x₂ = 5.3939, x₃ = 5.4402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Bounds 5.4695 and 5.4705: f(5.4695) = -0.00261 &lt; 0 and f(5.4705) = 0.00210 &gt; 0. Change of sign, f continuous, so 5.4695 &lt; β&lt; 5.4705. </a:t>
            </a:r>
            <a:r>
              <a:rPr lang="en-US" sz="1500" b="1" dirty="0">
                <a:solidFill>
                  <a:srgbClr val="1A1F2B"/>
                </a:solidFill>
                <a:latin typeface="Calibri" pitchFamily="34" charset="0"/>
                <a:ea typeface="Calibri" pitchFamily="34" charset="-122"/>
                <a:cs typeface="Calibri" pitchFamily="34" charset="-120"/>
              </a:rPr>
              <a:t>β= 5.470 to 3 d.p.</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(e)</a:t>
            </a:r>
            <a:r>
              <a:rPr lang="en-US" sz="1500" dirty="0">
                <a:solidFill>
                  <a:srgbClr val="1A1F2B"/>
                </a:solidFill>
                <a:latin typeface="Calibri" pitchFamily="34" charset="0"/>
                <a:ea typeface="Calibri" pitchFamily="34" charset="-122"/>
                <a:cs typeface="Calibri" pitchFamily="34" charset="-120"/>
              </a:rPr>
              <a:t> </a:t>
            </a:r>
            <a:r>
              <a:rPr lang="en-US" sz="1500" b="1" dirty="0">
                <a:solidFill>
                  <a:srgbClr val="1A1F2B"/>
                </a:solidFill>
                <a:latin typeface="Calibri" pitchFamily="34" charset="0"/>
                <a:ea typeface="Calibri" pitchFamily="34" charset="-122"/>
                <a:cs typeface="Calibri" pitchFamily="34" charset="-120"/>
              </a:rPr>
              <a:t>x₁ = 5.5475, x₂ = 5.6730</a:t>
            </a:r>
            <a:r>
              <a:rPr lang="en-US" sz="1500" dirty="0">
                <a:solidFill>
                  <a:srgbClr val="1A1F2B"/>
                </a:solidFill>
                <a:latin typeface="Calibri" pitchFamily="34" charset="0"/>
                <a:ea typeface="Calibri" pitchFamily="34" charset="-122"/>
                <a:cs typeface="Calibri" pitchFamily="34" charset="-120"/>
              </a:rPr>
              <a:t> x₀ = 5.5 is already above β≈5.470, and the iterates are increasing, moving away from β: the sequence diverges from β (a staircase going outwards), because near β the curve y = ⅓(e^(x/2) + 1) is much steeper than y = x (gradient about 2.57).</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does a full numerical methods question fit together?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8 · Hard · Full question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iterates in (c) increased steadily towards β: a converging staircase, since 2ln(3x - 1) is increasing but shallow near β (gradient about 0.39). The formula in (e) is not useless: from a small start such as x₀ = 0 it converges to the other root, α≈0.8409, where its curve is shallow.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P3.8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the three-part sign-change sentence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Values (with signs), "change of sign and f is continuous", and a conclusion naming the interval. Learn it as one sentence and write it the same way every time; it covers both "show that there is a root" and "show that the root is correct to 3 d.p.".</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show-that rearrangements need every line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answer is printed in the question, so what counts is the steps in between. Write each operation on its own line (isolate, divide, take a root, take logs) and finish with the given form exactly.</a:t>
            </a:r>
            <a:endParaRPr lang="en-US" sz="1300" dirty="0"/>
          </a:p>
        </p:txBody>
      </p:sp>
      <p:sp>
        <p:nvSpPr>
          <p:cNvPr id="8" name="Shape 6"/>
          <p:cNvSpPr/>
          <p:nvPr/>
        </p:nvSpPr>
        <p:spPr>
          <a:xfrm>
            <a:off x="457200" y="3526841"/>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618281"/>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describe the behaviour, then explain it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"comment on" an iteration, say whether the values converge or diverge, whether they approach from one side (staircase) or alternate (cobweb), and, if it fails, link it to the steepness of y = g(x) near the root.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change of sign always means there is a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for a continuous function; across an asymptote the sign can change with no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Check f is continuous on the interval and say so.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change of sign means no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roots (or a repeated root) in the interval leave f with the same sign at both ends.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Use a sketch or smaller intervals when roots may be close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 show 2.279 to 3 d.p., test 2.278 and 2.280.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That interval contains values that round to 2.278 or 2.280.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 the bounds 2.2785 and 2.2795.</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Every correct rearrangement x = g(x) will find the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rearrangement is equivalent, but the iteration converges only if g is shallow enough near the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Near the root, gradient of g between −1 and 1: converges; steeper than y = x: diverges.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Iterates that agree to 3 d.p. prove the root to 3 d.p.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Agreement is evidence, not proof; the sequence could still drift.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Prove it with a change of sign over the bounds.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each iterate before feeding it back makes no difference.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Rounding errors carry forward and can change the 4th decimal place.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Keep full accuracy with Ans; round only what you write down.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3274466"/>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 Curve sketching and intersections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number of roots of an equation such as e^(x/2) = 3x - 1 is the number of times two graphs cross; a quick sketch tells you how many roots to look for and roughly where.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P3 Exponentials, logarithms, trigonometry and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Most equations on this page mix eˣ, ln x or trigonometric functions with powers of x, which is exactly why they cannot be solved algebraically; the rearrangements use the laws of logarithms and inverse functions. Setting dy/dx = 0 for curves such as y = x² - 4sin x often produces an equation that needs iteration, and g′(x) near the root tells you whether an iteration will converge.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P2 The trapezium rule, and IAL Physics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trapezium rule is the other numerical method in the course: it estimates an area that cannot be found exactly. In physics, equations from models that cannot be rearranged for the unknown are solved numerically in the same spirit.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3312871"/>
                <a:gridCol w="3581705"/>
                <a:gridCol w="1335024"/>
              </a:tblGrid>
              <a:tr h="469087">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continuous on [a, b] and f(a)f(b) &lt; 0 ⇒ root in (a, 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locating a root by a change of sign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xₙ₊₁ = g(xₙ)</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fixed-point iteration from a rearrangement x = g(x)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α= c to n d.p.: test c ±0.5 ×10⁻ⁿ</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bounds for proving the accuracy of a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gradient of g near α between −1 and 1 ⇒ converges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judging whether an iteration will work (qualitative)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 increasing near α: staircase; g decreasing: cobweb</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predicting the shape of the diagram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e^(ln x) = x, ln(eˣ) = 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rearranging equations with exponentials and logarithms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√5 lies between 2.2 and 2.3 using a change of sign.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tan 1.5 ≈14.1 and tan 1.7 ≈-7.7. Does tan x = 0 have a root between 1.5 and 1.7?</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An iteration gives 2.31, 2.27, 2.29, 2.28, 2.285, … Staircase or cobweb?</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Which two values of x would you test to show that a root is 0.74 correct to 2 decimal places?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can x = (x³-5)/3 not be used to find the root 2.279 of x³ - 3x - 5 = 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Using xₙ₊₁ = ∛(3xₙ + 5) with x₀ = 1, find x₁ and x₂ and say what kind of diagram they give.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315650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Let f(x) = x² - 5. f(2.2) = -0.16 &lt; 0 and f(2.3) = 0.29 &gt; 0. f is continuous and changes sign, so the positive root of x² = 5, which is √5, lies between 2.2 and 2.3.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No. tan x has a vertical asymptote at x = π/2 ≈1.571, inside the interval, so it is not continuous there. The sign change comes from the asymptote; the roots of tan x = 0 are 0, π, 2π, …</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Cobweb: the values land alternately above and below the limit (about 2.28), so they converge from alternate sides.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0.735 and 0.745: half a unit of the second decimal place either side of 0.74.</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Near the root the curve y = (x³-5)/3 has gradient x² ≈5.2, much steeper than y = x, so each iteration moves further from the root: the sequence diverges whatever starting value near the root you choose (except the root itself).</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x₁ = ∛8 = 2 exactly, and x₂ = ∛11 = 2.2240 (4 d.p.). Both are below the root 2.279 and increasing, as g is increasing near the root, so the diagram is a converging staircase.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f(x) = x⁴ − 3x − 5. The equation f(x) = 0 has a positive root α.</a:t>
            </a:r>
            <a:endParaRPr lang="en-US" sz="1600" dirty="0"/>
          </a:p>
          <a:p>
            <a:pPr indent="0" marL="0">
              <a:spcAft>
                <a:spcPts val="600"/>
              </a:spcAft>
              <a:buNone/>
            </a:pPr>
            <a:r>
              <a:rPr lang="en-US" sz="1600" dirty="0">
                <a:solidFill>
                  <a:srgbClr val="1A1F2B"/>
                </a:solidFill>
              </a:rPr>
              <a:t>(a) Show that α lies in the interval [1.7, 1.8].  [2]</a:t>
            </a:r>
            <a:endParaRPr lang="en-US" sz="1600" dirty="0"/>
          </a:p>
          <a:p>
            <a:pPr indent="0" marL="0">
              <a:spcAft>
                <a:spcPts val="600"/>
              </a:spcAft>
              <a:buNone/>
            </a:pPr>
            <a:r>
              <a:rPr lang="en-US" sz="1600" dirty="0">
                <a:solidFill>
                  <a:srgbClr val="1A1F2B"/>
                </a:solidFill>
              </a:rPr>
              <a:t>(b) Show that α = 1.795 correct to 3 decimal places.  [3]</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equation x³ − 4x − 3 = 0 has exactly one positive root, α.</a:t>
            </a:r>
            <a:endParaRPr lang="en-US" sz="1400" dirty="0"/>
          </a:p>
          <a:p>
            <a:pPr indent="0" marL="0">
              <a:spcAft>
                <a:spcPts val="600"/>
              </a:spcAft>
              <a:buNone/>
            </a:pPr>
            <a:r>
              <a:rPr lang="en-US" sz="1400" dirty="0">
                <a:solidFill>
                  <a:srgbClr val="1A1F2B"/>
                </a:solidFill>
              </a:rPr>
              <a:t>(a) Show that the equation can be written in the form x = √(4 + 3/x), x &gt; 0.  [2]</a:t>
            </a:r>
            <a:endParaRPr lang="en-US" sz="1400" dirty="0"/>
          </a:p>
          <a:p>
            <a:pPr indent="0" marL="0">
              <a:spcAft>
                <a:spcPts val="600"/>
              </a:spcAft>
              <a:buNone/>
            </a:pPr>
            <a:r>
              <a:rPr lang="en-US" sz="1400" dirty="0">
                <a:solidFill>
                  <a:srgbClr val="1A1F2B"/>
                </a:solidFill>
              </a:rPr>
              <a:t>(b) Using the iteration formula xₙ₊₁ = √(4 + 3/xₙ) with x₀ = 2, find the values of x₁, x₂ and x₃, giving each to 4 decimal places.  [3]</a:t>
            </a:r>
            <a:endParaRPr lang="en-US" sz="1400" dirty="0"/>
          </a:p>
          <a:p>
            <a:pPr indent="0" marL="0">
              <a:spcAft>
                <a:spcPts val="600"/>
              </a:spcAft>
              <a:buNone/>
            </a:pPr>
            <a:r>
              <a:rPr lang="en-US" sz="1400" dirty="0">
                <a:solidFill>
                  <a:srgbClr val="1A1F2B"/>
                </a:solidFill>
              </a:rPr>
              <a:t>(c) Show that x = −1 is a root of the equation, and hence find the exact value of α.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f(1.7) = −1.75 and f(1.8) = 0.0976 (awrt 0.1), both attempted</a:t>
            </a:r>
            <a:endParaRPr lang="en-US" sz="1400" dirty="0"/>
          </a:p>
          <a:p>
            <a:pPr marL="342900" indent="-342900">
              <a:spcAft>
                <a:spcPts val="400"/>
              </a:spcAft>
              <a:buSzPct val="100000"/>
              <a:buChar char="•"/>
            </a:pPr>
            <a:r>
              <a:rPr lang="en-US" sz="1400" dirty="0">
                <a:solidFill>
                  <a:srgbClr val="1A1F2B"/>
                </a:solidFill>
              </a:rPr>
              <a:t>change of sign and f continuous (polynomial), so 1.7 &lt; α &lt; 1.8</a:t>
            </a:r>
            <a:endParaRPr lang="en-US" sz="1400" dirty="0"/>
          </a:p>
          <a:p>
            <a:pPr marL="342900" indent="-342900">
              <a:spcAft>
                <a:spcPts val="400"/>
              </a:spcAft>
              <a:buSzPct val="100000"/>
              <a:buChar char="•"/>
            </a:pPr>
            <a:r>
              <a:rPr lang="en-US" sz="1400" dirty="0">
                <a:solidFill>
                  <a:srgbClr val="1A1F2B"/>
                </a:solidFill>
              </a:rPr>
              <a:t>chooses the interval [1.7945, 1.7955]</a:t>
            </a:r>
            <a:endParaRPr lang="en-US" sz="1400" dirty="0"/>
          </a:p>
          <a:p>
            <a:pPr marL="342900" indent="-342900">
              <a:spcAft>
                <a:spcPts val="400"/>
              </a:spcAft>
              <a:buSzPct val="100000"/>
              <a:buChar char="•"/>
            </a:pPr>
            <a:r>
              <a:rPr lang="en-US" sz="1400" dirty="0">
                <a:solidFill>
                  <a:srgbClr val="1A1F2B"/>
                </a:solidFill>
              </a:rPr>
              <a:t>f(1.7945) = −0.0136 and f(1.7955) = 0.00652 (1 s.f. or better, correct signs)</a:t>
            </a:r>
            <a:endParaRPr lang="en-US" sz="1400" dirty="0"/>
          </a:p>
          <a:p>
            <a:pPr marL="342900" indent="-342900">
              <a:spcAft>
                <a:spcPts val="400"/>
              </a:spcAft>
              <a:buSzPct val="100000"/>
              <a:buChar char="•"/>
            </a:pPr>
            <a:r>
              <a:rPr lang="en-US" sz="1400" dirty="0">
                <a:solidFill>
                  <a:srgbClr val="1A1F2B"/>
                </a:solidFill>
              </a:rPr>
              <a:t>change of sign and f continuous, so 1.7945 &lt; α &lt; 1.7955 and α = 1.795 to 3 d.p.</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x³ = 4x + 3 and divides by x: x² = 4 + 3/x</a:t>
            </a:r>
            <a:endParaRPr lang="en-US" sz="1400" dirty="0"/>
          </a:p>
          <a:p>
            <a:pPr marL="342900" indent="-342900">
              <a:spcAft>
                <a:spcPts val="400"/>
              </a:spcAft>
              <a:buSzPct val="100000"/>
              <a:buChar char="•"/>
            </a:pPr>
            <a:r>
              <a:rPr lang="en-US" sz="1400" dirty="0">
                <a:solidFill>
                  <a:srgbClr val="1A1F2B"/>
                </a:solidFill>
              </a:rPr>
              <a:t>takes the positive square root as x &gt; 0: x = √(4 + 3/x)</a:t>
            </a:r>
            <a:endParaRPr lang="en-US" sz="1400" dirty="0"/>
          </a:p>
          <a:p>
            <a:pPr marL="342900" indent="-342900">
              <a:spcAft>
                <a:spcPts val="400"/>
              </a:spcAft>
              <a:buSzPct val="100000"/>
              <a:buChar char="•"/>
            </a:pPr>
            <a:r>
              <a:rPr lang="en-US" sz="1400" dirty="0">
                <a:solidFill>
                  <a:srgbClr val="1A1F2B"/>
                </a:solidFill>
              </a:rPr>
              <a:t>attempts x₁ = √(4 + 3/2) = √5.5</a:t>
            </a:r>
            <a:endParaRPr lang="en-US" sz="1400" dirty="0"/>
          </a:p>
          <a:p>
            <a:pPr marL="342900" indent="-342900">
              <a:spcAft>
                <a:spcPts val="400"/>
              </a:spcAft>
              <a:buSzPct val="100000"/>
              <a:buChar char="•"/>
            </a:pPr>
            <a:r>
              <a:rPr lang="en-US" sz="1400" dirty="0">
                <a:solidFill>
                  <a:srgbClr val="1A1F2B"/>
                </a:solidFill>
              </a:rPr>
              <a:t>x₁ = 2.3452</a:t>
            </a:r>
            <a:endParaRPr lang="en-US" sz="1400" dirty="0"/>
          </a:p>
          <a:p>
            <a:pPr marL="342900" indent="-342900">
              <a:spcAft>
                <a:spcPts val="400"/>
              </a:spcAft>
              <a:buSzPct val="100000"/>
              <a:buChar char="•"/>
            </a:pPr>
            <a:r>
              <a:rPr lang="en-US" sz="1400" dirty="0">
                <a:solidFill>
                  <a:srgbClr val="1A1F2B"/>
                </a:solidFill>
              </a:rPr>
              <a:t>x₂ = 2.2977, x₃ = 2.3034</a:t>
            </a:r>
            <a:endParaRPr lang="en-US" sz="1400" dirty="0"/>
          </a:p>
          <a:p>
            <a:pPr marL="342900" indent="-342900">
              <a:spcAft>
                <a:spcPts val="400"/>
              </a:spcAft>
              <a:buSzPct val="100000"/>
              <a:buChar char="•"/>
            </a:pPr>
            <a:r>
              <a:rPr lang="en-US" sz="1400" dirty="0">
                <a:solidFill>
                  <a:srgbClr val="1A1F2B"/>
                </a:solidFill>
              </a:rPr>
              <a:t>(−1)³ − 4(−1) − 3 = −1 + 4 − 3 = 0, so x + 1 is a factor and x³ − 4x − 3 = (x + 1)(x² − x − 3)</a:t>
            </a:r>
            <a:endParaRPr lang="en-US" sz="1400" dirty="0"/>
          </a:p>
          <a:p>
            <a:pPr marL="342900" indent="-342900">
              <a:spcAft>
                <a:spcPts val="400"/>
              </a:spcAft>
              <a:buSzPct val="100000"/>
              <a:buChar char="•"/>
            </a:pPr>
            <a:r>
              <a:rPr lang="en-US" sz="1400" dirty="0">
                <a:solidFill>
                  <a:srgbClr val="1A1F2B"/>
                </a:solidFill>
              </a:rPr>
              <a:t>α = (1 + √13)/2 (≈ 2.3028, which the iterates approach)</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P3.8 Numerical methods · Edexcel IAL Maths</dc:title>
  <dc:subject>PptxGenJS Presentation</dc:subject>
  <dc:creator>Evan Kotronis · ExaminerPrep</dc:creator>
  <cp:lastModifiedBy>Evan Kotronis · ExaminerPrep</cp:lastModifiedBy>
  <cp:revision>1</cp:revision>
  <dcterms:created xsi:type="dcterms:W3CDTF">2026-10-26T15:11:11Z</dcterms:created>
  <dcterms:modified xsi:type="dcterms:W3CDTF">2026-10-26T15:11:11Z</dcterms:modified>
</cp:coreProperties>
</file>