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da13cb2b-cce6-19b8-80ed-5c5f9fe9ecf5}">
          <p14:sldIdLst>
            <p14:sldId id="256"/>
            <p14:sldId id="257"/>
            <p14:sldId id="258"/>
          </p14:sldIdLst>
        </p14:section>
        <p14:section name="Theory" id="{8f9614b2-b480-78c3-caea-9a5ed1fdbb9f}">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43c79d8f-38c3-3d5f-f2ec-e8e3016cd704}">
          <p14:sldIdLst>
            <p14:sldId id="296"/>
            <p14:sldId id="297"/>
            <p14:sldId id="298"/>
          </p14:sldIdLst>
        </p14:section>
        <p14:section name="Answers" id="{3228e8ac-f808-58a4-32be-91e4da3ec686}">
          <p14:sldIdLst>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P4.2 Parametric equations. Notes for this topic: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parametric equations?.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parametric equations?.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parametric equations?.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parametric equations into a Cartesian equation?.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parametric equations into a Cartesian equation?: Worked example 1.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eliminate a parameter inside trigonometric functions?.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eliminate a parameter inside trigonometric functions?: Worked example 2.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eliminate a parameter inside trigonometric functions?.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eliminate a parameter inside trigonometric functions?.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values of x and y does the curve actually reach?.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values of x and y does the curve actually reach?: Worked example 3.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values of x and y does the curve actually reach?.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dy/dx for a parametric curve?.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dy/dx for a parametric curve?: Worked example 4.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dy/dx for a parametric curve?.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tangent and normal to a parametric curve?.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tangent and normal to a parametric curve?: Worked example 5.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tangent and normal to a parametric curve?: Worked example 5.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tangent and normal to a parametric curve?.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under a parametric curve?.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under a parametric curve?.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under a parametric curve?: Worked example 6.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under a parametric curve?: Worked example 6.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under a parametric curve?: Worked example 7.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under a parametric curve?: Worked example 7.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under a parametric curve?.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P4.2.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P4.2.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https://examinerprep.com/notes/edexcel-ial-maths/parametric-equations/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https://examinerprep.com/ial-maths-p4-2-parametric-equations-questions#IALM-P4-2-B-01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https://examinerprep.com/ial-maths-p4-2-parametric-equations-questions#IALM-P4-2-B-02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https://examinerprep.com/ial-maths-p4-2-parametric-equations-questions#IALM-P4-2-B-01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https://examinerprep.com/ial-maths-p4-2-parametric-equations-questions#IALM-P4-2-B-02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examinerprep.com/notes/edexcel-ial-maths/parametric-equations/" TargetMode="External"/><Relationship Id="rId2" Type="http://schemas.openxmlformats.org/officeDocument/2006/relationships/hyperlink" Target="https://examinerprep.com/ial-maths-p4-2-parametric-equa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P4.2 Parametric equations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a parameter is; plotting a curve from a table of t-values and reading its direction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Eliminating the parameter algebraically to get a Cartesian equation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Eliminating the parameter with trigonometric identities: sin² + cos² = 1, double-angle formulae, sec² = 1 + tan², csc² = 1 + cot²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domain and range of the Cartesian equation when the parameter is restricted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dy/dx = dy/dt ÷dx/dt; horizontal and vertical tangents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Equations of tangents and normals to a parametric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area under a parametric curve, ∫ydx/dt dt, with the limits changed to values of 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parametric curve gives both coordinates in terms of a third variable, the parameter (usually t or θ), as x = f(t), y = g(t), so each value of t gives one point and the curve has a direction.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To get a Cartesian equation, eliminate t: make t the subject of one equation and substitute, or (with trigonometric functions) use an identity that links the two expressions.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Domain and range: the Cartesian equation may describe more points than the curve. The x-values and y-values the curve actually reaches come from the allowed values of 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Gradient: dy/dx = dy/dt ÷dx/dt. Tangent horizontal where dy/dt = 0; vertical where dx/dt = 0.</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Area: ∫y dx = ∫ydx/dt dt, with the x-limits replaced by the matching t-limits.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None of these results is in the formulae list. Learn them.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parametric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Instead of linking y directly to x, both coordinates are given as functions of a third variable, the </a:t>
            </a:r>
            <a:r>
              <a:rPr lang="en-US" sz="1500" b="1" dirty="0">
                <a:solidFill>
                  <a:srgbClr val="1A1F2B"/>
                </a:solidFill>
                <a:latin typeface="Calibri" pitchFamily="34" charset="0"/>
                <a:ea typeface="Calibri" pitchFamily="34" charset="-122"/>
                <a:cs typeface="Calibri" pitchFamily="34" charset="-120"/>
              </a:rPr>
              <a:t>parameter</a:t>
            </a:r>
            <a:r>
              <a:rPr lang="en-US" sz="1500" dirty="0">
                <a:solidFill>
                  <a:srgbClr val="1A1F2B"/>
                </a:solidFill>
                <a:latin typeface="Calibri" pitchFamily="34" charset="0"/>
                <a:ea typeface="Calibri" pitchFamily="34" charset="-122"/>
                <a:cs typeface="Calibri" pitchFamily="34" charset="-120"/>
              </a:rPr>
              <a:t>: x = f(t), y = g(t). Each value of t gives exactly one point (f(t), g(t)). As t increases the point moves along the curve, so a parametric curve has a direction.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parametric curve can do things that y = f(x) cannot: turn back on itself, have vertical tangents, or cross itself. To sketch a curve, make a table of t, x and y, plot the points in order of t and join them smoothly.</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2732227"/>
          <a:ext cx="8229600" cy="914400"/>
        </p:xfrm>
        <a:graphic>
          <a:graphicData uri="http://schemas.openxmlformats.org/drawingml/2006/table">
            <a:tbl>
              <a:tblPr/>
              <a:tblGrid>
                <a:gridCol w="1477670"/>
                <a:gridCol w="1350569"/>
                <a:gridCol w="1350569"/>
                <a:gridCol w="1350569"/>
                <a:gridCol w="1350569"/>
                <a:gridCol w="135056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t³ - 3t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parametric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The curve x = t², y = t³ − 3t, −2 ≤ t ≤ 2, plotted from the table. Red arrows show the direction of increasing t. The curve passes through (3, 0) twice, at t = −√3 and t = √3. Its tangents are analysed in worked example 4.">    </p:cNvPr>
          <p:cNvPicPr>
            <a:picLocks noChangeAspect="1"/>
          </p:cNvPicPr>
          <p:nvPr/>
        </p:nvPicPr>
        <p:blipFill>
          <a:blip r:embed="rId1"/>
          <a:stretch>
            <a:fillRect/>
          </a:stretch>
        </p:blipFill>
        <p:spPr>
          <a:xfrm>
            <a:off x="6315761" y="1371600"/>
            <a:ext cx="2371039" cy="2131466"/>
          </a:xfrm>
          <a:prstGeom prst="rect">
            <a:avLst/>
          </a:prstGeom>
        </p:spPr>
      </p:pic>
      <p:sp>
        <p:nvSpPr>
          <p:cNvPr id="5" name="Text 2"/>
          <p:cNvSpPr txBox="1"/>
          <p:nvPr/>
        </p:nvSpPr>
        <p:spPr>
          <a:xfrm>
            <a:off x="6312560"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The curve x = t², y = t³ − 3t, −2 ≤ t ≤ 2, plotted from the table. Red arrows show the direction of increasing t. The curve passes through (3, 0) twice, at t = −√3 and t = √3. Its tangents are analysed in worked example 4.</a:t>
            </a:r>
            <a:endParaRPr lang="en-US" sz="1100" dirty="0"/>
          </a:p>
        </p:txBody>
      </p:sp>
      <p:sp>
        <p:nvSpPr>
          <p:cNvPr id="6" name="Text 3"/>
          <p:cNvSpPr txBox="1"/>
          <p:nvPr/>
        </p:nvSpPr>
        <p:spPr>
          <a:xfrm>
            <a:off x="457200" y="1371600"/>
            <a:ext cx="5538521"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most familiar parametric curve is the path of a projectile. Launched with horizontal speed 12 m s⁻¹ and vertical speed 9 m s⁻¹, its position after t seconds is x = 12t, y = 9t - 4.9t². Time is the parameter: it tells you when the projectile is at each point, which a Cartesian equation cannot. Eliminating t = x/12 gives the path y = ¾ x - (49/1440)x².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parametric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A projectile path as a parametric curve, x = 12t, y = 9t − 4.9t². Equal time steps of 0.5 s give equal horizontal steps of 6 m, but the vertical steps shrink and then reverse.">    </p:cNvPr>
          <p:cNvPicPr>
            <a:picLocks noChangeAspect="1"/>
          </p:cNvPicPr>
          <p:nvPr/>
        </p:nvPicPr>
        <p:blipFill>
          <a:blip r:embed="rId1"/>
          <a:stretch>
            <a:fillRect/>
          </a:stretch>
        </p:blipFill>
        <p:spPr>
          <a:xfrm>
            <a:off x="4389120" y="2000707"/>
            <a:ext cx="4297680" cy="1380744"/>
          </a:xfrm>
          <a:prstGeom prst="rect">
            <a:avLst/>
          </a:prstGeom>
        </p:spPr>
      </p:pic>
      <p:sp>
        <p:nvSpPr>
          <p:cNvPr id="5" name="Text 2"/>
          <p:cNvSpPr txBox="1"/>
          <p:nvPr/>
        </p:nvSpPr>
        <p:spPr>
          <a:xfrm>
            <a:off x="4389120" y="342717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 projectile path as a parametric curve, x = 12t, y = 9t − 4.9t². Equal time steps of 0.5 s give equal horizontal steps of 6 m, but the vertical steps shrink and then reverse.</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Joining the points in order of x instead of in order of t. In the table above t = -1 and t = 1 both give x = 1, but they are different points, (1, 2) and (1, -2), on different parts of the curve.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parametric equations into a Cartesian equation?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Cartesian equation links x and y only. To find it, you eliminate the parameter. When one equation is easy to rearrange (often a linear one such as x = 2t - 1), make t the subject and substitute into the other equation, then simplify into the form asked for. A fraction inside a fraction is cleared by multiplying top and bottom by the same thing.</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Sometimes it is quicker to combine the equations directly. For example, if x = t² and y = t³ - 3t = t(t² - 3), then squaring gives y² = t²(t² - 3)² = x(x - 3)².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parametric equations into a Cartesian equation?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Easy · Show that, find</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curve C has parametric equations x = 2t - 1, y = t/(t+2), t ≠-2. (a) Show that a Cartesian equation of C is y = (x+1)/(x+5). (b) Find the coordinates of the point where C crosses the y-axis.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Make t the subject of the simpler equation: x = 2t - 1 ⇒t = (x+1)/2. Substitute, then multiply top and bottom by 2: y = ((x+1)/2)/((x+1)/2 + 2) = (x+1)/(x+1+4). </a:t>
            </a:r>
            <a:r>
              <a:rPr lang="en-US" sz="1500" b="1" dirty="0">
                <a:solidFill>
                  <a:srgbClr val="1A1F2B"/>
                </a:solidFill>
                <a:latin typeface="Calibri" pitchFamily="34" charset="0"/>
                <a:ea typeface="Calibri" pitchFamily="34" charset="-122"/>
                <a:cs typeface="Calibri" pitchFamily="34" charset="-120"/>
              </a:rPr>
              <a:t>y = (x+1)/(x+5)</a:t>
            </a:r>
            <a:r>
              <a:rPr lang="en-US" sz="1500" dirty="0">
                <a:solidFill>
                  <a:srgbClr val="1A1F2B"/>
                </a:solidFill>
                <a:latin typeface="Calibri" pitchFamily="34" charset="0"/>
                <a:ea typeface="Calibri" pitchFamily="34" charset="-122"/>
                <a:cs typeface="Calibri" pitchFamily="34" charset="-120"/>
              </a:rPr>
              <a:t>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On the y-axis x = 0, so t = ½ and y = (1/2)/(1/2 + 2) = ⅕. </a:t>
            </a:r>
            <a:r>
              <a:rPr lang="en-US" sz="1500" b="1" dirty="0">
                <a:solidFill>
                  <a:srgbClr val="1A1F2B"/>
                </a:solidFill>
                <a:latin typeface="Calibri" pitchFamily="34" charset="0"/>
                <a:ea typeface="Calibri" pitchFamily="34" charset="-122"/>
                <a:cs typeface="Calibri" pitchFamily="34" charset="-120"/>
              </a:rPr>
              <a:t>(0, ⅕)</a:t>
            </a:r>
            <a:r>
              <a:rPr lang="en-US" sz="1500" dirty="0">
                <a:solidFill>
                  <a:srgbClr val="1A1F2B"/>
                </a:solidFill>
                <a:latin typeface="Calibri" pitchFamily="34" charset="0"/>
                <a:ea typeface="Calibri" pitchFamily="34" charset="-122"/>
                <a:cs typeface="Calibri" pitchFamily="34" charset="-120"/>
              </a:rPr>
              <a:t> Check with the Cartesian equation: (0+1)/(0+5) = ⅕.</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eliminate a parameter inside trigonometric functions?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cannot sensibly make t the subject of x = 3sin t (you would get inverse functions). Instead, find an identity that connects the two trigonometric expressions. First isolate the trigonometric function in each equation, for example x = 2 + 3cos θ⇒cos θ= (x-2)/3; then substitute into the identity. Pick the identity by looking at what appears:</a:t>
            </a:r>
            <a:endParaRPr lang="en-US" sz="15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2412187"/>
          <a:ext cx="8229600" cy="914400"/>
        </p:xfrm>
        <a:graphic>
          <a:graphicData uri="http://schemas.openxmlformats.org/drawingml/2006/table">
            <a:tbl>
              <a:tblPr/>
              <a:tblGrid>
                <a:gridCol w="2413102"/>
                <a:gridCol w="3613709"/>
                <a:gridCol w="220187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The equations contain…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 the identity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Typical result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t and cos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sin² t + cos² t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circle or an ellipse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t (or cos t) and cos 2t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 2t = 1 - 2sin² t = 2cos² t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parabola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t or cos t and sin 2t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2t = 2sin tcos t, then sin² + cos²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often y² =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t and sec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sec² t = 1 + tan²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hyperbola-like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cot t and csc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csc² t = 1 + cot²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hyperbola-like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eliminate a parameter inside trigonometric functions?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Find, show that</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a Cartesian equation of the curve x = 2 + 3cos θ, y = 3sin θ- 1, 0 ≤θ&lt; 2π, and describe the curve. (b) A curve has parametric equations x = 3sin t, y = 4cos 2t, -π/2 ≤t ≤π/2. Show that its Cartesian equation is y = 4 - (8/9) x².</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Isolate: cos θ= (x-2)/3, sin θ= (y+1)/3. Use sin²θ+ cos²θ= 1 and multiply by 9. </a:t>
            </a:r>
            <a:r>
              <a:rPr lang="en-US" sz="1500" b="1" dirty="0">
                <a:solidFill>
                  <a:srgbClr val="1A1F2B"/>
                </a:solidFill>
                <a:latin typeface="Calibri" pitchFamily="34" charset="0"/>
                <a:ea typeface="Calibri" pitchFamily="34" charset="-122"/>
                <a:cs typeface="Calibri" pitchFamily="34" charset="-120"/>
              </a:rPr>
              <a:t>(x-2)² + (y+1)² = 9: a circle with centre (2, -1) and radius 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cos 2t is linked to sin t by a double-angle formula: y = 4(1 - 2sin² t) = 4 - 8sin² t. Substitute sin t = x/3: y = 4 - 8 ×x²/9. </a:t>
            </a:r>
            <a:r>
              <a:rPr lang="en-US" sz="1500" b="1" dirty="0">
                <a:solidFill>
                  <a:srgbClr val="1A1F2B"/>
                </a:solidFill>
                <a:latin typeface="Calibri" pitchFamily="34" charset="0"/>
                <a:ea typeface="Calibri" pitchFamily="34" charset="-122"/>
                <a:cs typeface="Calibri" pitchFamily="34" charset="-120"/>
              </a:rPr>
              <a:t>y = 4 - (8/9) x²</a:t>
            </a:r>
            <a:r>
              <a:rPr lang="en-US" sz="1500" dirty="0">
                <a:solidFill>
                  <a:srgbClr val="1A1F2B"/>
                </a:solidFill>
                <a:latin typeface="Calibri" pitchFamily="34" charset="0"/>
                <a:ea typeface="Calibri" pitchFamily="34" charset="-122"/>
                <a:cs typeface="Calibri" pitchFamily="34" charset="-120"/>
              </a:rPr>
              <a:t> as required. Choose cos 2t = 1 - 2sin² t because x involves sin t; the version with cos² t would need a second step.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eliminate a parameter inside trigonometric functions?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Worked example 2(a): x = 2 + 3cos θ, y = 3sin θ − 1 is the circle with centre (2, −1) and radius 3, traced anticlockwise from (5, −1) as θ increases.">    </p:cNvPr>
          <p:cNvPicPr>
            <a:picLocks noChangeAspect="1"/>
          </p:cNvPicPr>
          <p:nvPr/>
        </p:nvPicPr>
        <p:blipFill>
          <a:blip r:embed="rId1"/>
          <a:stretch>
            <a:fillRect/>
          </a:stretch>
        </p:blipFill>
        <p:spPr>
          <a:xfrm>
            <a:off x="3153766" y="1371600"/>
            <a:ext cx="2836469" cy="2638044"/>
          </a:xfrm>
          <a:prstGeom prst="rect">
            <a:avLst/>
          </a:prstGeom>
        </p:spPr>
      </p:pic>
      <p:sp>
        <p:nvSpPr>
          <p:cNvPr id="5" name="Text 2"/>
          <p:cNvSpPr txBox="1"/>
          <p:nvPr/>
        </p:nvSpPr>
        <p:spPr>
          <a:xfrm>
            <a:off x="3153766" y="4055364"/>
            <a:ext cx="2836469"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2(a): x = 2 + 3cos θ, y = 3sin θ − 1 is the circle with centre (2, −1) and radius 3, traced anticlockwise from (5, −1) as θ increases.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eliminate a parameter inside trigonometric functions?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Worked example 2(b). The parametric curve x = 3sin t, y = 4cos 2t is only the solid arc of the parabola y = 4 − 8x²/9: since −1 ≤ sin t ≤ 1, it never goes beyond x = ±3.">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2(b). The parametric curve x = 3sin t, y = 4cos 2t is only the solid arc of the parabola y = 4 − 8x²/9: since −1 ≤ sin t ≤ 1, it never goes beyond x = ±3.</a:t>
            </a:r>
            <a:endParaRPr lang="en-US" sz="1100" dirty="0"/>
          </a:p>
        </p:txBody>
      </p:sp>
      <p:sp>
        <p:nvSpPr>
          <p:cNvPr id="6" name="Shape 3"/>
          <p:cNvSpPr/>
          <p:nvPr/>
        </p:nvSpPr>
        <p:spPr>
          <a:xfrm>
            <a:off x="457200" y="1371600"/>
            <a:ext cx="3621938"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29330"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Squaring and adding before isolating the trigonometric functions. From x = 2 + 3cos θ and y = 3sin θ- 1, writing x² + y² = 9 is wrong: the constants 2 and −1 must be moved to the other side first.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values of x and y does the curve actually reach?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Cartesian equation can describe more than the parametric curve. In worked example 2(b), y = 4 - (8/9) x² is a whole parabola, but the curve is only the part with -3 ≤x ≤3. So a complete answer gives the Cartesian equation together with its </a:t>
            </a:r>
            <a:r>
              <a:rPr lang="en-US" sz="1500" b="1" dirty="0">
                <a:solidFill>
                  <a:srgbClr val="1A1F2B"/>
                </a:solidFill>
                <a:latin typeface="Calibri" pitchFamily="34" charset="0"/>
                <a:ea typeface="Calibri" pitchFamily="34" charset="-122"/>
                <a:cs typeface="Calibri" pitchFamily="34" charset="-120"/>
              </a:rPr>
              <a:t>domain</a:t>
            </a:r>
            <a:r>
              <a:rPr lang="en-US" sz="1500" dirty="0">
                <a:solidFill>
                  <a:srgbClr val="1A1F2B"/>
                </a:solidFill>
                <a:latin typeface="Calibri" pitchFamily="34" charset="0"/>
                <a:ea typeface="Calibri" pitchFamily="34" charset="-122"/>
                <a:cs typeface="Calibri" pitchFamily="34" charset="-120"/>
              </a:rPr>
              <a:t>, the set of x-values the curve reaches. The </a:t>
            </a:r>
            <a:r>
              <a:rPr lang="en-US" sz="1500" b="1" dirty="0">
                <a:solidFill>
                  <a:srgbClr val="1A1F2B"/>
                </a:solidFill>
                <a:latin typeface="Calibri" pitchFamily="34" charset="0"/>
                <a:ea typeface="Calibri" pitchFamily="34" charset="-122"/>
                <a:cs typeface="Calibri" pitchFamily="34" charset="-120"/>
              </a:rPr>
              <a:t>range</a:t>
            </a:r>
            <a:r>
              <a:rPr lang="en-US" sz="1500" dirty="0">
                <a:solidFill>
                  <a:srgbClr val="1A1F2B"/>
                </a:solidFill>
                <a:latin typeface="Calibri" pitchFamily="34" charset="0"/>
                <a:ea typeface="Calibri" pitchFamily="34" charset="-122"/>
                <a:cs typeface="Calibri" pitchFamily="34" charset="-120"/>
              </a:rPr>
              <a:t> is the set of y-values it reaches.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find them, work out the values that x = f(t) and y = g(t) take over the allowed values of t. Use what you know about each function: -1 ≤sin t ≤1, eᵗ &gt; 0, t² ≥0, sec t ≥1 for 0 ≤t &lt; π/2, and so on. The restriction on t can also decide a sign: if y² = … and y is known to be positive, take the positive square root.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values of x and y does the curve actually reach?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Medium · Find, state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curve C has parametric equations x = tan t + 1, y = 3sec t, 0 ≤t &lt; π/2. (a) Find a Cartesian equation of C in the form y = √(f(x)), where f(x) is a quadratic. (b) State the set of values of x (the domain) and of y (the range) on 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Isolate: tan t = x - 1, sec t = y/3. Use sec² t = 1 + tan² t: y²/9 = 1 + (x-1)² ⇒y² = 9x² - 18x + 18. For 0 ≤t &lt; π/2, sec t &gt; 0, so y &gt; 0. </a:t>
            </a:r>
            <a:r>
              <a:rPr lang="en-US" sz="1500" b="1" dirty="0">
                <a:solidFill>
                  <a:srgbClr val="1A1F2B"/>
                </a:solidFill>
                <a:latin typeface="Calibri" pitchFamily="34" charset="0"/>
                <a:ea typeface="Calibri" pitchFamily="34" charset="-122"/>
                <a:cs typeface="Calibri" pitchFamily="34" charset="-120"/>
              </a:rPr>
              <a:t>y = √(9x² - 18x + 18)</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As t runs from 0 towards π/2, tan t increases from 0 without limit and sec t increases from 1 without limit. </a:t>
            </a:r>
            <a:r>
              <a:rPr lang="en-US" sz="1500" b="1" dirty="0">
                <a:solidFill>
                  <a:srgbClr val="1A1F2B"/>
                </a:solidFill>
                <a:latin typeface="Calibri" pitchFamily="34" charset="0"/>
                <a:ea typeface="Calibri" pitchFamily="34" charset="-122"/>
                <a:cs typeface="Calibri" pitchFamily="34" charset="-120"/>
              </a:rPr>
              <a:t>Domain x ≥1; range y ≥3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values of x and y does the curve actually reach?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Worked example 3: the curve starts at (1, 3) when t = 0 and goes off to the upper right as t → π/2. The dashed left half also satisfies y = √(9x² − 18x + 18), but no allowed value of t reaches i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the curve starts at (1, 3) when t = 0 and goes off to the upper right as t → π/2. The dashed left half also satisfies y = √(9x² − 18x + 18), but no allowed value of t reaches it.</a:t>
            </a:r>
            <a:endParaRPr lang="en-US" sz="1100" dirty="0"/>
          </a:p>
        </p:txBody>
      </p:sp>
      <p:sp>
        <p:nvSpPr>
          <p:cNvPr id="6" name="Shape 3"/>
          <p:cNvSpPr/>
          <p:nvPr/>
        </p:nvSpPr>
        <p:spPr>
          <a:xfrm>
            <a:off x="457200" y="1371600"/>
            <a:ext cx="3621938"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29330"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the domain comes from x = f(t)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question says "state the domain of f" after you have found y = f(x), the answer comes from the parametric equation for x, not from the formula for f. A formula like √(9x² - 18x + 18) is defined for every x, but the curve only has x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dy/dx for a parametric curve?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1494130"/>
          </a:xfrm>
          <a:prstGeom prst="roundRect">
            <a:avLst>
              <a:gd name="adj" fmla="val 3672"/>
            </a:avLst>
          </a:prstGeom>
          <a:solidFill>
            <a:srgbClr val="EEF2FF"/>
          </a:solidFill>
          <a:ln w="9525">
            <a:solidFill>
              <a:srgbClr val="DDE2EA"/>
            </a:solidFill>
            <a:prstDash val="solid"/>
          </a:ln>
        </p:spPr>
      </p:sp>
      <p:sp>
        <p:nvSpPr>
          <p:cNvPr id="5" name="Text 3"/>
          <p:cNvSpPr txBox="1"/>
          <p:nvPr/>
        </p:nvSpPr>
        <p:spPr>
          <a:xfrm>
            <a:off x="603504" y="146304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Gradient of a parametric curve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dy/dx = dy/dt ÷dx/dt   (provided dx/dt ≠0)</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Differentiate x and y separately with respect to t, then divide; the answer is in terms of t. It follows from the chain rule: dy/dx = dy/dt ×dt/dx, and dt/dx = 1 ÷dx/dt. Not in the formulae list, so learn it.</a:t>
            </a:r>
            <a:endParaRPr lang="en-US" sz="1400" dirty="0"/>
          </a:p>
        </p:txBody>
      </p:sp>
      <p:sp>
        <p:nvSpPr>
          <p:cNvPr id="6" name="Text 4"/>
          <p:cNvSpPr txBox="1"/>
          <p:nvPr/>
        </p:nvSpPr>
        <p:spPr>
          <a:xfrm>
            <a:off x="457200" y="2984602"/>
            <a:ext cx="8229600" cy="137800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To find the gradient at a point you need its value of t. If you are given the coordinates, find the t that gives both of them.</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Horizontal tangent</a:t>
            </a:r>
            <a:r>
              <a:rPr lang="en-US" sz="1500" dirty="0">
                <a:solidFill>
                  <a:srgbClr val="1A1F2B"/>
                </a:solidFill>
                <a:latin typeface="Calibri" pitchFamily="34" charset="0"/>
                <a:ea typeface="Calibri" pitchFamily="34" charset="-122"/>
                <a:cs typeface="Calibri" pitchFamily="34" charset="-120"/>
              </a:rPr>
              <a:t> (gradient 0): dy/dt = 0 with dx/dt ≠0.</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Vertical tangent</a:t>
            </a:r>
            <a:r>
              <a:rPr lang="en-US" sz="1500" dirty="0">
                <a:solidFill>
                  <a:srgbClr val="1A1F2B"/>
                </a:solidFill>
                <a:latin typeface="Calibri" pitchFamily="34" charset="0"/>
                <a:ea typeface="Calibri" pitchFamily="34" charset="-122"/>
                <a:cs typeface="Calibri" pitchFamily="34" charset="-120"/>
              </a:rPr>
              <a:t> (gradient undefined): dx/dt = 0 with dy/dt ≠0.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Simplify the quotient, especially with trigonometric functions: -2cos θ/4sin θ = -½cot θ.</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dy/dx for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Find</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parametric equations x = t², y = t³ - 3t. (a) Find dy/dx in terms of t. (b) Find the gradient of C at the point (4, 2). (c) Find the coordinates of the points where the tangent to C is horizontal, and of the point where it is vertical.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dx/dt = 2t, dy/dt = 3t² - 3. </a:t>
            </a:r>
            <a:r>
              <a:rPr lang="en-US" sz="1500" b="1" dirty="0">
                <a:solidFill>
                  <a:srgbClr val="1A1F2B"/>
                </a:solidFill>
                <a:latin typeface="Calibri" pitchFamily="34" charset="0"/>
                <a:ea typeface="Calibri" pitchFamily="34" charset="-122"/>
                <a:cs typeface="Calibri" pitchFamily="34" charset="-120"/>
              </a:rPr>
              <a:t>dy/dx = (3t² - 3)/2t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Find t at (4, 2) using both coordinates: t² = 4 gives t = ±2; y = 2 only for t = 2 (t = -2 gives y = -2). Gradient = (3×4 - 3)/(2×2). </a:t>
            </a:r>
            <a:r>
              <a:rPr lang="en-US" sz="1500" b="1" dirty="0">
                <a:solidFill>
                  <a:srgbClr val="1A1F2B"/>
                </a:solidFill>
                <a:latin typeface="Calibri" pitchFamily="34" charset="0"/>
                <a:ea typeface="Calibri" pitchFamily="34" charset="-122"/>
                <a:cs typeface="Calibri" pitchFamily="34" charset="-120"/>
              </a:rPr>
              <a:t>(9/4)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Horizontal where dy/dt = 0: 3t² - 3 = 0 ⇒t = ±1, and dx/dt = ±2 ≠0 there. </a:t>
            </a:r>
            <a:r>
              <a:rPr lang="en-US" sz="1500" b="1" dirty="0">
                <a:solidFill>
                  <a:srgbClr val="1A1F2B"/>
                </a:solidFill>
                <a:latin typeface="Calibri" pitchFamily="34" charset="0"/>
                <a:ea typeface="Calibri" pitchFamily="34" charset="-122"/>
                <a:cs typeface="Calibri" pitchFamily="34" charset="-120"/>
              </a:rPr>
              <a:t>(1, -2) and (1, 2)</a:t>
            </a:r>
            <a:r>
              <a:rPr lang="en-US" sz="1500" dirty="0">
                <a:solidFill>
                  <a:srgbClr val="1A1F2B"/>
                </a:solidFill>
                <a:latin typeface="Calibri" pitchFamily="34" charset="0"/>
                <a:ea typeface="Calibri" pitchFamily="34" charset="-122"/>
                <a:cs typeface="Calibri" pitchFamily="34" charset="-120"/>
              </a:rPr>
              <a:t> Vertical where dx/dt = 0: 2t = 0 ⇒t = 0, with dy/dt = -3 ≠0. </a:t>
            </a:r>
            <a:r>
              <a:rPr lang="en-US" sz="1500" b="1" dirty="0">
                <a:solidFill>
                  <a:srgbClr val="1A1F2B"/>
                </a:solidFill>
                <a:latin typeface="Calibri" pitchFamily="34" charset="0"/>
                <a:ea typeface="Calibri" pitchFamily="34" charset="-122"/>
                <a:cs typeface="Calibri" pitchFamily="34" charset="-120"/>
              </a:rPr>
              <a:t>(0, 0)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At the crossing point (3, 0) the two branches have gradients (3×3 - 3)/(±2√3) = ±√3: two different tangents through one point, which no curve y = f(x) can have.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dy/dx for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Worked example 4 on the curve x = t², y = t³ − 3t: horizontal tangents at (1, ±2) where dy/dt = 0, a vertical tangent at O where dx/dt = 0, and two tangents with gradients ±√3 through the crossing point (3, 0).">    </p:cNvPr>
          <p:cNvPicPr>
            <a:picLocks noChangeAspect="1"/>
          </p:cNvPicPr>
          <p:nvPr/>
        </p:nvPicPr>
        <p:blipFill>
          <a:blip r:embed="rId1"/>
          <a:stretch>
            <a:fillRect/>
          </a:stretch>
        </p:blipFill>
        <p:spPr>
          <a:xfrm>
            <a:off x="2920594" y="1371600"/>
            <a:ext cx="3302813" cy="2469794"/>
          </a:xfrm>
          <a:prstGeom prst="rect">
            <a:avLst/>
          </a:prstGeom>
        </p:spPr>
      </p:pic>
      <p:sp>
        <p:nvSpPr>
          <p:cNvPr id="5" name="Text 2"/>
          <p:cNvSpPr txBox="1"/>
          <p:nvPr/>
        </p:nvSpPr>
        <p:spPr>
          <a:xfrm>
            <a:off x="2920594" y="3887114"/>
            <a:ext cx="3302813"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on the curve x = t², y = t³ − 3t: horizontal tangents at (1, ±2) where dy/dt = 0, a vertical tangent at O where dx/dt = 0, and two tangents with gradients ±√3 through the crossing point (3, 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tangent and normal to a parametric curve?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114757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method is the one from P1; only the gradient is found differently.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 the point: substitute the value of t into both parametric equations.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 the gradient m: substitute the same t into dy/dx. For the normal use -1/m.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Use y - y₁ = m(x - x₁), with x and y, never t, in the final equation.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tangent and normal to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Hard · Show that, find</a:t>
            </a:r>
            <a:endParaRPr lang="en-US" sz="1200" dirty="0"/>
          </a:p>
        </p:txBody>
      </p:sp>
      <p:pic>
        <p:nvPicPr>
          <p:cNvPr id="4" name="Image 0" descr="The ellipse x = 4cos θ, y = 2sin θ with the tangent and normal at P (θ = π/4), drawn to equal scales so that the right angle is true. Triangle OAB has area 8. Note that θ is the parameter, not the angle between OP and the x-axis.">    </p:cNvPr>
          <p:cNvPicPr>
            <a:picLocks noChangeAspect="1"/>
          </p:cNvPicPr>
          <p:nvPr/>
        </p:nvPicPr>
        <p:blipFill>
          <a:blip r:embed="rId1"/>
          <a:stretch>
            <a:fillRect/>
          </a:stretch>
        </p:blipFill>
        <p:spPr>
          <a:xfrm>
            <a:off x="4490618" y="1371600"/>
            <a:ext cx="4196182" cy="2469794"/>
          </a:xfrm>
          <a:prstGeom prst="rect">
            <a:avLst/>
          </a:prstGeom>
        </p:spPr>
      </p:pic>
      <p:sp>
        <p:nvSpPr>
          <p:cNvPr id="5" name="Text 2"/>
          <p:cNvSpPr txBox="1"/>
          <p:nvPr/>
        </p:nvSpPr>
        <p:spPr>
          <a:xfrm>
            <a:off x="4490618" y="3887114"/>
            <a:ext cx="4196182" cy="730606"/>
          </a:xfrm>
          <a:prstGeom prst="rect">
            <a:avLst/>
          </a:prstGeom>
          <a:noFill/>
          <a:ln/>
        </p:spPr>
        <p:txBody>
          <a:bodyPr wrap="square" lIns="0" tIns="0" rIns="0" bIns="0" rtlCol="0" anchor="t"/>
          <a:lstStyle/>
          <a:p>
            <a:pPr algn="ctr" indent="0" marL="0">
              <a:buNone/>
            </a:pPr>
            <a:r>
              <a:rPr lang="en-US" sz="1100" i="1" dirty="0">
                <a:solidFill>
                  <a:srgbClr val="5A6577"/>
                </a:solidFill>
              </a:rPr>
              <a:t>The ellipse x = 4cos θ, y = 2sin θ with the tangent and normal at P (θ = π/4), drawn to equal scales so that the right angle is true. Triangle OAB has area 8. Note that θ is the parameter, not the angle between OP and the x-axis.</a:t>
            </a:r>
            <a:endParaRPr lang="en-US" sz="1100" dirty="0"/>
          </a:p>
        </p:txBody>
      </p:sp>
      <p:sp>
        <p:nvSpPr>
          <p:cNvPr id="6" name="Text 3"/>
          <p:cNvSpPr txBox="1"/>
          <p:nvPr/>
        </p:nvSpPr>
        <p:spPr>
          <a:xfrm>
            <a:off x="457200" y="1371600"/>
            <a:ext cx="3713378"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ellipse E has parametric equations x = 4cos θ, y = 2sin θ, 0 ≤θ&lt; 2π. The point P on E has parameter θ= π/4. (a) Show that dy/dx = -½cot θ. (b) Find an equation of the tangent to E at P, in the form x + ay = b, where a and b are exact constants. (c) Find an equation of the normal to E at P. (d) The tangent meets the x-axis at A and the y-axis at B. Find the area of triangle OAB.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dx/dθ = -4sin θ, dy/dθ = 2cos θ, so dy/dx = 2cos θ/(-4sin θ). </a:t>
            </a:r>
            <a:r>
              <a:rPr lang="en-US" sz="1500" b="1" dirty="0">
                <a:solidFill>
                  <a:srgbClr val="1A1F2B"/>
                </a:solidFill>
                <a:latin typeface="Calibri" pitchFamily="34" charset="0"/>
                <a:ea typeface="Calibri" pitchFamily="34" charset="-122"/>
                <a:cs typeface="Calibri" pitchFamily="34" charset="-120"/>
              </a:rPr>
              <a:t>-½cot θ</a:t>
            </a:r>
            <a:r>
              <a:rPr lang="en-US" sz="1500" dirty="0">
                <a:solidFill>
                  <a:srgbClr val="1A1F2B"/>
                </a:solidFill>
                <a:latin typeface="Calibri" pitchFamily="34" charset="0"/>
                <a:ea typeface="Calibri" pitchFamily="34" charset="-122"/>
                <a:cs typeface="Calibri" pitchFamily="34" charset="-120"/>
              </a:rPr>
              <a:t> as required.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tangent and normal to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Hard · Show that, find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θ= π/4: P = (4×√2/2, 2×√2/2) = (2√2, √2) and m = -½cot π/4 = -½. Then y - √2 = -½(x - 2√2) ⇒2y - 2√2 = -x + 2√2. </a:t>
            </a:r>
            <a:r>
              <a:rPr lang="en-US" sz="1500" b="1" dirty="0">
                <a:solidFill>
                  <a:srgbClr val="1A1F2B"/>
                </a:solidFill>
                <a:latin typeface="Calibri" pitchFamily="34" charset="0"/>
                <a:ea typeface="Calibri" pitchFamily="34" charset="-122"/>
                <a:cs typeface="Calibri" pitchFamily="34" charset="-120"/>
              </a:rPr>
              <a:t>x + 2y = 4√2</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Normal gradient -1 ÷(-½) = 2: y - √2 = 2(x - 2√2). </a:t>
            </a:r>
            <a:r>
              <a:rPr lang="en-US" sz="1500" b="1" dirty="0">
                <a:solidFill>
                  <a:srgbClr val="1A1F2B"/>
                </a:solidFill>
                <a:latin typeface="Calibri" pitchFamily="34" charset="0"/>
                <a:ea typeface="Calibri" pitchFamily="34" charset="-122"/>
                <a:cs typeface="Calibri" pitchFamily="34" charset="-120"/>
              </a:rPr>
              <a:t>y = 2x - 3√2</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Tangent intercepts: y = 0 gives x = 4√2, so A(4√2, 0); x = 0 gives y = 2√2, so B(0, 2√2). Area = ½ ×4√2 ×2√2 = ½ ×16. </a:t>
            </a:r>
            <a:r>
              <a:rPr lang="en-US" sz="1500" b="1" dirty="0">
                <a:solidFill>
                  <a:srgbClr val="1A1F2B"/>
                </a:solidFill>
                <a:latin typeface="Calibri" pitchFamily="34" charset="0"/>
                <a:ea typeface="Calibri" pitchFamily="34" charset="-122"/>
                <a:cs typeface="Calibri" pitchFamily="34" charset="-120"/>
              </a:rPr>
              <a:t>8</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tangent and normal to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Leaving θ (or t) in the equation of a tangent. The gradient -½cot θ is a formula; the tangent at P uses the number -½. A final answer such as y - √2 = -½cot θ (x - 2√2) is not a straight line.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under a parametric curve?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1494130"/>
          </a:xfrm>
          <a:prstGeom prst="roundRect">
            <a:avLst>
              <a:gd name="adj" fmla="val 3672"/>
            </a:avLst>
          </a:prstGeom>
          <a:solidFill>
            <a:srgbClr val="EEF2FF"/>
          </a:solidFill>
          <a:ln w="9525">
            <a:solidFill>
              <a:srgbClr val="DDE2EA"/>
            </a:solidFill>
            <a:prstDash val="solid"/>
          </a:ln>
        </p:spPr>
      </p:sp>
      <p:sp>
        <p:nvSpPr>
          <p:cNvPr id="5" name="Text 3"/>
          <p:cNvSpPr txBox="1"/>
          <p:nvPr/>
        </p:nvSpPr>
        <p:spPr>
          <a:xfrm>
            <a:off x="603504" y="146304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Area under a parametric curve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Area = ∫ₓ₌ₐˣ⁼ᵇ y dx = ∫ₜ₌ₚ^(t=q) y dx/dt dt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 and q are the values of t at which x = a and x = b; y and dx/dt are both written in terms of t. It is integration by substitution: dx is replaced by dx/dt dt, and the limits change with it. Not in the formulae list, so learn it.</a:t>
            </a:r>
            <a:endParaRPr lang="en-US" sz="1400" dirty="0"/>
          </a:p>
        </p:txBody>
      </p:sp>
      <p:sp>
        <p:nvSpPr>
          <p:cNvPr id="6" name="Text 4"/>
          <p:cNvSpPr txBox="1"/>
          <p:nvPr/>
        </p:nvSpPr>
        <p:spPr>
          <a:xfrm>
            <a:off x="457200" y="2984602"/>
            <a:ext cx="8229600" cy="160843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curve must be above the x-axis for the result to be the area. Keep the limits in the order "t at the left end, x = a" to "t at the right end, x = b", even if the first is the larger number. The method: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 the t-values at the ends of the region (from the x-values given, or from where the curve meets an 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differentiate x with respect to 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multiply y by dx/dt and simplify (this is often the step a "show that" part is testing);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under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08447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integrate with respect to t between the t-limits.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x decreases as t increases, dx/dt is negative and the left-hand end has the larger t. Writing the limits in the correct order makes the answer positive; you can then swap them and change the sign of the integrand, as in worked example 7.</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under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Medium · Find</a:t>
            </a:r>
            <a:endParaRPr lang="en-US" sz="1200" dirty="0"/>
          </a:p>
        </p:txBody>
      </p:sp>
      <p:pic>
        <p:nvPicPr>
          <p:cNvPr id="4" name="Image 0" descr="The region between x = t² + 2t, y = 3 − t and the coordinate axes. The left end (0, 3) has t = 0 and the right end (15, 0) has t = 3; the shaded area is 18.">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region between x = t² + 2t, y = 3 − t and the coordinate axes. The left end (0, 3) has t = 0 and the right end (15, 0) has t = 3; the shaded area is 18.</a:t>
            </a:r>
            <a:endParaRPr lang="en-US" sz="1100" dirty="0"/>
          </a:p>
        </p:txBody>
      </p:sp>
      <p:sp>
        <p:nvSpPr>
          <p:cNvPr id="6" name="Text 3"/>
          <p:cNvSpPr txBox="1"/>
          <p:nvPr/>
        </p:nvSpPr>
        <p:spPr>
          <a:xfrm>
            <a:off x="457200" y="1371600"/>
            <a:ext cx="3621938"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parametric equations x = t² + 2t, y = 3 - t, 0 ≤t ≤3. Find the area of the region bounded by C and the coordinate axes.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Ends of the region.</a:t>
            </a:r>
            <a:r>
              <a:rPr lang="en-US" sz="1500" dirty="0">
                <a:solidFill>
                  <a:srgbClr val="1A1F2B"/>
                </a:solidFill>
                <a:latin typeface="Calibri" pitchFamily="34" charset="0"/>
                <a:ea typeface="Calibri" pitchFamily="34" charset="-122"/>
                <a:cs typeface="Calibri" pitchFamily="34" charset="-120"/>
              </a:rPr>
              <a:t> t = 0 gives (0, 3), on the y-axis; t = 3 gives (15, 0), on the x-axis. x increases from 0 to 15 as t goes from 0 to 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Set up.</a:t>
            </a:r>
            <a:r>
              <a:rPr lang="en-US" sz="1500" dirty="0">
                <a:solidFill>
                  <a:srgbClr val="1A1F2B"/>
                </a:solidFill>
                <a:latin typeface="Calibri" pitchFamily="34" charset="0"/>
                <a:ea typeface="Calibri" pitchFamily="34" charset="-122"/>
                <a:cs typeface="Calibri" pitchFamily="34" charset="-120"/>
              </a:rPr>
              <a:t> dx/dt = 2t + 2, so Area = ∫₀³ (3 - t)(2t + 2) dt = ∫₀³ (6 + 4t - 2t²) dt.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Integrate.</a:t>
            </a:r>
            <a:r>
              <a:rPr lang="en-US" sz="1500" dirty="0">
                <a:solidFill>
                  <a:srgbClr val="1A1F2B"/>
                </a:solidFill>
                <a:latin typeface="Calibri" pitchFamily="34" charset="0"/>
                <a:ea typeface="Calibri" pitchFamily="34" charset="-122"/>
                <a:cs typeface="Calibri" pitchFamily="34" charset="-120"/>
              </a:rPr>
              <a:t> [6t + 2t² - ⅔ t³]₀³ = 18 + 18 - 18 - 0.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under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18</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under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find</a:t>
            </a:r>
            <a:endParaRPr lang="en-US" sz="1200" dirty="0"/>
          </a:p>
        </p:txBody>
      </p:sp>
      <p:pic>
        <p:nvPicPr>
          <p:cNvPr id="4" name="Image 0" descr="As t increases from 0 to π/2 the point moves from (4, 0) back to the origin, so x decreases. The shaded region R, from x = 0 (t = π/2) to x = 2 (t = π/3), has area 8/3 − √3 ≈ 0.935.">    </p:cNvPr>
          <p:cNvPicPr>
            <a:picLocks noChangeAspect="1"/>
          </p:cNvPicPr>
          <p:nvPr/>
        </p:nvPicPr>
        <p:blipFill>
          <a:blip r:embed="rId1"/>
          <a:stretch>
            <a:fillRect/>
          </a:stretch>
        </p:blipFill>
        <p:spPr>
          <a:xfrm>
            <a:off x="4389120" y="1913839"/>
            <a:ext cx="4297680" cy="1553566"/>
          </a:xfrm>
          <a:prstGeom prst="rect">
            <a:avLst/>
          </a:prstGeom>
        </p:spPr>
      </p:pic>
      <p:sp>
        <p:nvSpPr>
          <p:cNvPr id="5" name="Text 2"/>
          <p:cNvSpPr txBox="1"/>
          <p:nvPr/>
        </p:nvSpPr>
        <p:spPr>
          <a:xfrm>
            <a:off x="4389120" y="351312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As t increases from 0 to π/2 the point moves from (4, 0) back to the origin, so x decreases. The shaded region R, from x = 0 (t = π/2) to x = 2 (t = π/3), has area 8/3 − √3 ≈ 0.935.</a:t>
            </a:r>
            <a:endParaRPr lang="en-US" sz="1100" dirty="0"/>
          </a:p>
        </p:txBody>
      </p:sp>
      <p:sp>
        <p:nvSpPr>
          <p:cNvPr id="6" name="Text 3"/>
          <p:cNvSpPr txBox="1"/>
          <p:nvPr/>
        </p:nvSpPr>
        <p:spPr>
          <a:xfrm>
            <a:off x="457200" y="1371600"/>
            <a:ext cx="3611880"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parametric equations x = 4cos t, y = sin 2t, 0 ≤t ≤π/2. The region R is bounded by C, the x-axis and the line x = 2. (a) Show that the area of R is given by ∫_(π/3)^(π/2) 8sin² tcos t dt. (b) Hence find the exact area of 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 runs from x = 0 to x = 2. x = 0: cos t = 0, t = π/2; x = 2: cos t = ½, t = π/3. With the limits in x-order and sin 2t = 2sin tcos t: Area = ∫_(π/2)^(π/3) sin 2t ×(-4sin t) dt = ∫_(π/2)^(π/3) -8sin² tcos t dt.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under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find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Swap the limits and change the sign: </a:t>
            </a:r>
            <a:r>
              <a:rPr lang="en-US" sz="1500" b="1" dirty="0">
                <a:solidFill>
                  <a:srgbClr val="1A1F2B"/>
                </a:solidFill>
                <a:latin typeface="Calibri" pitchFamily="34" charset="0"/>
                <a:ea typeface="Calibri" pitchFamily="34" charset="-122"/>
                <a:cs typeface="Calibri" pitchFamily="34" charset="-120"/>
              </a:rPr>
              <a:t>Area = ∫_(π/3)^(π/2) 8sin² tcos t dt</a:t>
            </a:r>
            <a:r>
              <a:rPr lang="en-US" sz="1500" dirty="0">
                <a:solidFill>
                  <a:srgbClr val="1A1F2B"/>
                </a:solidFill>
                <a:latin typeface="Calibri" pitchFamily="34" charset="0"/>
                <a:ea typeface="Calibri" pitchFamily="34" charset="-122"/>
                <a:cs typeface="Calibri" pitchFamily="34" charset="-120"/>
              </a:rPr>
              <a:t> as required.</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Integrate by recognition: the derivative of sin³ t is 3sin² tcos t. [(8/3)sin³ t]_(π/3)^(π/2) = (8/3)(1 - 3√3/8), using sin³π/3 = 3√3/8. </a:t>
            </a:r>
            <a:r>
              <a:rPr lang="en-US" sz="1500" b="1" dirty="0">
                <a:solidFill>
                  <a:srgbClr val="1A1F2B"/>
                </a:solidFill>
                <a:latin typeface="Calibri" pitchFamily="34" charset="0"/>
                <a:ea typeface="Calibri" pitchFamily="34" charset="-122"/>
                <a:cs typeface="Calibri" pitchFamily="34" charset="-120"/>
              </a:rPr>
              <a:t>(8/3) - √3 (≈ 0.935)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under a parametric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Putting the x-values 0 and 2 in as the limits of a t-integral. Once the integrand is in terms of t, the limits must be values of t (here π/2 and π/3). Mixing them spoils an otherwise correct integral.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Longer questions on this topic usually combine a Cartesian equation (with its domain), a tangent or normal, and an area. The last example does all three.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Full question</a:t>
            </a:r>
            <a:endParaRPr lang="en-US" sz="1200" dirty="0"/>
          </a:p>
        </p:txBody>
      </p:sp>
      <p:pic>
        <p:nvPicPr>
          <p:cNvPr id="4" name="Image 0" descr="Drawn to equal scales: the curve x = tan t, y = sin 2t, 0 ≤ t ≤ π/4, is the part of y = 2x/(1 + x²) from O to (1, 1). The tangent at P (t = π/6) has gradient 3/4 and the shaded area is ln 2.">    </p:cNvPr>
          <p:cNvPicPr>
            <a:picLocks noChangeAspect="1"/>
          </p:cNvPicPr>
          <p:nvPr/>
        </p:nvPicPr>
        <p:blipFill>
          <a:blip r:embed="rId1"/>
          <a:stretch>
            <a:fillRect/>
          </a:stretch>
        </p:blipFill>
        <p:spPr>
          <a:xfrm>
            <a:off x="5870448" y="1371600"/>
            <a:ext cx="2816352" cy="2469794"/>
          </a:xfrm>
          <a:prstGeom prst="rect">
            <a:avLst/>
          </a:prstGeom>
        </p:spPr>
      </p:pic>
      <p:sp>
        <p:nvSpPr>
          <p:cNvPr id="5" name="Text 2"/>
          <p:cNvSpPr txBox="1"/>
          <p:nvPr/>
        </p:nvSpPr>
        <p:spPr>
          <a:xfrm>
            <a:off x="5870448" y="3887114"/>
            <a:ext cx="2816352" cy="730606"/>
          </a:xfrm>
          <a:prstGeom prst="rect">
            <a:avLst/>
          </a:prstGeom>
          <a:noFill/>
          <a:ln/>
        </p:spPr>
        <p:txBody>
          <a:bodyPr wrap="square" lIns="0" tIns="0" rIns="0" bIns="0" rtlCol="0" anchor="t"/>
          <a:lstStyle/>
          <a:p>
            <a:pPr algn="ctr" indent="0" marL="0">
              <a:buNone/>
            </a:pPr>
            <a:r>
              <a:rPr lang="en-US" sz="1100" i="1" dirty="0">
                <a:solidFill>
                  <a:srgbClr val="5A6577"/>
                </a:solidFill>
              </a:rPr>
              <a:t>Drawn to equal scales: the curve x = tan t, y = sin 2t, 0 ≤ t ≤ π/4, is the part of y = 2x/(1 + x²) from O to (1, 1). The tangent at P (t = π/6) has gradient 3/4 and the shaded area is ln 2.</a:t>
            </a:r>
            <a:endParaRPr lang="en-US" sz="1100" dirty="0"/>
          </a:p>
        </p:txBody>
      </p:sp>
      <p:sp>
        <p:nvSpPr>
          <p:cNvPr id="6" name="Text 3"/>
          <p:cNvSpPr txBox="1"/>
          <p:nvPr/>
        </p:nvSpPr>
        <p:spPr>
          <a:xfrm>
            <a:off x="457200" y="1371600"/>
            <a:ext cx="5093208" cy="302209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parametric equations x = tan t, y = sin 2t, 0 ≤t ≤π/4.</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a Cartesian equation of C is y = 2x/(1+x²), and state the domain of x on C.</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 Find dy/dx in terms of t.</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 The point P on C has parameter t = π/6. Find an equation of the tangent to C at P, in the form y = mx + c, where m and c are exact constants.</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 Find the exact area of the region bounded by C, the x-axis and the line x =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Full question (continued)</a:t>
            </a:r>
            <a:endParaRPr lang="en-US" sz="1200" dirty="0"/>
          </a:p>
        </p:txBody>
      </p:sp>
      <p:sp>
        <p:nvSpPr>
          <p:cNvPr id="4" name="Text 2"/>
          <p:cNvSpPr txBox="1"/>
          <p:nvPr/>
        </p:nvSpPr>
        <p:spPr>
          <a:xfrm>
            <a:off x="457200" y="1371600"/>
            <a:ext cx="8229600" cy="23710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Write sin 2t in terms of tan t: sin 2t = 2sin tcos t = 2sin t/cos tcos² t = 2tan t/(sec² t) = 2tan t/(1 + tan² t). So </a:t>
            </a:r>
            <a:r>
              <a:rPr lang="en-US" sz="1500" b="1" dirty="0">
                <a:solidFill>
                  <a:srgbClr val="1A1F2B"/>
                </a:solidFill>
                <a:latin typeface="Calibri" pitchFamily="34" charset="0"/>
                <a:ea typeface="Calibri" pitchFamily="34" charset="-122"/>
                <a:cs typeface="Calibri" pitchFamily="34" charset="-120"/>
              </a:rPr>
              <a:t>y = 2x/(1+x²)</a:t>
            </a:r>
            <a:r>
              <a:rPr lang="en-US" sz="1500" dirty="0">
                <a:solidFill>
                  <a:srgbClr val="1A1F2B"/>
                </a:solidFill>
                <a:latin typeface="Calibri" pitchFamily="34" charset="0"/>
                <a:ea typeface="Calibri" pitchFamily="34" charset="-122"/>
                <a:cs typeface="Calibri" pitchFamily="34" charset="-120"/>
              </a:rPr>
              <a:t>; tan t increases from 0 to 1 on 0 ≤t ≤π/4, so </a:t>
            </a:r>
            <a:r>
              <a:rPr lang="en-US" sz="1500" b="1" dirty="0">
                <a:solidFill>
                  <a:srgbClr val="1A1F2B"/>
                </a:solidFill>
                <a:latin typeface="Calibri" pitchFamily="34" charset="0"/>
                <a:ea typeface="Calibri" pitchFamily="34" charset="-122"/>
                <a:cs typeface="Calibri" pitchFamily="34" charset="-120"/>
              </a:rPr>
              <a:t>the domain is 0 ≤x ≤1</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dx/dt = sec² t, dy/dt = 2cos 2t, so dy/dx = 2cos 2t/(sec² t). </a:t>
            </a:r>
            <a:r>
              <a:rPr lang="en-US" sz="1500" b="1" dirty="0">
                <a:solidFill>
                  <a:srgbClr val="1A1F2B"/>
                </a:solidFill>
                <a:latin typeface="Calibri" pitchFamily="34" charset="0"/>
                <a:ea typeface="Calibri" pitchFamily="34" charset="-122"/>
                <a:cs typeface="Calibri" pitchFamily="34" charset="-120"/>
              </a:rPr>
              <a:t>2cos 2tcos² 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 = (tan π/6, sin π/3) = (√3/3, √3/2) and m = 2 ×½ ×(√3/2)² = ¾. Then y - √3/2 = ¾(x - √3/3) ⇒y = ¾ x - √3/4 + √3/2. </a:t>
            </a:r>
            <a:r>
              <a:rPr lang="en-US" sz="1500" b="1" dirty="0">
                <a:solidFill>
                  <a:srgbClr val="1A1F2B"/>
                </a:solidFill>
                <a:latin typeface="Calibri" pitchFamily="34" charset="0"/>
                <a:ea typeface="Calibri" pitchFamily="34" charset="-122"/>
                <a:cs typeface="Calibri" pitchFamily="34" charset="-120"/>
              </a:rPr>
              <a:t>y = ¾ x + √3/4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x = 0 at t = 0 and x = 1 at t = π/4. Area = ∫₀^(π/4) sin 2tsec² t dt = ∫₀^(π/4) 2sin tcos t/(cos² t) dt = ∫₀^(π/4) 2tan t dt = [2ln sec t]₀^(π/4) = 2ln √2 - 2ln 1. </a:t>
            </a:r>
            <a:r>
              <a:rPr lang="en-US" sz="1500" b="1" dirty="0">
                <a:solidFill>
                  <a:srgbClr val="1A1F2B"/>
                </a:solidFill>
                <a:latin typeface="Calibri" pitchFamily="34" charset="0"/>
                <a:ea typeface="Calibri" pitchFamily="34" charset="-122"/>
                <a:cs typeface="Calibri" pitchFamily="34" charset="-120"/>
              </a:rPr>
              <a:t>ln 2</a:t>
            </a:r>
            <a:r>
              <a:rPr lang="en-US" sz="1500" dirty="0">
                <a:solidFill>
                  <a:srgbClr val="1A1F2B"/>
                </a:solidFill>
                <a:latin typeface="Calibri" pitchFamily="34" charset="0"/>
                <a:ea typeface="Calibri" pitchFamily="34" charset="-122"/>
                <a:cs typeface="Calibri" pitchFamily="34" charset="-120"/>
              </a:rPr>
              <a:t> As a check, ∫₀¹ 2x/(1+x²) dx = [ln(1+x²)]₀¹ = ln 2 as well.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label your limits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change of limits as a separate line: "x = 0 ⇒t = π/2, x = 2 ⇒t = π/3". It shows the step clearly on its own, and it stops you putting x-values into a t-integral.</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in "show that" area parts, show the product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the target is an integral such as ∫8sin² tcos t dt, the working must show y ×dx/dt written out, any identity used (sin 2t = 2sin tcos t), and how the limits and sign were sorted out. Jumping straight to the printed answer proves nothing.</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one value of t must fit both coordinates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are given a point rather than a parameter, solve one equation for t and check each possible value in the other. With x = t², both t = 2 and t = -2 give x = 4, but only one of them gives the right 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simplify dy/dx, but leave it in terms of 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dy/dx in terms of t" is complete once the quotient is simplified (-½cot θ, 2cos 2tcos² t). Do not try to convert it into x; that wastes time and invites errors.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dy/dx = dx/dt ÷dy/dt.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dx/dy, the reciprocal of the 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dy/dx = dy/dt ÷dx/dt: the variable you want on top goes on top.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area under a parametric curve is ∫y dt.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area is ∫y dx; changing the variable to t changes dx as well.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 ∫ydx/dt dt.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limits of the t-integral are the x-values at the ends of the region.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After substitution everything is in terms of t, including the limits.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 each x-limit to its value of t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Cartesian equation describes exactly the same points as the parametric equations.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parameter's range can restrict the curve (-1 ≤sin t ≤1 keeps |x| ≤3 when x = 3sin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Give the Cartesian equation with the domain the parametric curve actually covers.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vertical tangent occurs where dy/dt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dy/dt = 0 makes the gradient zero, so the tangent is horizontal.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Vertical tangent: dx/dt = 0 (with dy/dt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x = 2 + 3cos θ and y = 3sin θ, then x² + y² = 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identity applies to cos θ and sin θ, not to x and y when constants have been added.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Isolate first: cos θ= (x-2)/3, so (x-2)² + y² = 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27446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P3 Trigonometry and differentiation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Eliminating a parameter relies on the P3 identities (double-angle formulae, sec² = 1 + tan², csc² = 1 + cot²), and dy/dx = dy/dt ÷dx/dt is the chain rule. Tangents and normals use the straight-line work of P1; circles from P2 reappear as parametric curves.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P4.4 Implicit differentiation and P4.6 Integration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Implicit differentiation is the other way to differentiate a curve that is not written as y = f(x). The area formula is integration by substitution, and volumes of revolution use the same idea: π∫y²dx/dt dt.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Mechanics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projectile's position is a parametric curve with time as the parameter: x = (ucos α)t, y = (usin α)t - ½ gt². Eliminating t gives the equation of the path, and dy/dx gives the direction of motion. Position vectors such as r = f(t)i + g(t)j are the same idea, and projectile motion in IAL Physics Unit 1 treats horizontal and vertical motion separately in the same way.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996489"/>
                <a:gridCol w="3183941"/>
                <a:gridCol w="204917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dy/dx = dy/dt ÷dx/dt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of a parametric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 ∫ydx/dt dt, between t-limits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between a parametric curve and the x-axis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sin² t + cos² t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eliminating t from sin and cos (circles, ellipses)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2t = 2sin tcos t; cos 2t = 1 - 2sin² t = 2cos² t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eliminating t when a double angle appears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sec² t = 1 + tan² t; csc² t = 1 + cot²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eliminating t from tan and sec, or cot and cosec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sin² + cos²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y₁ = m(x - x₁); mₙₒᵣₘₐₗ = -1/m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equations of tangents and normals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t dt = ln|sec t|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standard integral that is useful in parametric areas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2585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a Cartesian equation of the curve x = 3t - 1, y = 2/t, t ≠0.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Show that the curve x = 1 + 2cos t, y = 2sin t - 3 is a circle, and state its centre and radius.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curve has x = eᵗ, y = e²ᵗ + 1, t ∈ℝ. Find its Cartesian equation, its domain and its range.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For x = t³, y = t² + t, find the gradient of the curve at the point where t = 1.</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student finds the area under a parametric curve and gets a negative answer, although the curve is above the x-axis. What has probably gone wrong?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For the ellipse x = 4cos θ, y = 2sin θ, find the points where the tangent is horizontal.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 = (x+1)/3, so y = 2 ÷(x+1)/3 = 6/(x+1), x ≠-1.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cos t = (x-1)/2 and sin t = (y+3)/2. Then sin² + cos² = 1 gives (x-1)² + (y+3)² = 4: centre (1, -3), radius 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e²ᵗ = (eᵗ)² = x², so y = x² + 1. Since eᵗ &gt; 0, the domain is x &gt; 0, and then the range is y &gt; 1. It is only the right half of the parabola, without its vertex.</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dy/dx = (2t+1)/3t² = (3/3) = 1 at t = 1 (the point (1, 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x decreases as t increases, so dx/dt &lt; 0, and the student has written the smaller t as the lower limit. The lower limit should be the value of t at the left-hand end of the region (the smaller x). With the limits in that order, the answer comes out positive.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dy/dθ = 2cos θ= 0 when θ= π/2 or 3π/2, and dx/dθ = -4sin θ≠0 there. The points are (0, 2) and (0, -2), the top and bottom of the ellipse.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curve C has parametric equations x = 3t + 2, y = t² − 1, t ∈ ℝ.</a:t>
            </a:r>
            <a:endParaRPr lang="en-US" sz="1400" dirty="0"/>
          </a:p>
          <a:p>
            <a:pPr indent="0" marL="0">
              <a:spcAft>
                <a:spcPts val="600"/>
              </a:spcAft>
              <a:buNone/>
            </a:pPr>
            <a:r>
              <a:rPr lang="en-US" sz="1400" dirty="0">
                <a:solidFill>
                  <a:srgbClr val="1A1F2B"/>
                </a:solidFill>
              </a:rPr>
              <a:t>(a) Find the coordinates of the point on C where t = 2.  [1]</a:t>
            </a:r>
            <a:endParaRPr lang="en-US" sz="1400" dirty="0"/>
          </a:p>
          <a:p>
            <a:pPr indent="0" marL="0">
              <a:spcAft>
                <a:spcPts val="600"/>
              </a:spcAft>
              <a:buNone/>
            </a:pPr>
            <a:r>
              <a:rPr lang="en-US" sz="1400" dirty="0">
                <a:solidFill>
                  <a:srgbClr val="1A1F2B"/>
                </a:solidFill>
              </a:rPr>
              <a:t>(b) Find a Cartesian equation of C in the form y = ax² + bx + c, where a, b and c are constants.  [3]</a:t>
            </a:r>
            <a:endParaRPr lang="en-US" sz="1400" dirty="0"/>
          </a:p>
          <a:p>
            <a:pPr indent="0" marL="0">
              <a:spcAft>
                <a:spcPts val="600"/>
              </a:spcAft>
              <a:buNone/>
            </a:pPr>
            <a:r>
              <a:rPr lang="en-US" sz="1400" dirty="0">
                <a:solidFill>
                  <a:srgbClr val="1A1F2B"/>
                </a:solidFill>
              </a:rPr>
              <a:t>(c) Find the x-coordinates of the points where C meets the x-axis.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curve C has parametric equations x = 5 cos θ − 2, y = 5 sin θ + 3, 0 ≤ θ ≤ π.</a:t>
            </a:r>
            <a:endParaRPr lang="en-US" sz="1600" dirty="0"/>
          </a:p>
          <a:p>
            <a:pPr indent="0" marL="0">
              <a:spcAft>
                <a:spcPts val="600"/>
              </a:spcAft>
              <a:buNone/>
            </a:pPr>
            <a:r>
              <a:rPr lang="en-US" sz="1600" dirty="0">
                <a:solidFill>
                  <a:srgbClr val="1A1F2B"/>
                </a:solidFill>
              </a:rPr>
              <a:t>(a) Show that C is part of the circle with equation (x + 2)² + (y − 3)² = 25.  [3]</a:t>
            </a:r>
            <a:endParaRPr lang="en-US" sz="1600" dirty="0"/>
          </a:p>
          <a:p>
            <a:pPr indent="0" marL="0">
              <a:spcAft>
                <a:spcPts val="600"/>
              </a:spcAft>
              <a:buNone/>
            </a:pPr>
            <a:r>
              <a:rPr lang="en-US" sz="1600" dirty="0">
                <a:solidFill>
                  <a:srgbClr val="1A1F2B"/>
                </a:solidFill>
              </a:rPr>
              <a:t>(b) State the centre and the radius of this circle.  [2]</a:t>
            </a:r>
            <a:endParaRPr lang="en-US" sz="1600" dirty="0"/>
          </a:p>
          <a:p>
            <a:pPr indent="0" marL="0">
              <a:spcAft>
                <a:spcPts val="600"/>
              </a:spcAft>
              <a:buNone/>
            </a:pPr>
            <a:r>
              <a:rPr lang="en-US" sz="1600" dirty="0">
                <a:solidFill>
                  <a:srgbClr val="1A1F2B"/>
                </a:solidFill>
              </a:rPr>
              <a:t>(c) Find the set of values of x and the set of values of y on C.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22205"/>
          </a:xfrm>
          <a:prstGeom prst="roundRect">
            <a:avLst>
              <a:gd name="adj" fmla="val 1703"/>
            </a:avLst>
          </a:prstGeom>
          <a:solidFill>
            <a:srgbClr val="F3F5F9"/>
          </a:solidFill>
          <a:ln w="12700">
            <a:solidFill>
              <a:srgbClr val="DDE2EA"/>
            </a:solidFill>
            <a:prstDash val="solid"/>
          </a:ln>
        </p:spPr>
      </p:sp>
      <p:sp>
        <p:nvSpPr>
          <p:cNvPr id="5" name="Text 3"/>
          <p:cNvSpPr txBox="1"/>
          <p:nvPr/>
        </p:nvSpPr>
        <p:spPr>
          <a:xfrm>
            <a:off x="685800" y="1463040"/>
            <a:ext cx="7772400" cy="299360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(8, 3)</a:t>
            </a:r>
            <a:endParaRPr lang="en-US" sz="1600" dirty="0"/>
          </a:p>
          <a:p>
            <a:pPr marL="342900" indent="-342900">
              <a:spcAft>
                <a:spcPts val="400"/>
              </a:spcAft>
              <a:buSzPct val="100000"/>
              <a:buChar char="•"/>
            </a:pPr>
            <a:r>
              <a:rPr lang="en-US" sz="1600" dirty="0">
                <a:solidFill>
                  <a:srgbClr val="1A1F2B"/>
                </a:solidFill>
              </a:rPr>
              <a:t>t = (x − 2)/3</a:t>
            </a:r>
            <a:endParaRPr lang="en-US" sz="1600" dirty="0"/>
          </a:p>
          <a:p>
            <a:pPr marL="342900" indent="-342900">
              <a:spcAft>
                <a:spcPts val="400"/>
              </a:spcAft>
              <a:buSzPct val="100000"/>
              <a:buChar char="•"/>
            </a:pPr>
            <a:r>
              <a:rPr lang="en-US" sz="1600" dirty="0">
                <a:solidFill>
                  <a:srgbClr val="1A1F2B"/>
                </a:solidFill>
              </a:rPr>
              <a:t>substitutes: y = ((x − 2)/3)² − 1</a:t>
            </a:r>
            <a:endParaRPr lang="en-US" sz="1600" dirty="0"/>
          </a:p>
          <a:p>
            <a:pPr marL="342900" indent="-342900">
              <a:spcAft>
                <a:spcPts val="400"/>
              </a:spcAft>
              <a:buSzPct val="100000"/>
              <a:buChar char="•"/>
            </a:pPr>
            <a:r>
              <a:rPr lang="en-US" sz="1600" dirty="0">
                <a:solidFill>
                  <a:srgbClr val="1A1F2B"/>
                </a:solidFill>
              </a:rPr>
              <a:t>y = (1/9)x² − (4/9)x − 5/9</a:t>
            </a:r>
            <a:endParaRPr lang="en-US" sz="1600" dirty="0"/>
          </a:p>
          <a:p>
            <a:pPr marL="342900" indent="-342900">
              <a:spcAft>
                <a:spcPts val="400"/>
              </a:spcAft>
              <a:buSzPct val="100000"/>
              <a:buChar char="•"/>
            </a:pPr>
            <a:r>
              <a:rPr lang="en-US" sz="1600" dirty="0">
                <a:solidFill>
                  <a:srgbClr val="1A1F2B"/>
                </a:solidFill>
              </a:rPr>
              <a:t>y = 0 ⇒ t² = 1 ⇒ t = ±1, or solves x² − 4x − 5 = 0</a:t>
            </a:r>
            <a:endParaRPr lang="en-US" sz="1600" dirty="0"/>
          </a:p>
          <a:p>
            <a:pPr marL="342900" indent="-342900">
              <a:spcAft>
                <a:spcPts val="400"/>
              </a:spcAft>
              <a:buSzPct val="100000"/>
              <a:buChar char="•"/>
            </a:pPr>
            <a:r>
              <a:rPr lang="en-US" sz="1600" dirty="0">
                <a:solidFill>
                  <a:srgbClr val="1A1F2B"/>
                </a:solidFill>
              </a:rPr>
              <a:t>x = 5 and x = −1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cos θ = (x + 2)/5 and sin θ = (y − 3)/5</a:t>
            </a:r>
            <a:endParaRPr lang="en-US" sz="1600" dirty="0"/>
          </a:p>
          <a:p>
            <a:pPr marL="342900" indent="-342900">
              <a:spcAft>
                <a:spcPts val="400"/>
              </a:spcAft>
              <a:buSzPct val="100000"/>
              <a:buChar char="•"/>
            </a:pPr>
            <a:r>
              <a:rPr lang="en-US" sz="1600" dirty="0">
                <a:solidFill>
                  <a:srgbClr val="1A1F2B"/>
                </a:solidFill>
              </a:rPr>
              <a:t>uses sin² θ + cos² θ = 1</a:t>
            </a:r>
            <a:endParaRPr lang="en-US" sz="1600" dirty="0"/>
          </a:p>
          <a:p>
            <a:pPr marL="342900" indent="-342900">
              <a:spcAft>
                <a:spcPts val="400"/>
              </a:spcAft>
              <a:buSzPct val="100000"/>
              <a:buChar char="•"/>
            </a:pPr>
            <a:r>
              <a:rPr lang="en-US" sz="1600" dirty="0">
                <a:solidFill>
                  <a:srgbClr val="1A1F2B"/>
                </a:solidFill>
              </a:rPr>
              <a:t>((x + 2)/5)² + ((y − 3)/5)² = 1 ⇒ (x + 2)² + (y − 3)² = 25 as required</a:t>
            </a:r>
            <a:endParaRPr lang="en-US" sz="1600" dirty="0"/>
          </a:p>
          <a:p>
            <a:pPr marL="342900" indent="-342900">
              <a:spcAft>
                <a:spcPts val="400"/>
              </a:spcAft>
              <a:buSzPct val="100000"/>
              <a:buChar char="•"/>
            </a:pPr>
            <a:r>
              <a:rPr lang="en-US" sz="1600" dirty="0">
                <a:solidFill>
                  <a:srgbClr val="1A1F2B"/>
                </a:solidFill>
              </a:rPr>
              <a:t>centre (−2, 3)</a:t>
            </a:r>
            <a:endParaRPr lang="en-US" sz="1600" dirty="0"/>
          </a:p>
          <a:p>
            <a:pPr marL="342900" indent="-342900">
              <a:spcAft>
                <a:spcPts val="400"/>
              </a:spcAft>
              <a:buSzPct val="100000"/>
              <a:buChar char="•"/>
            </a:pPr>
            <a:r>
              <a:rPr lang="en-US" sz="1600" dirty="0">
                <a:solidFill>
                  <a:srgbClr val="1A1F2B"/>
                </a:solidFill>
              </a:rPr>
              <a:t>radius 5</a:t>
            </a:r>
            <a:endParaRPr lang="en-US" sz="1600" dirty="0"/>
          </a:p>
          <a:p>
            <a:pPr marL="342900" indent="-342900">
              <a:spcAft>
                <a:spcPts val="400"/>
              </a:spcAft>
              <a:buSzPct val="100000"/>
              <a:buChar char="•"/>
            </a:pPr>
            <a:r>
              <a:rPr lang="en-US" sz="1600" dirty="0">
                <a:solidFill>
                  <a:srgbClr val="1A1F2B"/>
                </a:solidFill>
              </a:rPr>
              <a:t>cos θ takes all values from 1 down to −1, so −7 ≤ x ≤ 3</a:t>
            </a:r>
            <a:endParaRPr lang="en-US" sz="1600" dirty="0"/>
          </a:p>
          <a:p>
            <a:pPr marL="342900" indent="-342900">
              <a:spcAft>
                <a:spcPts val="400"/>
              </a:spcAft>
              <a:buSzPct val="100000"/>
              <a:buChar char="•"/>
            </a:pPr>
            <a:r>
              <a:rPr lang="en-US" sz="1600" dirty="0">
                <a:solidFill>
                  <a:srgbClr val="1A1F2B"/>
                </a:solidFill>
              </a:rPr>
              <a:t>sin θ takes all values from 0 to 1, so 3 ≤ y ≤ 8</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P4.2 Parametric equations · Edexcel IAL Maths</dc:title>
  <dc:subject>PptxGenJS Presentation</dc:subject>
  <dc:creator>Evan Kotronis · ExaminerPrep</dc:creator>
  <cp:lastModifiedBy>Evan Kotronis · ExaminerPrep</cp:lastModifiedBy>
  <cp:revision>1</cp:revision>
  <dcterms:created xsi:type="dcterms:W3CDTF">2026-10-26T15:11:13Z</dcterms:created>
  <dcterms:modified xsi:type="dcterms:W3CDTF">2026-10-26T15:11:13Z</dcterms:modified>
</cp:coreProperties>
</file>