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notesMasterIdLst>
    <p:notesMasterId r:id="rId5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4eda8ed2-635d-3f5c-b8f9-c7283d9f5a29}">
          <p14:sldIdLst>
            <p14:sldId id="256"/>
            <p14:sldId id="257"/>
            <p14:sldId id="258"/>
          </p14:sldIdLst>
        </p14:section>
        <p14:section name="Theory" id="{22a319d7-1d3a-a88d-d7fe-e8516a40c9e3}">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Lst>
        </p14:section>
        <p14:section name="Practice" id="{a4aacaaf-1b68-8d6d-8149-57a5c50b1b4b}">
          <p14:sldIdLst>
            <p14:sldId id="301"/>
            <p14:sldId id="302"/>
            <p14:sldId id="303"/>
          </p14:sldIdLst>
        </p14:section>
        <p14:section name="Answers" id="{79239a7a-cf7e-a18b-ed21-83d95ec83d7c}">
          <p14:sldIdLst>
            <p14:sldId id="304"/>
            <p14:sldId id="305"/>
            <p14:sldId id="306"/>
            <p14:sldId id="3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P1.3 Polynomials, curve sketching and transformations. Notes for this topic: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and factorise polynomials?.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and factorise polynomials?.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and factorise polynomials?: Worked example 1.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and factorise polynomials?: Worked example 2.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expand and factorise polynomials?.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cubic graph?.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cubic graph?.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cubic graph?: Worked example 3.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cubic graph?: Worked example 3.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sketch a cubic graph?.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y = k/x and y = k/x² look like?.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y = k/x and y = k/x² look like?.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do the graphs of y = k/x and y = k/x² look like?.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sketch tell you the number of solutions?.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sketch tell you the number of solutions?: Worked example 4.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sketch tell you the number of solutions?: Worked example 4.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 sketch tell you the number of solutions?.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four transformations change a graph?.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four transformations change a graph?.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four transformations change a graph?: Worked example 5.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four transformations change a graph?: Worked example 5.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four transformations change a graph?.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Worked example 6.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Worked example 6.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Worked example 7.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Worked example 7.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to asymptotes and trig graphs?.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ideas combine in a full question?.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ideas combine in a full question?: Worked example 8.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ideas combine in a full question?: Worked example 8.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ideas combine in a full question?: Worked example 8.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the ideas combine in a full question?.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P1.3.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P1.3.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formulae.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https://examinerprep.com/notes/edexcel-ial-maths/polynomials-curve-sketching-and-transformations/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https://examinerprep.com/ial-maths-p1-3-polynomials-curve-sketching-and-transformations-questions#IALM-P1-3-B-02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https://examinerprep.com/ial-maths-p1-3-polynomials-curve-sketching-and-transformations-questions#IALM-P1-3-B-04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https://examinerprep.com/ial-maths-p1-3-polynomials-curve-sketching-and-transformations-questions#IALM-P1-3-B-02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https://examinerprep.com/ial-maths-p1-3-polynomials-curve-sketching-and-transformations-questions#IALM-P1-3-B-04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3.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3.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examinerprep.com/notes/edexcel-ial-maths/polynomials-curve-sketching-and-transformations/" TargetMode="External"/><Relationship Id="rId2" Type="http://schemas.openxmlformats.org/officeDocument/2006/relationships/hyperlink" Target="https://examinerprep.com/ial-maths-p1-3-polynomials-curve-sketching-and-transformation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MATHS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000" b="1" dirty="0">
                <a:solidFill>
                  <a:srgbClr val="FFFFFF"/>
                </a:solidFill>
                <a:latin typeface="Cambria" pitchFamily="34" charset="0"/>
                <a:ea typeface="Cambria" pitchFamily="34" charset="-122"/>
                <a:cs typeface="Cambria" pitchFamily="34" charset="-120"/>
              </a:rPr>
              <a:t>P1.3 Polynomials, curve sketching and transformations</a:t>
            </a:r>
            <a:endParaRPr lang="en-US" sz="30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Expanding products of brackets and factorising cubics, using f(x) notation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cubic graphs, including repeated roots, with all axis intercepts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Sketching y=k/x and y=k/x² with their asymptotes, for positive and negative 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Using the points where two graphs meet to state the number of solutions of an equation</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transformations y=af(x), y=f(x)+a, y=f(x+a) and y=f(ax)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effect of each transformation on intercepts, turning points and asymptotes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Applying the same transformations to the graphs of sin x, cos x and tan 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Once a cubic is factorised you can sketch it in seconds, and once you know how each transformation acts you can move that sketch anywhere; a pair of sketches then tells you how many solutions an equation has without solving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Factorise first: a cubic with no constant term has a common factor x; take it out and factorise the quadratic that is left.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Cubic shape: a positive x³ coefficient starts bottom left and ends top right; a negative one does the reverse. A single root crosses the axis; a squared (repeated) root touches it.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y=k/x and y=k/x² have asymptotes x=0 and y=0. For k&gt;0, k/x is in the 1st and 3rd quadrants; k/x² is above the x-axis on both sides.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The number of solutions of f(x)=g(x) equals the number of points where y=f(x) and y=g(x) meet.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Outside the bracket acts on y as you expect: f(x)+a moves up a; af(x) multiplies y by a. Inside the bracket acts on x the opposite way: f(x+a) moves left a; f(ax) divides x by a.</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expand and factorise polynomials?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 </a:t>
            </a:r>
            <a:r>
              <a:rPr lang="en-US" sz="1400" b="1" dirty="0">
                <a:solidFill>
                  <a:srgbClr val="1A1F2B"/>
                </a:solidFill>
                <a:latin typeface="Calibri" pitchFamily="34" charset="0"/>
                <a:ea typeface="Calibri" pitchFamily="34" charset="-122"/>
                <a:cs typeface="Calibri" pitchFamily="34" charset="-120"/>
              </a:rPr>
              <a:t>polynomial</a:t>
            </a:r>
            <a:r>
              <a:rPr lang="en-US" sz="1400" dirty="0">
                <a:solidFill>
                  <a:srgbClr val="1A1F2B"/>
                </a:solidFill>
                <a:latin typeface="Calibri" pitchFamily="34" charset="0"/>
                <a:ea typeface="Calibri" pitchFamily="34" charset="-122"/>
                <a:cs typeface="Calibri" pitchFamily="34" charset="-120"/>
              </a:rPr>
              <a:t> is a sum of terms of the form axⁿ, where each power n is a whole number ≥0. Its </a:t>
            </a:r>
            <a:r>
              <a:rPr lang="en-US" sz="1400" b="1" dirty="0">
                <a:solidFill>
                  <a:srgbClr val="1A1F2B"/>
                </a:solidFill>
                <a:latin typeface="Calibri" pitchFamily="34" charset="0"/>
                <a:ea typeface="Calibri" pitchFamily="34" charset="-122"/>
                <a:cs typeface="Calibri" pitchFamily="34" charset="-120"/>
              </a:rPr>
              <a:t>degree</a:t>
            </a:r>
            <a:r>
              <a:rPr lang="en-US" sz="1400" dirty="0">
                <a:solidFill>
                  <a:srgbClr val="1A1F2B"/>
                </a:solidFill>
                <a:latin typeface="Calibri" pitchFamily="34" charset="0"/>
                <a:ea typeface="Calibri" pitchFamily="34" charset="-122"/>
                <a:cs typeface="Calibri" pitchFamily="34" charset="-120"/>
              </a:rPr>
              <a:t> is the highest power: a cubic has degree 3, for example 2x³-3x²-23x+12.</a:t>
            </a:r>
            <a:endParaRPr lang="en-US" sz="1400" dirty="0"/>
          </a:p>
        </p:txBody>
      </p:sp>
      <p:sp>
        <p:nvSpPr>
          <p:cNvPr id="6" name="Text 4"/>
          <p:cNvSpPr txBox="1"/>
          <p:nvPr/>
        </p:nvSpPr>
        <p:spPr>
          <a:xfrm>
            <a:off x="457200" y="2104034"/>
            <a:ext cx="8229600" cy="184434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Function notation f(x) names a polynomial so you can substitute into it. If f(x)=2x³-3x²-23x+12, then f(1)=2-3-23+12=-12. This notation is used throughout the course, and it is what makes transformations such as f(x+2) easy to write down.</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Expanding three brackets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Multiply two of the brackets first, simplify, then multiply the result by the third. Every term of one bracket must meet every term of the other, so a bracket with two terms times a bracket with three terms gives six products before you collect like terms.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and factorise polynomials?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1766621"/>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Factorising a cubic in P1</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 this unit, cubics to factorise always have a common factor (usually x). Take it out, then factorise the quadratic that remains. Watch for two special patterns:</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difference of two squares, x²-a²=(x-a)(x+a);</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perfect square, such as x²-6x+9=(x-3)².</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"Factorise completely" means that no bracket can be factorised any further.</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and factorise polynomials?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1 · Easy · Expand</a:t>
            </a:r>
            <a:endParaRPr lang="en-US" sz="1200" dirty="0"/>
          </a:p>
        </p:txBody>
      </p:sp>
      <p:sp>
        <p:nvSpPr>
          <p:cNvPr id="4" name="Text 2"/>
          <p:cNvSpPr txBox="1"/>
          <p:nvPr/>
        </p:nvSpPr>
        <p:spPr>
          <a:xfrm>
            <a:off x="457200" y="1371600"/>
            <a:ext cx="8229600" cy="222382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Expand and simplify (x+3)(2x-1)(x-4), giving your answer in the form ax³+bx²+cx+d.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Multiply two brackets: (x+3)(x-4)=x²-4x+3x-12=x²-x-12.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Multiply by the third bracket, term by term: (2x-1)(x²-x-12)=2x³-2x²-24x-x²+x+12.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Collect like terms: </a:t>
            </a:r>
            <a:r>
              <a:rPr lang="en-US" sz="1500" b="1" dirty="0">
                <a:solidFill>
                  <a:srgbClr val="1A1F2B"/>
                </a:solidFill>
                <a:latin typeface="Calibri" pitchFamily="34" charset="0"/>
                <a:ea typeface="Calibri" pitchFamily="34" charset="-122"/>
                <a:cs typeface="Calibri" pitchFamily="34" charset="-120"/>
              </a:rPr>
              <a:t>2x³-3x²-23x+12</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x=1: the brackets give 4×1×(-3)=-12, and the answer gives 2-3-23+12=-12 ✓. Calling this f(x), we also know f(-3)=f(4)=f(½)=0, because each value makes one bracket zero.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and factorise polynomials?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 · Worked example 2 · Medium · Factorise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Factorise completely (a) 3x³-12x (b) x³-6x²+9x (c) 2x³+5x²-3x.</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Common factor 3x, then a difference of two squares: 3x(x²-4)= </a:t>
            </a:r>
            <a:r>
              <a:rPr lang="en-US" sz="1500" b="1" dirty="0">
                <a:solidFill>
                  <a:srgbClr val="1A1F2B"/>
                </a:solidFill>
                <a:latin typeface="Calibri" pitchFamily="34" charset="0"/>
                <a:ea typeface="Calibri" pitchFamily="34" charset="-122"/>
                <a:cs typeface="Calibri" pitchFamily="34" charset="-120"/>
              </a:rPr>
              <a:t>3x(x-2)(x+2)</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Common factor x, then a perfect square: x(x²-6x+9)= </a:t>
            </a:r>
            <a:r>
              <a:rPr lang="en-US" sz="1500" b="1" dirty="0">
                <a:solidFill>
                  <a:srgbClr val="1A1F2B"/>
                </a:solidFill>
                <a:latin typeface="Calibri" pitchFamily="34" charset="0"/>
                <a:ea typeface="Calibri" pitchFamily="34" charset="-122"/>
                <a:cs typeface="Calibri" pitchFamily="34" charset="-120"/>
              </a:rPr>
              <a:t>x(x-3)²</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Common factor x. For 2x²+5x-3, find two numbers with product 2×(-3)=-6 and sum 5: they are 6 and -1. So x(2x²+6x-x-3)=x(2x(x+3)-(x+3))= </a:t>
            </a:r>
            <a:r>
              <a:rPr lang="en-US" sz="1500" b="1" dirty="0">
                <a:solidFill>
                  <a:srgbClr val="1A1F2B"/>
                </a:solidFill>
                <a:latin typeface="Calibri" pitchFamily="34" charset="0"/>
                <a:ea typeface="Calibri" pitchFamily="34" charset="-122"/>
                <a:cs typeface="Calibri" pitchFamily="34" charset="-120"/>
              </a:rPr>
              <a:t>x(2x-1)(x+3)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expand and factorise polynomials?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Stopping at 3x(x²-4). The question says "completely", and x²-4 is a difference of two squares, so the answer is not finished until it is 3x(x-2)(x+2).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a cubic graph?</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96997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sketch is not a plot. It shows the correct shape and the key points, labelled with their coordinates, but it does not need to be to scale. For a cubic, the factorised form gives you almost everything at once.</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What a sketch must show</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The right shape.</a:t>
            </a:r>
            <a:r>
              <a:rPr lang="en-US" sz="1500" dirty="0">
                <a:solidFill>
                  <a:srgbClr val="1A1F2B"/>
                </a:solidFill>
                <a:latin typeface="Calibri" pitchFamily="34" charset="0"/>
                <a:ea typeface="Calibri" pitchFamily="34" charset="-122"/>
                <a:cs typeface="Calibri" pitchFamily="34" charset="-120"/>
              </a:rPr>
              <a:t> For ax³+… with a&gt;0: as x→∞, y→∞, and as x→-∞, y→-∞. For a&lt;0 the ends are reversed. Find the sign of a by multiplying the x-terms of each bracket.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Where it meets the x-axis</a:t>
            </a:r>
            <a:r>
              <a:rPr lang="en-US" sz="1500" dirty="0">
                <a:solidFill>
                  <a:srgbClr val="1A1F2B"/>
                </a:solidFill>
                <a:latin typeface="Calibri" pitchFamily="34" charset="0"/>
                <a:ea typeface="Calibri" pitchFamily="34" charset="-122"/>
                <a:cs typeface="Calibri" pitchFamily="34" charset="-120"/>
              </a:rPr>
              <a:t>: from the factorised form, set y=0.</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Where it meets the y-axis</a:t>
            </a:r>
            <a:r>
              <a:rPr lang="en-US" sz="1500" dirty="0">
                <a:solidFill>
                  <a:srgbClr val="1A1F2B"/>
                </a:solidFill>
                <a:latin typeface="Calibri" pitchFamily="34" charset="0"/>
                <a:ea typeface="Calibri" pitchFamily="34" charset="-122"/>
                <a:cs typeface="Calibri" pitchFamily="34" charset="-120"/>
              </a:rPr>
              <a:t>: put x=0. For y=(x-p)(x-q)(x-r) this is -pqr.</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Repeated roots.</a:t>
            </a:r>
            <a:r>
              <a:rPr lang="en-US" sz="1500" dirty="0">
                <a:solidFill>
                  <a:srgbClr val="1A1F2B"/>
                </a:solidFill>
                <a:latin typeface="Calibri" pitchFamily="34" charset="0"/>
                <a:ea typeface="Calibri" pitchFamily="34" charset="-122"/>
                <a:cs typeface="Calibri" pitchFamily="34" charset="-120"/>
              </a:rPr>
              <a:t> A factor (x-p)² means the curve touches the x-axis at x=p, with a turning point on the axis. A factor (x-p)³, as in y=(x-1)³, means the curve flattens and crosses there.</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turning points do not need exact coordinates in a sketch (finding them needs differentiation, P1.6), but a maximum must sit above the axis and a minimum below it wherever the roots force that.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a cubic graph?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Three different roots: the positive cubic y=(x+1)(x-2)(x-3) crosses the x-axis three times and meets the y-axis at (0, 6), since -(-1)(-2)(-3)=6.">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Three different roots: the positive cubic y=(x+1)(x-2)(x-3) crosses the x-axis three times and meets the y-axis at (0, 6), since -(-1)(-2)(-3)=6.</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a cubic graph?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Sketch</a:t>
            </a:r>
            <a:endParaRPr lang="en-US" sz="1200" dirty="0"/>
          </a:p>
        </p:txBody>
      </p:sp>
      <p:pic>
        <p:nvPicPr>
          <p:cNvPr id="4" name="Image 0" descr="A negative cubic with a squared factor: it touches the axis at x=-1, where it has a minimum on the axis, and crosses at x=3.">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A negative cubic with a squared factor: it touches the axis at x=-1, where it has a minimum on the axis, and crosses at x=3.</a:t>
            </a:r>
            <a:endParaRPr lang="en-US" sz="1100" dirty="0"/>
          </a:p>
        </p:txBody>
      </p:sp>
      <p:sp>
        <p:nvSpPr>
          <p:cNvPr id="6" name="Text 3"/>
          <p:cNvSpPr txBox="1"/>
          <p:nvPr/>
        </p:nvSpPr>
        <p:spPr>
          <a:xfrm>
            <a:off x="457200" y="1371600"/>
            <a:ext cx="361188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Sketch the curve with equation y=(3-x)(x+1)², showing the coordinates of the points where it meets the axes.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Shape.</a:t>
            </a:r>
            <a:r>
              <a:rPr lang="en-US" sz="1500" dirty="0">
                <a:solidFill>
                  <a:srgbClr val="1A1F2B"/>
                </a:solidFill>
                <a:latin typeface="Calibri" pitchFamily="34" charset="0"/>
                <a:ea typeface="Calibri" pitchFamily="34" charset="-122"/>
                <a:cs typeface="Calibri" pitchFamily="34" charset="-120"/>
              </a:rPr>
              <a:t> The x³ term is (-x)(x²)=-x³: a negative cubic, starting top left and ending bottom right.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x-axis, y=0.</a:t>
            </a:r>
            <a:r>
              <a:rPr lang="en-US" sz="1500" dirty="0">
                <a:solidFill>
                  <a:srgbClr val="1A1F2B"/>
                </a:solidFill>
                <a:latin typeface="Calibri" pitchFamily="34" charset="0"/>
                <a:ea typeface="Calibri" pitchFamily="34" charset="-122"/>
                <a:cs typeface="Calibri" pitchFamily="34" charset="-120"/>
              </a:rPr>
              <a:t> x=3 (single root: crosses) and x=-1, a repeated root (touches).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y-axis, x=0.</a:t>
            </a:r>
            <a:r>
              <a:rPr lang="en-US" sz="1500" dirty="0">
                <a:solidFill>
                  <a:srgbClr val="1A1F2B"/>
                </a:solidFill>
                <a:latin typeface="Calibri" pitchFamily="34" charset="0"/>
                <a:ea typeface="Calibri" pitchFamily="34" charset="-122"/>
                <a:cs typeface="Calibri" pitchFamily="34" charset="-120"/>
              </a:rPr>
              <a:t> y=3×1²=3, so (0, 3).</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a cubic graph?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3 · Medium · Sketch (continued)</a:t>
            </a:r>
            <a:endParaRPr lang="en-US" sz="1200" dirty="0"/>
          </a:p>
        </p:txBody>
      </p:sp>
      <p:sp>
        <p:nvSpPr>
          <p:cNvPr id="4" name="Text 2"/>
          <p:cNvSpPr txBox="1"/>
          <p:nvPr/>
        </p:nvSpPr>
        <p:spPr>
          <a:xfrm>
            <a:off x="457200" y="1371600"/>
            <a:ext cx="8229600" cy="1058875"/>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Draw it.</a:t>
            </a:r>
            <a:r>
              <a:rPr lang="en-US" sz="1500" dirty="0">
                <a:solidFill>
                  <a:srgbClr val="1A1F2B"/>
                </a:solidFill>
                <a:latin typeface="Calibri" pitchFamily="34" charset="0"/>
                <a:ea typeface="Calibri" pitchFamily="34" charset="-122"/>
                <a:cs typeface="Calibri" pitchFamily="34" charset="-120"/>
              </a:rPr>
              <a:t> The curve comes down from the top left, touches the axis at (-1, 0), rises through (0, 3) to a maximum and comes down to cross at (3, 0). </a:t>
            </a:r>
            <a:r>
              <a:rPr lang="en-US" sz="1500" b="1" dirty="0">
                <a:solidFill>
                  <a:srgbClr val="1A1F2B"/>
                </a:solidFill>
                <a:latin typeface="Calibri" pitchFamily="34" charset="0"/>
                <a:ea typeface="Calibri" pitchFamily="34" charset="-122"/>
                <a:cs typeface="Calibri" pitchFamily="34" charset="-120"/>
              </a:rPr>
              <a:t>Touches at (-1, 0), crosses at (3, 0), meets the y-axis at (0, 3)</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Expanded, y=-x³+x²+5x+3: the constant term 3 confirms the y-intercept.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sketch a cubic graph?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At a touching root, draw the curve genuinely turning on the axis, like the vertex of a parabola: not crossing it and not stopping short of it. Write the coordinates on the sketch itself, not only in your working.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y = k/x and y = k/x² look like?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dirty="0">
                <a:solidFill>
                  <a:srgbClr val="1A1F2B"/>
                </a:solidFill>
                <a:latin typeface="Calibri" pitchFamily="34" charset="0"/>
                <a:ea typeface="Calibri" pitchFamily="34" charset="-122"/>
                <a:cs typeface="Calibri" pitchFamily="34" charset="-120"/>
              </a:rPr>
              <a:t>An </a:t>
            </a:r>
            <a:r>
              <a:rPr lang="en-US" sz="1400" b="1" dirty="0">
                <a:solidFill>
                  <a:srgbClr val="1A1F2B"/>
                </a:solidFill>
                <a:latin typeface="Calibri" pitchFamily="34" charset="0"/>
                <a:ea typeface="Calibri" pitchFamily="34" charset="-122"/>
                <a:cs typeface="Calibri" pitchFamily="34" charset="-120"/>
              </a:rPr>
              <a:t>asymptote</a:t>
            </a:r>
            <a:r>
              <a:rPr lang="en-US" sz="1400" dirty="0">
                <a:solidFill>
                  <a:srgbClr val="1A1F2B"/>
                </a:solidFill>
                <a:latin typeface="Calibri" pitchFamily="34" charset="0"/>
                <a:ea typeface="Calibri" pitchFamily="34" charset="-122"/>
                <a:cs typeface="Calibri" pitchFamily="34" charset="-120"/>
              </a:rPr>
              <a:t> is a line that a curve approaches more and more closely, without reaching it, as x or y grows without limit.</a:t>
            </a:r>
            <a:endParaRPr lang="en-US" sz="14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457200" y="2104034"/>
          <a:ext cx="8229600" cy="914400"/>
        </p:xfrm>
        <a:graphic>
          <a:graphicData uri="http://schemas.openxmlformats.org/drawingml/2006/table">
            <a:tbl>
              <a:tblPr/>
              <a:tblGrid>
                <a:gridCol w="1287475"/>
                <a:gridCol w="2664562"/>
                <a:gridCol w="4277563"/>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y=k/x²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branches, 1st and 3rd quadrants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branches, both above the x-axis (1st and 2nd quadrants)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k&lt;0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2nd and 4th quadrants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below the x-axis (3rd and 4th quadrants)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Asymptotes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x=0 and y=0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x=0 and y=0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Symmetry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rotational, order 2, about 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reflection in the y-axis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Meets the axes?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never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7" name="Text 4"/>
          <p:cNvSpPr txBox="1"/>
          <p:nvPr/>
        </p:nvSpPr>
        <p:spPr>
          <a:xfrm>
            <a:off x="457200" y="3932834"/>
            <a:ext cx="8229600" cy="534010"/>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Why x=0 is an asymptote:</a:t>
            </a:r>
            <a:r>
              <a:rPr lang="en-US" sz="1500" dirty="0">
                <a:solidFill>
                  <a:srgbClr val="1A1F2B"/>
                </a:solidFill>
                <a:latin typeface="Calibri" pitchFamily="34" charset="0"/>
                <a:ea typeface="Calibri" pitchFamily="34" charset="-122"/>
                <a:cs typeface="Calibri" pitchFamily="34" charset="-120"/>
              </a:rPr>
              <a:t> as x→0, the fraction becomes enormous, and x=0 itself gives no value. </a:t>
            </a:r>
            <a:r>
              <a:rPr lang="en-US" sz="1500" b="1" dirty="0">
                <a:solidFill>
                  <a:srgbClr val="1A1F2B"/>
                </a:solidFill>
                <a:latin typeface="Calibri" pitchFamily="34" charset="0"/>
                <a:ea typeface="Calibri" pitchFamily="34" charset="-122"/>
                <a:cs typeface="Calibri" pitchFamily="34" charset="-120"/>
              </a:rPr>
              <a:t>Why y=0 is an asymptote:</a:t>
            </a:r>
            <a:r>
              <a:rPr lang="en-US" sz="1500" dirty="0">
                <a:solidFill>
                  <a:srgbClr val="1A1F2B"/>
                </a:solidFill>
                <a:latin typeface="Calibri" pitchFamily="34" charset="0"/>
                <a:ea typeface="Calibri" pitchFamily="34" charset="-122"/>
                <a:cs typeface="Calibri" pitchFamily="34" charset="-120"/>
              </a:rPr>
              <a:t> as x→±∞ the fraction tends to 0 but never equals it, because k≠0.</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y = k/x and y = k/x²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y=2/x (blue) and y=-2/x (amber, dashed). The coordinate axes are the asymptotes of both curves, and each curve has rotational symmetry about the origin.">    </p:cNvPr>
          <p:cNvPicPr>
            <a:picLocks noChangeAspect="1"/>
          </p:cNvPicPr>
          <p:nvPr/>
        </p:nvPicPr>
        <p:blipFill>
          <a:blip r:embed="rId1"/>
          <a:stretch>
            <a:fillRect/>
          </a:stretch>
        </p:blipFill>
        <p:spPr>
          <a:xfrm>
            <a:off x="3299155" y="1371600"/>
            <a:ext cx="2546604" cy="2469794"/>
          </a:xfrm>
          <a:prstGeom prst="rect">
            <a:avLst/>
          </a:prstGeom>
        </p:spPr>
      </p:pic>
      <p:sp>
        <p:nvSpPr>
          <p:cNvPr id="5" name="Text 2"/>
          <p:cNvSpPr txBox="1"/>
          <p:nvPr/>
        </p:nvSpPr>
        <p:spPr>
          <a:xfrm>
            <a:off x="3299155" y="3887114"/>
            <a:ext cx="2546604" cy="730606"/>
          </a:xfrm>
          <a:prstGeom prst="rect">
            <a:avLst/>
          </a:prstGeom>
          <a:noFill/>
          <a:ln/>
        </p:spPr>
        <p:txBody>
          <a:bodyPr wrap="square" lIns="0" tIns="0" rIns="0" bIns="0" rtlCol="0" anchor="t"/>
          <a:lstStyle/>
          <a:p>
            <a:pPr algn="ctr" indent="0" marL="0">
              <a:buNone/>
            </a:pPr>
            <a:r>
              <a:rPr lang="en-US" sz="1100" i="1" dirty="0">
                <a:solidFill>
                  <a:srgbClr val="5A6577"/>
                </a:solidFill>
              </a:rPr>
              <a:t>y=2/x (blue) and y=-2/x (amber, dashed). The coordinate axes are the asymptotes of both curves, and each curve has rotational symmetry about the origin.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do the graphs of y = k/x and y = k/x² look like?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y=2/x² and y=-2/x². Because x² is never negative, k/x² always has the sign of k, and each curve is symmetric in the y-axis.">    </p:cNvPr>
          <p:cNvPicPr>
            <a:picLocks noChangeAspect="1"/>
          </p:cNvPicPr>
          <p:nvPr/>
        </p:nvPicPr>
        <p:blipFill>
          <a:blip r:embed="rId1"/>
          <a:stretch>
            <a:fillRect/>
          </a:stretch>
        </p:blipFill>
        <p:spPr>
          <a:xfrm>
            <a:off x="5965546" y="1371600"/>
            <a:ext cx="2721254" cy="2638044"/>
          </a:xfrm>
          <a:prstGeom prst="rect">
            <a:avLst/>
          </a:prstGeom>
        </p:spPr>
      </p:pic>
      <p:sp>
        <p:nvSpPr>
          <p:cNvPr id="5" name="Text 2"/>
          <p:cNvSpPr txBox="1"/>
          <p:nvPr/>
        </p:nvSpPr>
        <p:spPr>
          <a:xfrm>
            <a:off x="5965546" y="4055364"/>
            <a:ext cx="2721254" cy="562356"/>
          </a:xfrm>
          <a:prstGeom prst="rect">
            <a:avLst/>
          </a:prstGeom>
          <a:noFill/>
          <a:ln/>
        </p:spPr>
        <p:txBody>
          <a:bodyPr wrap="square" lIns="0" tIns="0" rIns="0" bIns="0" rtlCol="0" anchor="t"/>
          <a:lstStyle/>
          <a:p>
            <a:pPr algn="ctr" indent="0" marL="0">
              <a:buNone/>
            </a:pPr>
            <a:r>
              <a:rPr lang="en-US" sz="1100" i="1" dirty="0">
                <a:solidFill>
                  <a:srgbClr val="5A6577"/>
                </a:solidFill>
              </a:rPr>
              <a:t>y=2/x² and y=-2/x². Because x² is never negative, k/x² always has the sign of k, and each curve is symmetric in the y-axis.</a:t>
            </a:r>
            <a:endParaRPr lang="en-US" sz="1100" dirty="0"/>
          </a:p>
        </p:txBody>
      </p:sp>
      <p:sp>
        <p:nvSpPr>
          <p:cNvPr id="6" name="Text 3"/>
          <p:cNvSpPr txBox="1"/>
          <p:nvPr/>
        </p:nvSpPr>
        <p:spPr>
          <a:xfrm>
            <a:off x="457200" y="1371600"/>
            <a:ext cx="5188306"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Compare the two families: y=k/x² falls away faster than y=k/x for |x|&gt;1 and climbs faster near the y-axis. Both pass through (1, 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sketch tell you the number of solutions?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Every point where y=f(x) and y=g(x) meet has an x-coordinate that satisfies f(x)=g(x). So the number of real solutions of f(x)=g(x) equals the number of intersection points, and you can count them without solving the equation.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Questions often hide this link. An equation such as x⁴-4x²-3=0 is really "cubic = reciprocal" after rearranging, and you are expected to show that rearrangement line by line. When you multiply through by x or x², note that x≠0: neither reciprocal curve exists at x=0, so no solutions are lost or gained.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sketch tell you the number of solutions?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Sketch, Show that, State</a:t>
            </a:r>
            <a:endParaRPr lang="en-US" sz="1200" dirty="0"/>
          </a:p>
        </p:txBody>
      </p:sp>
      <p:pic>
        <p:nvPicPr>
          <p:cNvPr id="4" name="Image 0" descr="y=x(x²-4) and y=3/x meet at exactly two points, P and Q, at x=±2.16. For -2&lt;x&lt;2 the two curves have opposite signs, so they can only meet where x&lt;-2 or x&gt;2.">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y=x(x²-4) and y=3/x meet at exactly two points, P and Q, at x=±2.16. For -2&lt;x&lt;2 the two curves have opposite signs, so they can only meet where x&lt;-2 or x&gt;2.</a:t>
            </a:r>
            <a:endParaRPr lang="en-US" sz="1100" dirty="0"/>
          </a:p>
        </p:txBody>
      </p:sp>
      <p:sp>
        <p:nvSpPr>
          <p:cNvPr id="6" name="Text 3"/>
          <p:cNvSpPr txBox="1"/>
          <p:nvPr/>
        </p:nvSpPr>
        <p:spPr>
          <a:xfrm>
            <a:off x="457200" y="1371600"/>
            <a:ext cx="3621938" cy="290322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On the same axes, sketch y=x(x²-4) and y=3/x.</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Show that the x-coordinates of the points of intersection satisfy x⁴-4x²-3=0.</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State the number of real solutions of this equation and find them exactly.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Cubic: x(x-2)(x+2), positive, roots -2, 0, 2. Reciprocal: 1st and 3rd quadrants, asymptotes the axes. See the figure.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sketch tell you the number of solutions?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4 · Hard · Sketch, Show that, State (continued)</a:t>
            </a:r>
            <a:endParaRPr lang="en-US" sz="1200" dirty="0"/>
          </a:p>
        </p:txBody>
      </p:sp>
      <p:sp>
        <p:nvSpPr>
          <p:cNvPr id="4" name="Text 2"/>
          <p:cNvSpPr txBox="1"/>
          <p:nvPr/>
        </p:nvSpPr>
        <p:spPr>
          <a:xfrm>
            <a:off x="457200" y="1371600"/>
            <a:ext cx="8229600" cy="1416406"/>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Set the two expressions equal and multiply by x (x≠0): x(x²-4)=3/x⇒x⁴-4x²=3⇒x⁴-4x²-3=0 as required.</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curves meet twice, so there are 2 real solutions. Solve as a quadratic in x²: x²=(4±√(16+12))/2=2±√7.</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2-√7&lt;0 is impossible for x², so </a:t>
            </a:r>
            <a:r>
              <a:rPr lang="en-US" sz="1500" b="1" dirty="0">
                <a:solidFill>
                  <a:srgbClr val="1A1F2B"/>
                </a:solidFill>
                <a:latin typeface="Calibri" pitchFamily="34" charset="0"/>
                <a:ea typeface="Calibri" pitchFamily="34" charset="-122"/>
                <a:cs typeface="Calibri" pitchFamily="34" charset="-120"/>
              </a:rPr>
              <a:t>x=±√(2+√7) (≈±2.16)</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algebra confirms the sketch: one positive and one negative solution, matching Q and P.</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 sketch tell you the number of solutions?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Giving four solutions because a quartic "has four roots". A quartic has at most four real roots; here two values of x² are found, but one is negative, so it gives no real x.</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 four transformations change a graph?</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147572"/>
                <a:gridCol w="5121554"/>
                <a:gridCol w="196138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New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Transformation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Point (x, y) moves to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y=f(x)+a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by a units in the positive y-direction (up if a&gt;0)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y+a)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y=f(x+a)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by a units in the negative x-direction (left if a&gt;0)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y-axis, scale factor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ay)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y=f(ax)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x-axis, scale factor 1/a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(x/a,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2915107"/>
            <a:ext cx="8229600" cy="1558138"/>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Outside the function</a:t>
            </a:r>
            <a:r>
              <a:rPr lang="en-US" sz="1500" dirty="0">
                <a:solidFill>
                  <a:srgbClr val="1A1F2B"/>
                </a:solidFill>
                <a:latin typeface="Calibri" pitchFamily="34" charset="0"/>
                <a:ea typeface="Calibri" pitchFamily="34" charset="-122"/>
                <a:cs typeface="Calibri" pitchFamily="34" charset="-120"/>
              </a:rPr>
              <a:t> (f(x)+a, af(x)) the change happens to y, exactly as written. </a:t>
            </a:r>
            <a:r>
              <a:rPr lang="en-US" sz="1500" b="1" dirty="0">
                <a:solidFill>
                  <a:srgbClr val="1A1F2B"/>
                </a:solidFill>
                <a:latin typeface="Calibri" pitchFamily="34" charset="0"/>
                <a:ea typeface="Calibri" pitchFamily="34" charset="-122"/>
                <a:cs typeface="Calibri" pitchFamily="34" charset="-120"/>
              </a:rPr>
              <a:t>Inside the function</a:t>
            </a:r>
            <a:r>
              <a:rPr lang="en-US" sz="1500" dirty="0">
                <a:solidFill>
                  <a:srgbClr val="1A1F2B"/>
                </a:solidFill>
                <a:latin typeface="Calibri" pitchFamily="34" charset="0"/>
                <a:ea typeface="Calibri" pitchFamily="34" charset="-122"/>
                <a:cs typeface="Calibri" pitchFamily="34" charset="-120"/>
              </a:rPr>
              <a:t> (f(x+a), f(ax)) the change happens to x, and it is the inverse: +a moves left, ×a divides by a. The reason: the new graph reaches the old height f(p) when x+a=p, that is at x=p-a, which is a units to the left.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a=-1 gives reflections: -f(x) reflects in the x-axis; f(-x) reflects in the y-axis.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Points on the axis that is not being stretched stay put: x-intercepts are unchanged by af(x); the y-intercept is unchanged by f(ax).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four transformations change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f(x)=x²(x-3) (dashed) has a maximum at (0, 0) and a minimum at (2, -4). Adding 4 lifts every point by 4, so the minimum lands on the axis: x²(x-3)+4=0 has a repeated root, and indeed it factorises as (x-2)²(x+1).">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f(x)=x²(x-3) (dashed) has a maximum at (0, 0) and a minimum at (2, -4). Adding 4 lifts every point by 4, so the minimum lands on the axis: x²(x-3)+4=0 has a repeated root, and indeed it factorises as (x-2)²(x+1).</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A turning point stays a turning point (a maximum stays a maximum unless a&lt;0 flips it).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four transformations change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Write down, Find</a:t>
            </a:r>
            <a:endParaRPr lang="en-US" sz="1200" dirty="0"/>
          </a:p>
        </p:txBody>
      </p:sp>
      <p:pic>
        <p:nvPicPr>
          <p:cNvPr id="4" name="Image 0" descr="Part (a): y=f(x-2) is y=f(x) moved 2 units to the right, and both turning points move with it.">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(a): y=f(x-2) is y=f(x) moved 2 units to the right, and both turning points move with it.</a:t>
            </a:r>
            <a:endParaRPr lang="en-US" sz="1100" dirty="0"/>
          </a:p>
        </p:txBody>
      </p:sp>
      <p:sp>
        <p:nvSpPr>
          <p:cNvPr id="6" name="Text 3"/>
          <p:cNvSpPr txBox="1"/>
          <p:nvPr/>
        </p:nvSpPr>
        <p:spPr>
          <a:xfrm>
            <a:off x="457200" y="1371600"/>
            <a:ext cx="3611880" cy="32497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curve y=f(x), where f(x)=x³-3x²-9x, passes through the origin, has a maximum at (-1, 5) and a minimum at (3, -27). Write down the coordinates of the turning points of (a) y=f(x-2) (b) y=3f(x) (c) y=f(½x). (d) Find the number of distinct real roots of f(x)+27=0.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Translation 2 units in the positive x-direction: </a:t>
            </a:r>
            <a:r>
              <a:rPr lang="en-US" sz="1500" b="1" dirty="0">
                <a:solidFill>
                  <a:srgbClr val="1A1F2B"/>
                </a:solidFill>
                <a:latin typeface="Calibri" pitchFamily="34" charset="0"/>
                <a:ea typeface="Calibri" pitchFamily="34" charset="-122"/>
                <a:cs typeface="Calibri" pitchFamily="34" charset="-120"/>
              </a:rPr>
              <a:t>maximum (1, 5), minimum (5, -27)</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Stretch parallel to the y-axis, scale factor 3: </a:t>
            </a:r>
            <a:r>
              <a:rPr lang="en-US" sz="1500" b="1" dirty="0">
                <a:solidFill>
                  <a:srgbClr val="1A1F2B"/>
                </a:solidFill>
                <a:latin typeface="Calibri" pitchFamily="34" charset="0"/>
                <a:ea typeface="Calibri" pitchFamily="34" charset="-122"/>
                <a:cs typeface="Calibri" pitchFamily="34" charset="-120"/>
              </a:rPr>
              <a:t>maximum (-1, 15), minimum (3, -81)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four transformations change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 · Worked example 5 · Medium · Write down, Find (continued)</a:t>
            </a:r>
            <a:endParaRPr lang="en-US" sz="1200" dirty="0"/>
          </a:p>
        </p:txBody>
      </p:sp>
      <p:sp>
        <p:nvSpPr>
          <p:cNvPr id="4" name="Text 2"/>
          <p:cNvSpPr txBox="1"/>
          <p:nvPr/>
        </p:nvSpPr>
        <p:spPr>
          <a:xfrm>
            <a:off x="457200" y="1371600"/>
            <a:ext cx="8229600" cy="112196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Stretch parallel to the x-axis, scale factor 1÷½=2: </a:t>
            </a:r>
            <a:r>
              <a:rPr lang="en-US" sz="1500" b="1" dirty="0">
                <a:solidFill>
                  <a:srgbClr val="1A1F2B"/>
                </a:solidFill>
                <a:latin typeface="Calibri" pitchFamily="34" charset="0"/>
                <a:ea typeface="Calibri" pitchFamily="34" charset="-122"/>
                <a:cs typeface="Calibri" pitchFamily="34" charset="-120"/>
              </a:rPr>
              <a:t>maximum (-2, 5), minimum (6, -27)</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y=f(x)+27 moves the minimum to (3, 0), on the axis, and the maximum to (-1, 32). The curve touches the axis at x=3 and crosses once to the left: </a:t>
            </a:r>
            <a:r>
              <a:rPr lang="en-US" sz="1500" b="1" dirty="0">
                <a:solidFill>
                  <a:srgbClr val="1A1F2B"/>
                </a:solidFill>
                <a:latin typeface="Calibri" pitchFamily="34" charset="0"/>
                <a:ea typeface="Calibri" pitchFamily="34" charset="-122"/>
                <a:cs typeface="Calibri" pitchFamily="34" charset="-120"/>
              </a:rPr>
              <a:t>2 distinct roots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x³-3x²-9x+27=(x-3)²(x+3), with roots 3 (repeated) and -3.</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four transformations change a graph?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check an "inside the bracket" answer, substitute back: for y=f(x-2) at x=1, you get f(1-2)=f(-1)=5, the old maximum. If the substitution does not land on the old point, the shift went the wrong way.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happens to asymptotes and trig graphs?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920240"/>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Asymptotes move with the graph</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vertical asymptote x=c is moved by f(x+a) to x=c-a, and by f(ax) to x=c/a.</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 horizontal asymptote y=d is moved by f(x)+a to y=d+a, and by af(x) to y=ad.</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An asymptote along an axis that is being stretched towards stays where it is: y=0 is still an asymptote of 5/x, and x=0 is still one of 1/2x.</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After moving the asymptotes, find any new intercepts by substitution: a translated reciprocal curve can now cross an axis.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State</a:t>
            </a:r>
            <a:endParaRPr lang="en-US" sz="1200" dirty="0"/>
          </a:p>
        </p:txBody>
      </p:sp>
      <p:pic>
        <p:nvPicPr>
          <p:cNvPr id="4" name="Image 0" descr="(a) The translation f(x+2) moves the vertical asymptote to x=-2; the curve now meets the y-axis at (0, 1.5).">    </p:cNvPr>
          <p:cNvPicPr>
            <a:picLocks noChangeAspect="1"/>
          </p:cNvPicPr>
          <p:nvPr/>
        </p:nvPicPr>
        <p:blipFill>
          <a:blip r:embed="rId1"/>
          <a:stretch>
            <a:fillRect/>
          </a:stretch>
        </p:blipFill>
        <p:spPr>
          <a:xfrm>
            <a:off x="6155741" y="1371600"/>
            <a:ext cx="2531059" cy="2638044"/>
          </a:xfrm>
          <a:prstGeom prst="rect">
            <a:avLst/>
          </a:prstGeom>
        </p:spPr>
      </p:pic>
      <p:sp>
        <p:nvSpPr>
          <p:cNvPr id="5" name="Text 2"/>
          <p:cNvSpPr txBox="1"/>
          <p:nvPr/>
        </p:nvSpPr>
        <p:spPr>
          <a:xfrm>
            <a:off x="6155741" y="4055364"/>
            <a:ext cx="2531059" cy="562356"/>
          </a:xfrm>
          <a:prstGeom prst="rect">
            <a:avLst/>
          </a:prstGeom>
          <a:noFill/>
          <a:ln/>
        </p:spPr>
        <p:txBody>
          <a:bodyPr wrap="square" lIns="0" tIns="0" rIns="0" bIns="0" rtlCol="0" anchor="t"/>
          <a:lstStyle/>
          <a:p>
            <a:pPr algn="ctr" indent="0" marL="0">
              <a:buNone/>
            </a:pPr>
            <a:r>
              <a:rPr lang="en-US" sz="1100" i="1" dirty="0">
                <a:solidFill>
                  <a:srgbClr val="5A6577"/>
                </a:solidFill>
              </a:rPr>
              <a:t>(a) The translation f(x+2) moves the vertical asymptote to x=-2; the curve now meets the y-axis at (0, 1.5).</a:t>
            </a:r>
            <a:endParaRPr lang="en-US" sz="1100" dirty="0"/>
          </a:p>
        </p:txBody>
      </p:sp>
      <p:sp>
        <p:nvSpPr>
          <p:cNvPr id="6" name="Text 3"/>
          <p:cNvSpPr txBox="1"/>
          <p:nvPr/>
        </p:nvSpPr>
        <p:spPr>
          <a:xfrm>
            <a:off x="457200" y="1371600"/>
            <a:ext cx="5378501" cy="105338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each curve, state the transformation of y=k/x or y=k/x², the equations of its asymptotes and the coordinates of any points where it meets the axes. (a) y=3/(x+2) (b) y=4/x²-1</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6 · Medium · State (continued)</a:t>
            </a:r>
            <a:endParaRPr lang="en-US" sz="1200" dirty="0"/>
          </a:p>
        </p:txBody>
      </p:sp>
      <p:pic>
        <p:nvPicPr>
          <p:cNvPr id="4" name="Image 0" descr="(b) Subtracting 1 moves the horizontal asymptote to y=-1, and the curve now crosses the x-axis where 4/x²=1, at x=±2.">    </p:cNvPr>
          <p:cNvPicPr>
            <a:picLocks noChangeAspect="1"/>
          </p:cNvPicPr>
          <p:nvPr/>
        </p:nvPicPr>
        <p:blipFill>
          <a:blip r:embed="rId1"/>
          <a:stretch>
            <a:fillRect/>
          </a:stretch>
        </p:blipFill>
        <p:spPr>
          <a:xfrm>
            <a:off x="5203850" y="1371600"/>
            <a:ext cx="3482950" cy="2807208"/>
          </a:xfrm>
          <a:prstGeom prst="rect">
            <a:avLst/>
          </a:prstGeom>
        </p:spPr>
      </p:pic>
      <p:sp>
        <p:nvSpPr>
          <p:cNvPr id="5" name="Text 2"/>
          <p:cNvSpPr txBox="1"/>
          <p:nvPr/>
        </p:nvSpPr>
        <p:spPr>
          <a:xfrm>
            <a:off x="5203850" y="4224528"/>
            <a:ext cx="3482950" cy="393192"/>
          </a:xfrm>
          <a:prstGeom prst="rect">
            <a:avLst/>
          </a:prstGeom>
          <a:noFill/>
          <a:ln/>
        </p:spPr>
        <p:txBody>
          <a:bodyPr wrap="square" lIns="0" tIns="0" rIns="0" bIns="0" rtlCol="0" anchor="t"/>
          <a:lstStyle/>
          <a:p>
            <a:pPr algn="ctr" indent="0" marL="0">
              <a:buNone/>
            </a:pPr>
            <a:r>
              <a:rPr lang="en-US" sz="1100" i="1" dirty="0">
                <a:solidFill>
                  <a:srgbClr val="5A6577"/>
                </a:solidFill>
              </a:rPr>
              <a:t>(b) Subtracting 1 moves the horizontal asymptote to y=-1, and the curve now crosses the x-axis where 4/x²=1, at x=±2.</a:t>
            </a:r>
            <a:endParaRPr lang="en-US" sz="1100" dirty="0"/>
          </a:p>
        </p:txBody>
      </p:sp>
      <p:sp>
        <p:nvSpPr>
          <p:cNvPr id="6" name="Text 3"/>
          <p:cNvSpPr txBox="1"/>
          <p:nvPr/>
        </p:nvSpPr>
        <p:spPr>
          <a:xfrm>
            <a:off x="457200" y="1371600"/>
            <a:ext cx="4426610" cy="270479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f(x+2) with f(x)=3/x: a translation 2 units in the negative x-direction. Asymptotes x=-2 and y=0. x=0 gives y=(3/2). It never meets the x-axis, since 3 divided by anything is not 0. </a:t>
            </a:r>
            <a:r>
              <a:rPr lang="en-US" sz="1500" b="1" dirty="0">
                <a:solidFill>
                  <a:srgbClr val="1A1F2B"/>
                </a:solidFill>
                <a:latin typeface="Calibri" pitchFamily="34" charset="0"/>
                <a:ea typeface="Calibri" pitchFamily="34" charset="-122"/>
                <a:cs typeface="Calibri" pitchFamily="34" charset="-120"/>
              </a:rPr>
              <a:t>Asymptotes x=-2, y=0; meets the axes at (0, 1.5) only</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g(x)-1 with g(x)=4/x²: a translation 1 unit in the negative y-direction. Asymptotes x=0 and y=-1. y=0 gives x²=4. It never meets the y-axis, since x=0 is excluded. </a:t>
            </a:r>
            <a:r>
              <a:rPr lang="en-US" sz="1500" b="1" dirty="0">
                <a:solidFill>
                  <a:srgbClr val="1A1F2B"/>
                </a:solidFill>
                <a:latin typeface="Calibri" pitchFamily="34" charset="0"/>
                <a:ea typeface="Calibri" pitchFamily="34" charset="-122"/>
                <a:cs typeface="Calibri" pitchFamily="34" charset="-120"/>
              </a:rPr>
              <a:t>Asymptotes x=0, y=-1; meets the axes at (-2, 0) and (2,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177942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Trig graphs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four rules apply to y=sin x, cos x and tan x (in degrees here; radians work in the same way).</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asin x: the amplitude becomes |a|.</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sin ax: the period 360° is divided by a, so sin 2x has period 180°.</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sin(x+a): the whole wave moves a° to the left; each zero, maximum and minimum moves with it.</a:t>
            </a:r>
            <a:endParaRPr lang="en-US" sz="17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asymptotes of tan x at 90° and 270° move too: tan 2x has asymptotes every 90°, starting at 45°.</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sin 2x fits two complete cycles into 0≤x≤360°; the first maximum moves from (90°, 1) to (45°, 1).">    </p:cNvPr>
          <p:cNvPicPr>
            <a:picLocks noChangeAspect="1"/>
          </p:cNvPicPr>
          <p:nvPr/>
        </p:nvPicPr>
        <p:blipFill>
          <a:blip r:embed="rId1"/>
          <a:stretch>
            <a:fillRect/>
          </a:stretch>
        </p:blipFill>
        <p:spPr>
          <a:xfrm>
            <a:off x="1367028" y="1371600"/>
            <a:ext cx="6410858" cy="2976372"/>
          </a:xfrm>
          <a:prstGeom prst="rect">
            <a:avLst/>
          </a:prstGeom>
        </p:spPr>
      </p:pic>
      <p:sp>
        <p:nvSpPr>
          <p:cNvPr id="5" name="Text 2"/>
          <p:cNvSpPr txBox="1"/>
          <p:nvPr/>
        </p:nvSpPr>
        <p:spPr>
          <a:xfrm>
            <a:off x="1367028" y="4393692"/>
            <a:ext cx="6410858" cy="224028"/>
          </a:xfrm>
          <a:prstGeom prst="rect">
            <a:avLst/>
          </a:prstGeom>
          <a:noFill/>
          <a:ln/>
        </p:spPr>
        <p:txBody>
          <a:bodyPr wrap="square" lIns="0" tIns="0" rIns="0" bIns="0" rtlCol="0" anchor="t"/>
          <a:lstStyle/>
          <a:p>
            <a:pPr algn="ctr" indent="0" marL="0">
              <a:buNone/>
            </a:pPr>
            <a:r>
              <a:rPr lang="en-US" sz="1100" i="1" dirty="0">
                <a:solidFill>
                  <a:srgbClr val="5A6577"/>
                </a:solidFill>
              </a:rPr>
              <a:t>sin 2x fits two complete cycles into 0≤x≤360°; the first maximum moves from (90°, 1) to (45°, 1).</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 State</a:t>
            </a:r>
            <a:endParaRPr lang="en-US" sz="1200" dirty="0"/>
          </a:p>
        </p:txBody>
      </p:sp>
      <p:pic>
        <p:nvPicPr>
          <p:cNvPr id="4" name="Image 0" descr="cos(x+60°) is cos x moved 60° to the left: the minimum moves from (180°, -1) to (120°, -1).">    </p:cNvPr>
          <p:cNvPicPr>
            <a:picLocks noChangeAspect="1"/>
          </p:cNvPicPr>
          <p:nvPr/>
        </p:nvPicPr>
        <p:blipFill>
          <a:blip r:embed="rId1"/>
          <a:stretch>
            <a:fillRect/>
          </a:stretch>
        </p:blipFill>
        <p:spPr>
          <a:xfrm>
            <a:off x="4389120" y="1777594"/>
            <a:ext cx="4297680" cy="1995221"/>
          </a:xfrm>
          <a:prstGeom prst="rect">
            <a:avLst/>
          </a:prstGeom>
        </p:spPr>
      </p:pic>
      <p:sp>
        <p:nvSpPr>
          <p:cNvPr id="5" name="Text 2"/>
          <p:cNvSpPr txBox="1"/>
          <p:nvPr/>
        </p:nvSpPr>
        <p:spPr>
          <a:xfrm>
            <a:off x="4389120" y="3818534"/>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cos(x+60°) is cos x moved 60° to the left: the minimum moves from (180°, -1) to (120°, -1).</a:t>
            </a:r>
            <a:endParaRPr lang="en-US" sz="1100" dirty="0"/>
          </a:p>
        </p:txBody>
      </p:sp>
      <p:sp>
        <p:nvSpPr>
          <p:cNvPr id="6" name="Text 3"/>
          <p:cNvSpPr txBox="1"/>
          <p:nvPr/>
        </p:nvSpPr>
        <p:spPr>
          <a:xfrm>
            <a:off x="457200" y="1371600"/>
            <a:ext cx="3611880" cy="287761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For 0≤x≤360°, find the coordinates of the points where y=cos(x+60°) meets the axes, and of its maximum and minimum points.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State the period of y=tan 2x and the equations of its asymptotes for 0≤x≤360°.</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y-axis: x=0 gives cos 60°=½, so (0, ½).</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x-axis: cos(x+60°)=0 when x+60°=90° or 270° (with 60°≤x+60°≤420°), so (30°, 0) and (210°, 0).</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7 · Medium · Find, State (continued)</a:t>
            </a:r>
            <a:endParaRPr lang="en-US" sz="1200" dirty="0"/>
          </a:p>
        </p:txBody>
      </p:sp>
      <p:sp>
        <p:nvSpPr>
          <p:cNvPr id="4" name="Text 2"/>
          <p:cNvSpPr txBox="1"/>
          <p:nvPr/>
        </p:nvSpPr>
        <p:spPr>
          <a:xfrm>
            <a:off x="457200" y="1371600"/>
            <a:ext cx="8229600" cy="82844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Minimum where x+60°=180°; maximum where x+60°=360°. </a:t>
            </a:r>
            <a:r>
              <a:rPr lang="en-US" sz="1500" b="1" dirty="0">
                <a:solidFill>
                  <a:srgbClr val="1A1F2B"/>
                </a:solidFill>
                <a:latin typeface="Calibri" pitchFamily="34" charset="0"/>
                <a:ea typeface="Calibri" pitchFamily="34" charset="-122"/>
                <a:cs typeface="Calibri" pitchFamily="34" charset="-120"/>
              </a:rPr>
              <a:t>Minimum (120°, -1), maximum (300°, 1)</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 stretch parallel to the x-axis, scale factor ½: the period is 180°÷2. </a:t>
            </a:r>
            <a:r>
              <a:rPr lang="en-US" sz="1500" b="1" dirty="0">
                <a:solidFill>
                  <a:srgbClr val="1A1F2B"/>
                </a:solidFill>
                <a:latin typeface="Calibri" pitchFamily="34" charset="0"/>
                <a:ea typeface="Calibri" pitchFamily="34" charset="-122"/>
                <a:cs typeface="Calibri" pitchFamily="34" charset="-120"/>
              </a:rPr>
              <a:t>Period 90°; asymptotes x=45°, 135°, 225°, 315°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to asymptotes and trig graphs?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Moving cos(x+60°) 60° to the right, or giving sin 2x a period of 720°. Both come from treating changes inside the bracket like changes outside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the ideas combine in a full question?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typical long question walks through the whole topic: factorise, sketch, add a second graph to count solutions, then transform. Each part feeds the next, so a correct sketch early on is worth the time.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Factorise, Sketch, Hence</a:t>
            </a:r>
            <a:endParaRPr lang="en-US" sz="1200" dirty="0"/>
          </a:p>
        </p:txBody>
      </p:sp>
      <p:pic>
        <p:nvPicPr>
          <p:cNvPr id="4" name="Image 0" descr="Part (c): y=f(x) and y=2/x² meet once, at P, where x≈3.02.">    </p:cNvPr>
          <p:cNvPicPr>
            <a:picLocks noChangeAspect="1"/>
          </p:cNvPicPr>
          <p:nvPr/>
        </p:nvPicPr>
        <p:blipFill>
          <a:blip r:embed="rId1"/>
          <a:stretch>
            <a:fillRect/>
          </a:stretch>
        </p:blipFill>
        <p:spPr>
          <a:xfrm>
            <a:off x="4389120" y="1537106"/>
            <a:ext cx="4297680" cy="2644445"/>
          </a:xfrm>
          <a:prstGeom prst="rect">
            <a:avLst/>
          </a:prstGeom>
        </p:spPr>
      </p:pic>
      <p:sp>
        <p:nvSpPr>
          <p:cNvPr id="5" name="Text 2"/>
          <p:cNvSpPr txBox="1"/>
          <p:nvPr/>
        </p:nvSpPr>
        <p:spPr>
          <a:xfrm>
            <a:off x="4389120" y="4227271"/>
            <a:ext cx="4297680" cy="224028"/>
          </a:xfrm>
          <a:prstGeom prst="rect">
            <a:avLst/>
          </a:prstGeom>
          <a:noFill/>
          <a:ln/>
        </p:spPr>
        <p:txBody>
          <a:bodyPr wrap="square" lIns="0" tIns="0" rIns="0" bIns="0" rtlCol="0" anchor="t"/>
          <a:lstStyle/>
          <a:p>
            <a:pPr algn="ctr" indent="0" marL="0">
              <a:buNone/>
            </a:pPr>
            <a:r>
              <a:rPr lang="en-US" sz="1100" i="1" dirty="0">
                <a:solidFill>
                  <a:srgbClr val="5A6577"/>
                </a:solidFill>
              </a:rPr>
              <a:t>Part (c): y=f(x) and y=2/x² meet once, at P, where x≈3.02.</a:t>
            </a:r>
            <a:endParaRPr lang="en-US" sz="1100" dirty="0"/>
          </a:p>
        </p:txBody>
      </p:sp>
      <p:sp>
        <p:nvSpPr>
          <p:cNvPr id="6" name="Text 3"/>
          <p:cNvSpPr txBox="1"/>
          <p:nvPr/>
        </p:nvSpPr>
        <p:spPr>
          <a:xfrm>
            <a:off x="457200" y="1371600"/>
            <a:ext cx="3611880" cy="2791663"/>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f(x)=x³-2x²-3x.</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Factorise f(x) completely.</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 Sketch y=f(x), showing the coordinates of the points where the curve meets the axes.</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(c) On the same axes, sketch y=2/x². Hence state, with a reason, the number of real solutions of x⁵-2x⁴-3x³-2=0.</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 Sketch y=f(x+1), showing the coordinates of the points where it meets the axes.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Factorise, Sketch, Hence (continued)</a:t>
            </a:r>
            <a:endParaRPr lang="en-US" sz="1200" dirty="0"/>
          </a:p>
        </p:txBody>
      </p:sp>
      <p:pic>
        <p:nvPicPr>
          <p:cNvPr id="4" name="Image 0" descr="Part (d): y=f(x+1) is the same cubic moved 1 unit to the left; it meets the y-axis at (0, f(1))=(0, -4).">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Part (d): y=f(x+1) is the same cubic moved 1 unit to the left; it meets the y-axis at (0, f(1))=(0, -4).</a:t>
            </a:r>
            <a:endParaRPr lang="en-US" sz="1100" dirty="0"/>
          </a:p>
        </p:txBody>
      </p:sp>
      <p:sp>
        <p:nvSpPr>
          <p:cNvPr id="6" name="Text 3"/>
          <p:cNvSpPr txBox="1"/>
          <p:nvPr/>
        </p:nvSpPr>
        <p:spPr>
          <a:xfrm>
            <a:off x="457200" y="1371600"/>
            <a:ext cx="3611880" cy="306232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Common factor, then the quadratic: two numbers with product -3 and sum -2 are -3 and 1. </a:t>
            </a:r>
            <a:r>
              <a:rPr lang="en-US" sz="1500" b="1" dirty="0">
                <a:solidFill>
                  <a:srgbClr val="1A1F2B"/>
                </a:solidFill>
                <a:latin typeface="Calibri" pitchFamily="34" charset="0"/>
                <a:ea typeface="Calibri" pitchFamily="34" charset="-122"/>
                <a:cs typeface="Calibri" pitchFamily="34" charset="-120"/>
              </a:rPr>
              <a:t>f(x)=x(x-3)(x+1)</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Positive cubic; roots -1, 0, 3; it passes through the origin, so the y-intercept is (0, 0). </a:t>
            </a:r>
            <a:r>
              <a:rPr lang="en-US" sz="1500" b="1" dirty="0">
                <a:solidFill>
                  <a:srgbClr val="1A1F2B"/>
                </a:solidFill>
                <a:latin typeface="Calibri" pitchFamily="34" charset="0"/>
                <a:ea typeface="Calibri" pitchFamily="34" charset="-122"/>
                <a:cs typeface="Calibri" pitchFamily="34" charset="-120"/>
              </a:rPr>
              <a:t>Crosses at (-1, 0), (0, 0), (3, 0)</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2/x²: two branches above the x-axis, asymptotes x=0 and y=0. Link the equation to the curves (x≠0): x³-2x²-3x=2/x²⇔x⁵-2x⁴-3x³-2=0.</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Count the intersections.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8 · Hard · Factorise, Sketch, Hence (continued)</a:t>
            </a:r>
            <a:endParaRPr lang="en-US" sz="1200" dirty="0"/>
          </a:p>
        </p:txBody>
      </p:sp>
      <p:sp>
        <p:nvSpPr>
          <p:cNvPr id="4" name="Text 2"/>
          <p:cNvSpPr txBox="1"/>
          <p:nvPr/>
        </p:nvSpPr>
        <p:spPr>
          <a:xfrm>
            <a:off x="457200" y="1371600"/>
            <a:ext cx="8229600" cy="128930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x&lt;-1 and 0&lt;x&lt;3 the cubic is negative and the reciprocal positive: no meeting. For -1&lt;x&lt;0 the cubic stays below 1 (its maximum is about 0.88) while 2/x²&gt;2: no meeting. For x&gt;3 the cubic rises from 0 to ∞ while 2/x² falls towards 0: exactly one meeting. </a:t>
            </a:r>
            <a:r>
              <a:rPr lang="en-US" sz="1500" b="1" dirty="0">
                <a:solidFill>
                  <a:srgbClr val="1A1F2B"/>
                </a:solidFill>
                <a:latin typeface="Calibri" pitchFamily="34" charset="0"/>
                <a:ea typeface="Calibri" pitchFamily="34" charset="-122"/>
                <a:cs typeface="Calibri" pitchFamily="34" charset="-120"/>
              </a:rPr>
              <a:t>The curves meet once, so there is 1 real 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Translation 1 unit in the negative x-direction: subtract 1 from each root; the y-intercept is f(0+1)=f(1)=1-2-3=-4. </a:t>
            </a:r>
            <a:r>
              <a:rPr lang="en-US" sz="1500" b="1" dirty="0">
                <a:solidFill>
                  <a:srgbClr val="1A1F2B"/>
                </a:solidFill>
                <a:latin typeface="Calibri" pitchFamily="34" charset="0"/>
                <a:ea typeface="Calibri" pitchFamily="34" charset="-122"/>
                <a:cs typeface="Calibri" pitchFamily="34" charset="-120"/>
              </a:rPr>
              <a:t>Crosses at (-2, 0), (-1, 0), (2, 0); meets the y-axis at (0, -4)</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the ideas combine in a full question?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In a "hence" counting question, the reason is part of the answer. Write a sentence such as "the curves meet at one point, so the equation has one real solution", and show the algebra that turns the given equation into "curve 1 = curve 2".</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label everything on the sketch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the coordinates of every axis crossing next to the point, and the equation of every asymptote next to its dashed line. A correct shape with no labels shows only part of the answer.</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read the ends from the leading term</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Before plotting any roots, decide the sign of the x³ term (multiply the x-terms of each bracket). It fixes which corner the curve starts in, and the roots then decide the rest.</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inside does the opposite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Changes inside the bracket act on x the opposite way: f(x+3) moves left 3, f(4x) divides x-coordinates by 4. Outside the bracket, the change to y is exactly what you see.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P1.3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check by substituting one point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After expanding, test x=1 in both forms. After transforming, put your new point into the new equation and confirm it gives the old y-value. Each check takes seconds.</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read the command word</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"Sketch" means the correct shape with key points labelled, not plotted to scale. "Show that" needs every line of algebra leading to the given result. "Hence" means use the previous part, which here is usually the sketch.</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4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318004"/>
                <a:gridCol w="2934310"/>
                <a:gridCol w="297728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f(x+2) moves the graph 2 units right.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old value f(p) is now reached at x=p-2.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f(x+a) is a translation a units to the left.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f(2x) doubles every x-coordinate.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old value f(p) is reached when 2x=p.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f(ax) divides x-coordinates by a: scale factor 1/a.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repeated root is where the curve crosses twice.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squared factor does not change sign either side of the root.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curve touches the axis there; it is a turning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y=3/x² has a branch below the x-axis, like 3/x.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x²&gt;0 for every x≠0.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Both branches are on the same side of the axis as the sign of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Asymptotes stay on the axes after a transformation.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asymptote is part of the picture and moves with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Apply the same transformation to the asymptote's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stretch af(x) moves the roots.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0×a=0, so points on the x-axis stay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Roots are unchanged by af(x); only the y-coordinates are scaled.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P1.1 Quadratics and P1.6 Differentiation</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discriminant from P1.1 decides whether a line meets a curve; differentiation finds the exact turning points that a sketch here only shows roughly.</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Factor theorem and algebraic division (P2); functions (P3)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When a cubic has no common factor of x, you find one root by trying values in f(x) and divide, then sketch exactly as here. Two or more transformations in sequence, modulus graphs |f(x)| and f(|x|), and inverse functions in P3 all build on the four rules on this page.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IAL Physics and Mechanics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Inverse-square laws (gravitational and electric field strength) follow y=k/x², and Boyle's law, p=k/V, is a y=k/x graph.</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formulae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44"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89811"/>
                <a:gridCol w="4382719"/>
                <a:gridCol w="215707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Formula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x²-a²=(x-a)(x+a)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difference of two squares when factorising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y=(x-p)(x-q)(x-r)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cubic with roots p, q, r; y-intercept -pqr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y=k/x, y=k/x²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reciprocal graphs; asymptotes x=0 and y=0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y=f(x)+a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a units in the positive y-direction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y=f(x+a)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translation a units in the negative x-direction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y=af(x)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y-axis, scale factor 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y=f(ax)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stretch parallel to the x-axis, scale factor 1/a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02722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Expand (x-2)³.</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State the equations of the asymptotes of y=5/(x-4).</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The point (6, -2) lies on y=f(x). Write down its image on y=f(3x) and on y=f(x)-5.</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How many times does y=x³ meet y=-1/x?</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Write down the coordinates of the maximum and minimum points of y=4sin x for 0≤x≤360°.</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Factorise x³-x²-12x completely and state where the curve y=x³-x²-12x meets the x-axis.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(x-2)²=x²-4x+4; multiplying by (x-2) gives x³-4x²+4x-2x²+8x-8= </a:t>
            </a:r>
            <a:r>
              <a:rPr lang="en-US" sz="1500" b="1" dirty="0">
                <a:solidFill>
                  <a:srgbClr val="1A1F2B"/>
                </a:solidFill>
                <a:latin typeface="Calibri" pitchFamily="34" charset="0"/>
                <a:ea typeface="Calibri" pitchFamily="34" charset="-122"/>
                <a:cs typeface="Calibri" pitchFamily="34" charset="-120"/>
              </a:rPr>
              <a:t>x³-6x²+12x-8</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It is 5/x translated 4 units in the positive x-direction: </a:t>
            </a:r>
            <a:r>
              <a:rPr lang="en-US" sz="1500" b="1" dirty="0">
                <a:solidFill>
                  <a:srgbClr val="1A1F2B"/>
                </a:solidFill>
                <a:latin typeface="Calibri" pitchFamily="34" charset="0"/>
                <a:ea typeface="Calibri" pitchFamily="34" charset="-122"/>
                <a:cs typeface="Calibri" pitchFamily="34" charset="-120"/>
              </a:rPr>
              <a:t>x=4 and y=0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f(3x): divide the x-coordinate by 3, giving </a:t>
            </a:r>
            <a:r>
              <a:rPr lang="en-US" sz="1500" b="1" dirty="0">
                <a:solidFill>
                  <a:srgbClr val="1A1F2B"/>
                </a:solidFill>
                <a:latin typeface="Calibri" pitchFamily="34" charset="0"/>
                <a:ea typeface="Calibri" pitchFamily="34" charset="-122"/>
                <a:cs typeface="Calibri" pitchFamily="34" charset="-120"/>
              </a:rPr>
              <a:t>(2, -2)</a:t>
            </a:r>
            <a:r>
              <a:rPr lang="en-US" sz="1500" dirty="0">
                <a:solidFill>
                  <a:srgbClr val="1A1F2B"/>
                </a:solidFill>
                <a:latin typeface="Calibri" pitchFamily="34" charset="0"/>
                <a:ea typeface="Calibri" pitchFamily="34" charset="-122"/>
                <a:cs typeface="Calibri" pitchFamily="34" charset="-120"/>
              </a:rPr>
              <a:t>. f(x)-5: subtract 5 from the y-coordinate, giving </a:t>
            </a:r>
            <a:r>
              <a:rPr lang="en-US" sz="1500" b="1" dirty="0">
                <a:solidFill>
                  <a:srgbClr val="1A1F2B"/>
                </a:solidFill>
                <a:latin typeface="Calibri" pitchFamily="34" charset="0"/>
                <a:ea typeface="Calibri" pitchFamily="34" charset="-122"/>
                <a:cs typeface="Calibri" pitchFamily="34" charset="-120"/>
              </a:rPr>
              <a:t>(6, -7)</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a:t>
            </a:r>
            <a:r>
              <a:rPr lang="en-US" sz="1500" b="1" dirty="0">
                <a:solidFill>
                  <a:srgbClr val="1A1F2B"/>
                </a:solidFill>
                <a:latin typeface="Calibri" pitchFamily="34" charset="0"/>
                <a:ea typeface="Calibri" pitchFamily="34" charset="-122"/>
                <a:cs typeface="Calibri" pitchFamily="34" charset="-120"/>
              </a:rPr>
              <a:t>Never.</a:t>
            </a:r>
            <a:r>
              <a:rPr lang="en-US" sz="1500" dirty="0">
                <a:solidFill>
                  <a:srgbClr val="1A1F2B"/>
                </a:solidFill>
                <a:latin typeface="Calibri" pitchFamily="34" charset="0"/>
                <a:ea typeface="Calibri" pitchFamily="34" charset="-122"/>
                <a:cs typeface="Calibri" pitchFamily="34" charset="-120"/>
              </a:rPr>
              <a:t> For x&gt;0, x³ is positive and -1/x negative; for x&lt;0 it is the other way round. The algebra agrees: x⁴=-1 has no real solution.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A stretch parallel to the y-axis, scale factor 4: </a:t>
            </a:r>
            <a:r>
              <a:rPr lang="en-US" sz="1500" b="1" dirty="0">
                <a:solidFill>
                  <a:srgbClr val="1A1F2B"/>
                </a:solidFill>
                <a:latin typeface="Calibri" pitchFamily="34" charset="0"/>
                <a:ea typeface="Calibri" pitchFamily="34" charset="-122"/>
                <a:cs typeface="Calibri" pitchFamily="34" charset="-120"/>
              </a:rPr>
              <a:t>maximum (90°, 4), minimum (270°, -4)</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x(x²-x-12); two numbers with product -12 and sum -1 are -4 and 3, so </a:t>
            </a:r>
            <a:r>
              <a:rPr lang="en-US" sz="1500" b="1" dirty="0">
                <a:solidFill>
                  <a:srgbClr val="1A1F2B"/>
                </a:solidFill>
                <a:latin typeface="Calibri" pitchFamily="34" charset="0"/>
                <a:ea typeface="Calibri" pitchFamily="34" charset="-122"/>
                <a:cs typeface="Calibri" pitchFamily="34" charset="-120"/>
              </a:rPr>
              <a:t>x(x-4)(x+3)</a:t>
            </a:r>
            <a:r>
              <a:rPr lang="en-US" sz="1500" dirty="0">
                <a:solidFill>
                  <a:srgbClr val="1A1F2B"/>
                </a:solidFill>
                <a:latin typeface="Calibri" pitchFamily="34" charset="0"/>
                <a:ea typeface="Calibri" pitchFamily="34" charset="-122"/>
                <a:cs typeface="Calibri" pitchFamily="34" charset="-120"/>
              </a:rPr>
              <a:t>. The curve crosses the x-axis at </a:t>
            </a:r>
            <a:r>
              <a:rPr lang="en-US" sz="1500" b="1" dirty="0">
                <a:solidFill>
                  <a:srgbClr val="1A1F2B"/>
                </a:solidFill>
                <a:latin typeface="Calibri" pitchFamily="34" charset="0"/>
                <a:ea typeface="Calibri" pitchFamily="34" charset="-122"/>
                <a:cs typeface="Calibri" pitchFamily="34" charset="-120"/>
              </a:rPr>
              <a:t>(-3, 0), (0, 0) and (4, 0)</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2 original exam-style questions. Answers at the end of the deck.</a:t>
            </a:r>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 cubic curve is given in factorised form. Its equation is y = (x − 4)(x + 1)(x + 3), and the curve is labelled C.</a:t>
            </a:r>
            <a:endParaRPr lang="en-US" sz="1400" dirty="0"/>
          </a:p>
          <a:p>
            <a:pPr indent="0" marL="0">
              <a:spcAft>
                <a:spcPts val="600"/>
              </a:spcAft>
              <a:buNone/>
            </a:pPr>
            <a:r>
              <a:rPr lang="en-US" sz="1400" dirty="0">
                <a:solidFill>
                  <a:srgbClr val="1A1F2B"/>
                </a:solidFill>
              </a:rPr>
              <a:t>(a) Sketch C, showing the coordinates of the points where C meets the coordinate axes.  [3]</a:t>
            </a:r>
            <a:endParaRPr lang="en-US" sz="1400" dirty="0"/>
          </a:p>
          <a:p>
            <a:pPr indent="0" marL="0">
              <a:spcAft>
                <a:spcPts val="600"/>
              </a:spcAft>
              <a:buNone/>
            </a:pPr>
            <a:r>
              <a:rPr lang="en-US" sz="1400" dirty="0">
                <a:solidFill>
                  <a:srgbClr val="1A1F2B"/>
                </a:solidFill>
              </a:rPr>
              <a:t>(b) Show that the equation of C can be written as y = x³ − 13x − 12.  [2]</a:t>
            </a:r>
            <a:endParaRPr lang="en-US" sz="1400" dirty="0"/>
          </a:p>
          <a:p>
            <a:pPr indent="0" marL="0">
              <a:spcAft>
                <a:spcPts val="600"/>
              </a:spcAft>
              <a:buNone/>
            </a:pPr>
            <a:r>
              <a:rPr lang="en-US" sz="1400" dirty="0">
                <a:solidFill>
                  <a:srgbClr val="1A1F2B"/>
                </a:solidFill>
              </a:rPr>
              <a:t>(c) The line y = −12 meets C where C crosses the y-axis and at two other points. Find the exact x-coordinates of these two points.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7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The curve with equation y = f(x) passes through the origin O, has a maximum point at A(2, 4) and meets the x-axis again at B(5, 0). The curve has no other turning points.</a:t>
            </a:r>
            <a:endParaRPr lang="en-US" sz="1200" dirty="0"/>
          </a:p>
          <a:p>
            <a:pPr indent="0" marL="0">
              <a:spcAft>
                <a:spcPts val="600"/>
              </a:spcAft>
              <a:buNone/>
            </a:pPr>
            <a:r>
              <a:rPr lang="en-US" sz="1200" dirty="0">
                <a:solidFill>
                  <a:srgbClr val="1A1F2B"/>
                </a:solidFill>
              </a:rPr>
              <a:t>Figure: sketch of y = f(x)</a:t>
            </a:r>
            <a:endParaRPr lang="en-US" sz="1200" dirty="0"/>
          </a:p>
          <a:p>
            <a:pPr indent="0" marL="0">
              <a:spcAft>
                <a:spcPts val="600"/>
              </a:spcAft>
              <a:buNone/>
            </a:pPr>
            <a:r>
              <a:rPr lang="en-US" sz="1200" dirty="0">
                <a:solidFill>
                  <a:srgbClr val="1A1F2B"/>
                </a:solidFill>
              </a:rPr>
              <a:t>(a) Write down the coordinates of the images of O, A and B on the curve y = f(x) − 4.  [2]</a:t>
            </a:r>
            <a:endParaRPr lang="en-US" sz="1200" dirty="0"/>
          </a:p>
          <a:p>
            <a:pPr indent="0" marL="0">
              <a:spcAft>
                <a:spcPts val="600"/>
              </a:spcAft>
              <a:buNone/>
            </a:pPr>
            <a:r>
              <a:rPr lang="en-US" sz="1200" dirty="0">
                <a:solidFill>
                  <a:srgbClr val="1A1F2B"/>
                </a:solidFill>
              </a:rPr>
              <a:t>(b) Write down the coordinates of the images of O, A and B on the curve y = f(x + 2).  [2]</a:t>
            </a:r>
            <a:endParaRPr lang="en-US" sz="1200" dirty="0"/>
          </a:p>
          <a:p>
            <a:pPr indent="0" marL="0">
              <a:spcAft>
                <a:spcPts val="600"/>
              </a:spcAft>
              <a:buNone/>
            </a:pPr>
            <a:r>
              <a:rPr lang="en-US" sz="1200" dirty="0">
                <a:solidFill>
                  <a:srgbClr val="1A1F2B"/>
                </a:solidFill>
              </a:rPr>
              <a:t>(c) Write down the coordinates of the maximum point of y = 3f(x).  [1]</a:t>
            </a:r>
            <a:endParaRPr lang="en-US" sz="1200" dirty="0"/>
          </a:p>
          <a:p>
            <a:pPr indent="0" marL="0">
              <a:spcAft>
                <a:spcPts val="600"/>
              </a:spcAft>
              <a:buNone/>
            </a:pPr>
            <a:r>
              <a:rPr lang="en-US" sz="1200" dirty="0">
                <a:solidFill>
                  <a:srgbClr val="1A1F2B"/>
                </a:solidFill>
              </a:rPr>
              <a:t>(d) Write down the coordinates of the images of A and B on the curve y = f(2x).  [1]</a:t>
            </a:r>
            <a:endParaRPr lang="en-US" sz="1200" dirty="0"/>
          </a:p>
          <a:p>
            <a:pPr indent="0" marL="0">
              <a:spcAft>
                <a:spcPts val="600"/>
              </a:spcAft>
              <a:buNone/>
            </a:pPr>
            <a:r>
              <a:rPr lang="en-US" sz="1200" dirty="0">
                <a:solidFill>
                  <a:srgbClr val="1A1F2B"/>
                </a:solidFill>
              </a:rPr>
              <a:t>(e) State, with a reason, the number of solutions of the equation f(x) = 4.  [1]</a:t>
            </a:r>
            <a:endParaRPr lang="en-US" sz="1200" dirty="0"/>
          </a:p>
        </p:txBody>
      </p:sp>
      <p:pic>
        <p:nvPicPr>
          <p:cNvPr id="5" name="Image 0" descr="Figure for question 2">    </p:cNvPr>
          <p:cNvPicPr>
            <a:picLocks noChangeAspect="1"/>
          </p:cNvPicPr>
          <p:nvPr/>
        </p:nvPicPr>
        <p:blipFill>
          <a:blip r:embed="rId1"/>
          <a:stretch>
            <a:fillRect/>
          </a:stretch>
        </p:blipFill>
        <p:spPr>
          <a:xfrm>
            <a:off x="5212080" y="1856935"/>
            <a:ext cx="3474720" cy="213828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positive cubic shape: from bottom left to top right with a maximum and a minimum</a:t>
            </a:r>
            <a:endParaRPr lang="en-US" sz="1400" dirty="0"/>
          </a:p>
          <a:p>
            <a:pPr marL="342900" indent="-342900">
              <a:spcAft>
                <a:spcPts val="400"/>
              </a:spcAft>
              <a:buSzPct val="100000"/>
              <a:buChar char="•"/>
            </a:pPr>
            <a:r>
              <a:rPr lang="en-US" sz="1400" dirty="0">
                <a:solidFill>
                  <a:srgbClr val="1A1F2B"/>
                </a:solidFill>
              </a:rPr>
              <a:t>crosses the x-axis at (−3, 0), (−1, 0) and (4, 0)</a:t>
            </a:r>
            <a:endParaRPr lang="en-US" sz="1400" dirty="0"/>
          </a:p>
          <a:p>
            <a:pPr marL="342900" indent="-342900">
              <a:spcAft>
                <a:spcPts val="400"/>
              </a:spcAft>
              <a:buSzPct val="100000"/>
              <a:buChar char="•"/>
            </a:pPr>
            <a:r>
              <a:rPr lang="en-US" sz="1400" dirty="0">
                <a:solidFill>
                  <a:srgbClr val="1A1F2B"/>
                </a:solidFill>
              </a:rPr>
              <a:t>meets the y-axis at (0, −12)</a:t>
            </a:r>
            <a:endParaRPr lang="en-US" sz="1400" dirty="0"/>
          </a:p>
          <a:p>
            <a:pPr marL="342900" indent="-342900">
              <a:spcAft>
                <a:spcPts val="400"/>
              </a:spcAft>
              <a:buSzPct val="100000"/>
              <a:buChar char="•"/>
            </a:pPr>
            <a:r>
              <a:rPr lang="en-US" sz="1400" dirty="0">
                <a:solidFill>
                  <a:srgbClr val="1A1F2B"/>
                </a:solidFill>
              </a:rPr>
              <a:t>(x + 1)(x + 3) = x² + 4x + 3</a:t>
            </a:r>
            <a:endParaRPr lang="en-US" sz="1400" dirty="0"/>
          </a:p>
          <a:p>
            <a:pPr marL="342900" indent="-342900">
              <a:spcAft>
                <a:spcPts val="400"/>
              </a:spcAft>
              <a:buSzPct val="100000"/>
              <a:buChar char="•"/>
            </a:pPr>
            <a:r>
              <a:rPr lang="en-US" sz="1400" dirty="0">
                <a:solidFill>
                  <a:srgbClr val="1A1F2B"/>
                </a:solidFill>
              </a:rPr>
              <a:t>(x − 4)(x² + 4x + 3) = x³ + 4x² + 3x − 4x² − 16x − 12 = x³ − 13x − 12</a:t>
            </a:r>
            <a:endParaRPr lang="en-US" sz="1400" dirty="0"/>
          </a:p>
          <a:p>
            <a:pPr marL="342900" indent="-342900">
              <a:spcAft>
                <a:spcPts val="400"/>
              </a:spcAft>
              <a:buSzPct val="100000"/>
              <a:buChar char="•"/>
            </a:pPr>
            <a:r>
              <a:rPr lang="en-US" sz="1400" dirty="0">
                <a:solidFill>
                  <a:srgbClr val="1A1F2B"/>
                </a:solidFill>
              </a:rPr>
              <a:t>x³ − 13x − 12 = −12, so x³ − 13x = 0, x(x² − 13) = 0</a:t>
            </a:r>
            <a:endParaRPr lang="en-US" sz="1400" dirty="0"/>
          </a:p>
          <a:p>
            <a:pPr marL="342900" indent="-342900">
              <a:spcAft>
                <a:spcPts val="400"/>
              </a:spcAft>
              <a:buSzPct val="100000"/>
              <a:buChar char="•"/>
            </a:pPr>
            <a:r>
              <a:rPr lang="en-US" sz="1400" dirty="0">
                <a:solidFill>
                  <a:srgbClr val="1A1F2B"/>
                </a:solidFill>
              </a:rPr>
              <a:t>x = √13 and x = −√13</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maximum at (2, 0)</a:t>
            </a:r>
            <a:endParaRPr lang="en-US" sz="1400" dirty="0"/>
          </a:p>
          <a:p>
            <a:pPr marL="342900" indent="-342900">
              <a:spcAft>
                <a:spcPts val="400"/>
              </a:spcAft>
              <a:buSzPct val="100000"/>
              <a:buChar char="•"/>
            </a:pPr>
            <a:r>
              <a:rPr lang="en-US" sz="1400" dirty="0">
                <a:solidFill>
                  <a:srgbClr val="1A1F2B"/>
                </a:solidFill>
              </a:rPr>
              <a:t>(0, −4) and (5, −4)</a:t>
            </a:r>
            <a:endParaRPr lang="en-US" sz="1400" dirty="0"/>
          </a:p>
          <a:p>
            <a:pPr marL="342900" indent="-342900">
              <a:spcAft>
                <a:spcPts val="400"/>
              </a:spcAft>
              <a:buSzPct val="100000"/>
              <a:buChar char="•"/>
            </a:pPr>
            <a:r>
              <a:rPr lang="en-US" sz="1400" dirty="0">
                <a:solidFill>
                  <a:srgbClr val="1A1F2B"/>
                </a:solidFill>
              </a:rPr>
              <a:t>maximum at (0, 4)</a:t>
            </a:r>
            <a:endParaRPr lang="en-US" sz="1400" dirty="0"/>
          </a:p>
          <a:p>
            <a:pPr marL="342900" indent="-342900">
              <a:spcAft>
                <a:spcPts val="400"/>
              </a:spcAft>
              <a:buSzPct val="100000"/>
              <a:buChar char="•"/>
            </a:pPr>
            <a:r>
              <a:rPr lang="en-US" sz="1400" dirty="0">
                <a:solidFill>
                  <a:srgbClr val="1A1F2B"/>
                </a:solidFill>
              </a:rPr>
              <a:t>(−2, 0) and (3, 0)</a:t>
            </a:r>
            <a:endParaRPr lang="en-US" sz="1400" dirty="0"/>
          </a:p>
          <a:p>
            <a:pPr marL="342900" indent="-342900">
              <a:spcAft>
                <a:spcPts val="400"/>
              </a:spcAft>
              <a:buSzPct val="100000"/>
              <a:buChar char="•"/>
            </a:pPr>
            <a:r>
              <a:rPr lang="en-US" sz="1400" dirty="0">
                <a:solidFill>
                  <a:srgbClr val="1A1F2B"/>
                </a:solidFill>
              </a:rPr>
              <a:t>(2, 12)</a:t>
            </a:r>
            <a:endParaRPr lang="en-US" sz="1400" dirty="0"/>
          </a:p>
          <a:p>
            <a:pPr marL="342900" indent="-342900">
              <a:spcAft>
                <a:spcPts val="400"/>
              </a:spcAft>
              <a:buSzPct val="100000"/>
              <a:buChar char="•"/>
            </a:pPr>
            <a:r>
              <a:rPr lang="en-US" sz="1400" dirty="0">
                <a:solidFill>
                  <a:srgbClr val="1A1F2B"/>
                </a:solidFill>
              </a:rPr>
              <a:t>(1, 4) and (2.5, 0)</a:t>
            </a:r>
            <a:endParaRPr lang="en-US" sz="1400" dirty="0"/>
          </a:p>
          <a:p>
            <a:pPr marL="342900" indent="-342900">
              <a:spcAft>
                <a:spcPts val="400"/>
              </a:spcAft>
              <a:buSzPct val="100000"/>
              <a:buChar char="•"/>
            </a:pPr>
            <a:r>
              <a:rPr lang="en-US" sz="1400" dirty="0">
                <a:solidFill>
                  <a:srgbClr val="1A1F2B"/>
                </a:solidFill>
              </a:rPr>
              <a:t>one solution, because the line y = 4 only touches the curve at its maximum A, the only turning point (accept: f(x) − 4 = 0 has its maximum on the x-axis, as in part (a))</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52</Slides>
  <Notes>52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P1.3 Polynomials, curve sketching and transformations · Edexcel IAL Maths</dc:title>
  <dc:subject>PptxGenJS Presentation</dc:subject>
  <dc:creator>Evan Kotronis · ExaminerPrep</dc:creator>
  <cp:lastModifiedBy>Evan Kotronis · ExaminerPrep</cp:lastModifiedBy>
  <cp:revision>1</cp:revision>
  <dcterms:created xsi:type="dcterms:W3CDTF">2026-10-26T15:11:15Z</dcterms:created>
  <dcterms:modified xsi:type="dcterms:W3CDTF">2026-10-26T15:11:15Z</dcterms:modified>
</cp:coreProperties>
</file>