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abaa4f48-7fa9-85b6-53d7-25d4d441bd90}">
          <p14:sldIdLst>
            <p14:sldId id="256"/>
            <p14:sldId id="257"/>
            <p14:sldId id="258"/>
          </p14:sldIdLst>
        </p14:section>
        <p14:section name="Theory" id="{fa83bf2d-d860-2409-e668-8e3b51f6ab7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9fb7d8b1-3553-057d-a5af-8565090047be}">
          <p14:sldIdLst>
            <p14:sldId id="295"/>
            <p14:sldId id="296"/>
            <p14:sldId id="297"/>
          </p14:sldIdLst>
        </p14:section>
        <p14:section name="Answers" id="{e77f996b-9438-1f40-483e-f80c043dbdb4}">
          <p14:sldIdLst>
            <p14:sldId id="298"/>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S1.3 Probability. Notes for this topic: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sample spaces, events and equally likely outcomes?.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sample spaces, events and equally likely outcomes?: Worked example 1.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sample spaces, events and equally likely outcomes?: Worked example 1.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complementary and mutually exclusive mean?.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complementary and mutually exclusive mean?.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complementary and mutually exclusive mean?.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addition law work?.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addition law work?: Worked example 2.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addition law work?: Worked example 2.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 Venn diagram with three events?.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 Venn diagram with three events?: Worked example 3.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 Venn diagram with three events?: Worked example 3.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conditional probability?.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conditional probability?.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conditional probability?: Worked example 4.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conditional probability?: Worked example 4.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whether two events are independent?.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whether two events are independent?.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whether two events are independent?: Worked example 5.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tree diagrams work, with and without replacement?.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tree diagrams work, with and without replacement?: Worked example 6.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tree diagrams work, with and without replacement?: Worked example 6.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tree diagrams work, with and without replacement?.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reverse a conditional probability on a tree?.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reverse a conditional probability on a tree?: Worked example 7.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reverse a conditional probability on a tree?: Worked example 7.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reverse a conditional probability on a tree?: Worked example 8.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reverse a conditional probability on a tree?: Worked example 8.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reverse a conditional probability on a tree?.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S1.3.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S1.3.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https://examinerprep.com/ial-maths-s1-3-probability-questions#IALM-S1-3-B-01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https://examinerprep.com/ial-maths-s1-3-probability-questions#IALM-S1-3-B-02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https://examinerprep.com/ial-maths-s1-3-probability-questions#IALM-S1-3-B-01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https://examinerprep.com/ial-maths-s1-3-probability-questions#IALM-S1-3-B-02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examinerprep.com/notes/edexcel-ial-maths/probability/" TargetMode="External"/><Relationship Id="rId2" Type="http://schemas.openxmlformats.org/officeDocument/2006/relationships/hyperlink" Target="https://examinerprep.com/ial-maths-s1-3-probability-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S1.3 Probability</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Experiments, outcomes, sample spaces and events; probabilities from equally likely outcomes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Set notation A′, A∩B, A∪B; complementary and mutually exclusive events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addition law and the multiplication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Conditional probability P(A|B) from formulae, Venn diagrams, two-way tables and tree diagrams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Testing whether two events are independent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Venn diagrams with two or three events, using counts or probabilities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Tree diagrams with and without replacement, and "reversed" conditional probabilities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Probability measures how likely an event is on a scale from 0 to 1, and almost every S1 probability question is solved by three laws (complement, addition, multiplication) kept honest by a Venn diagram or a tree diagram.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Equally likely outcomes: P(A)=n(A)/n(S). Complement: P(A′)=1-P(A); use it for "at least one".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Addition law: P(A∪B)=P(A)+P(B)-P(A∩B). If A and B are mutually exclusive, P(A∩B)=0.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Conditional probability: P(A|B)=P(A∩B)/P(B): the given event B becomes the new whole.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Independence: A and B are independent if and only if P(A∩B)=P(A)×P(B) (equivalently P(A|B)=P(A)). Test it with numbers and state a conclusion.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Trees: multiply along branches, add between paths. Without replacement, the second set of branches changes.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sample spaces, events and equally likely outcomes?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Probability questions in S1 are short to state and easy to get wrong. Almost every error comes from adding when you should multiply, dividing by the wrong total, or forgetting that a second pick changes when the first is not replaced. The cure is to be precise about what can happen.</a:t>
            </a:r>
            <a:endParaRPr lang="en-US" sz="1500" dirty="0"/>
          </a:p>
        </p:txBody>
      </p:sp>
      <p:sp>
        <p:nvSpPr>
          <p:cNvPr id="5" name="Shape 3"/>
          <p:cNvSpPr/>
          <p:nvPr/>
        </p:nvSpPr>
        <p:spPr>
          <a:xfrm>
            <a:off x="457200" y="2181758"/>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273198"/>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Sample space.</a:t>
            </a:r>
            <a:r>
              <a:rPr lang="en-US" sz="1400" dirty="0">
                <a:solidFill>
                  <a:srgbClr val="1A1F2B"/>
                </a:solidFill>
                <a:latin typeface="Calibri" pitchFamily="34" charset="0"/>
                <a:ea typeface="Calibri" pitchFamily="34" charset="-122"/>
                <a:cs typeface="Calibri" pitchFamily="34" charset="-120"/>
              </a:rPr>
              <a:t> The sample space S is the set of all possible outcomes of an experiment; an </a:t>
            </a:r>
            <a:r>
              <a:rPr lang="en-US" sz="1400" b="1" dirty="0">
                <a:solidFill>
                  <a:srgbClr val="1A1F2B"/>
                </a:solidFill>
                <a:latin typeface="Calibri" pitchFamily="34" charset="0"/>
                <a:ea typeface="Calibri" pitchFamily="34" charset="-122"/>
                <a:cs typeface="Calibri" pitchFamily="34" charset="-120"/>
              </a:rPr>
              <a:t>event</a:t>
            </a:r>
            <a:r>
              <a:rPr lang="en-US" sz="1400" dirty="0">
                <a:solidFill>
                  <a:srgbClr val="1A1F2B"/>
                </a:solidFill>
                <a:latin typeface="Calibri" pitchFamily="34" charset="0"/>
                <a:ea typeface="Calibri" pitchFamily="34" charset="-122"/>
                <a:cs typeface="Calibri" pitchFamily="34" charset="-120"/>
              </a:rPr>
              <a:t> is any set of these outcomes. When all outcomes are equally likely, P(A)=n(A)/n(S), and always 0≤P(A)≤1 (0 impossible, 1 certain).</a:t>
            </a:r>
            <a:endParaRPr lang="en-US" sz="1400" dirty="0"/>
          </a:p>
        </p:txBody>
      </p:sp>
      <p:sp>
        <p:nvSpPr>
          <p:cNvPr id="7" name="Text 5"/>
          <p:cNvSpPr txBox="1"/>
          <p:nvPr/>
        </p:nvSpPr>
        <p:spPr>
          <a:xfrm>
            <a:off x="457200" y="3129077"/>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experiment is anything with an uncertain result: rolling a dice, choosing a person from a list, testing a component. An event such as "the score is even" is identified with the set of outcomes that make it happen. For a two-stage experiment, list the sample space as a grid, one stage across and one down: every cell is one equally likely outcome, so counting cells gives probabilities.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sample spaces, events and equally likely outcomes?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pic>
        <p:nvPicPr>
          <p:cNvPr id="4" name="Image 0" descr="The 24 equally likely outcomes, each cell showing the product. Shaded cells: product at least 12 (G). Red outlines: odd product (D). The two events share only the cell 3×5=15.">    </p:cNvPr>
          <p:cNvPicPr>
            <a:picLocks noChangeAspect="1"/>
          </p:cNvPicPr>
          <p:nvPr/>
        </p:nvPicPr>
        <p:blipFill>
          <a:blip r:embed="rId1"/>
          <a:stretch>
            <a:fillRect/>
          </a:stretch>
        </p:blipFill>
        <p:spPr>
          <a:xfrm>
            <a:off x="4940503" y="1371600"/>
            <a:ext cx="3746297" cy="2638044"/>
          </a:xfrm>
          <a:prstGeom prst="rect">
            <a:avLst/>
          </a:prstGeom>
        </p:spPr>
      </p:pic>
      <p:sp>
        <p:nvSpPr>
          <p:cNvPr id="5" name="Text 2"/>
          <p:cNvSpPr txBox="1"/>
          <p:nvPr/>
        </p:nvSpPr>
        <p:spPr>
          <a:xfrm>
            <a:off x="4940503" y="4055364"/>
            <a:ext cx="3746297" cy="562356"/>
          </a:xfrm>
          <a:prstGeom prst="rect">
            <a:avLst/>
          </a:prstGeom>
          <a:noFill/>
          <a:ln/>
        </p:spPr>
        <p:txBody>
          <a:bodyPr wrap="square" lIns="0" tIns="0" rIns="0" bIns="0" rtlCol="0" anchor="t"/>
          <a:lstStyle/>
          <a:p>
            <a:pPr algn="ctr" indent="0" marL="0">
              <a:buNone/>
            </a:pPr>
            <a:r>
              <a:rPr lang="en-US" sz="1100" i="1" dirty="0">
                <a:solidFill>
                  <a:srgbClr val="5A6577"/>
                </a:solidFill>
              </a:rPr>
              <a:t>The 24 equally likely outcomes, each cell showing the product. Shaded cells: product at least 12 (G). Red outlines: odd product (D). The two events share only the cell 3×5=15.</a:t>
            </a:r>
            <a:endParaRPr lang="en-US" sz="1100" dirty="0"/>
          </a:p>
        </p:txBody>
      </p:sp>
      <p:sp>
        <p:nvSpPr>
          <p:cNvPr id="6" name="Text 3"/>
          <p:cNvSpPr txBox="1"/>
          <p:nvPr/>
        </p:nvSpPr>
        <p:spPr>
          <a:xfrm>
            <a:off x="457200" y="1371600"/>
            <a:ext cx="4163263"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fair four-sided spinner numbered 1, 2, 3, 4 is spun and a fair six-sided dice is rolled. The score is the product of the two numbers. G is the event "the score is at least 12" and D is the event "the score is odd". (a) Find P(G) and P(D). (b) Find P(G∩D). (c) Find P(G∪D).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Count the cells: P(G)=(8/24)= </a:t>
            </a:r>
            <a:r>
              <a:rPr lang="en-US" sz="1500" b="1" dirty="0">
                <a:solidFill>
                  <a:srgbClr val="1A1F2B"/>
                </a:solidFill>
                <a:latin typeface="Calibri" pitchFamily="34" charset="0"/>
                <a:ea typeface="Calibri" pitchFamily="34" charset="-122"/>
                <a:cs typeface="Calibri" pitchFamily="34" charset="-120"/>
              </a:rPr>
              <a:t>⅓</a:t>
            </a:r>
            <a:r>
              <a:rPr lang="en-US" sz="1500" dirty="0">
                <a:solidFill>
                  <a:srgbClr val="1A1F2B"/>
                </a:solidFill>
                <a:latin typeface="Calibri" pitchFamily="34" charset="0"/>
                <a:ea typeface="Calibri" pitchFamily="34" charset="-122"/>
                <a:cs typeface="Calibri" pitchFamily="34" charset="-120"/>
              </a:rPr>
              <a:t>, P(D)=(6/24)= </a:t>
            </a:r>
            <a:r>
              <a:rPr lang="en-US" sz="1500" b="1" dirty="0">
                <a:solidFill>
                  <a:srgbClr val="1A1F2B"/>
                </a:solidFill>
                <a:latin typeface="Calibri" pitchFamily="34" charset="0"/>
                <a:ea typeface="Calibri" pitchFamily="34" charset="-122"/>
                <a:cs typeface="Calibri" pitchFamily="34" charset="-120"/>
              </a:rPr>
              <a:t>¼</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An odd product needs both numbers odd; only 3×5=15 is also at least 12: </a:t>
            </a:r>
            <a:r>
              <a:rPr lang="en-US" sz="1500" b="1" dirty="0">
                <a:solidFill>
                  <a:srgbClr val="1A1F2B"/>
                </a:solidFill>
                <a:latin typeface="Calibri" pitchFamily="34" charset="0"/>
                <a:ea typeface="Calibri" pitchFamily="34" charset="-122"/>
                <a:cs typeface="Calibri" pitchFamily="34" charset="-120"/>
              </a:rPr>
              <a:t>P(G∩D)=(1/24)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sample spaces, events and equally likely outcomes?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Count cells in either event without counting 15 twice: (8/24)+(6/24)-(1/24)= </a:t>
            </a:r>
            <a:r>
              <a:rPr lang="en-US" sz="1500" b="1" dirty="0">
                <a:solidFill>
                  <a:srgbClr val="1A1F2B"/>
                </a:solidFill>
                <a:latin typeface="Calibri" pitchFamily="34" charset="0"/>
                <a:ea typeface="Calibri" pitchFamily="34" charset="-122"/>
                <a:cs typeface="Calibri" pitchFamily="34" charset="-120"/>
              </a:rPr>
              <a:t>(13/24)</a:t>
            </a:r>
            <a:r>
              <a:rPr lang="en-US" sz="1500" dirty="0">
                <a:solidFill>
                  <a:srgbClr val="1A1F2B"/>
                </a:solidFill>
                <a:latin typeface="Calibri" pitchFamily="34" charset="0"/>
                <a:ea typeface="Calibri" pitchFamily="34" charset="-122"/>
                <a:cs typeface="Calibri" pitchFamily="34" charset="-120"/>
              </a:rPr>
              <a:t>. This is the addition law; counting the 13 marked cells directly agrees.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complementary and mutually exclusive mean?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03681"/>
                <a:gridCol w="3521354"/>
                <a:gridCol w="36045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Complement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does not happen": every outcome not in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P(A′)=1-P(A)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Intersection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and B": outcomes in both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a diagram, the addition law or the multiplication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Union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or B (or both)": outcomes in at least 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P(A∪B)=P(A)+P(B)-P(A∩B)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Mutually exclusive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and B cannot both happen: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P(A∩B)=0, so P(A∪B)=P(A)+P(B)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Exhaustive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between them the events cover the whole sample space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complementary and mutually exclusive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Mutually exclusive events: the circles do not overlap, so P(A∩B)=0 and the probabilities simply add.">    </p:cNvPr>
          <p:cNvPicPr>
            <a:picLocks noChangeAspect="1"/>
          </p:cNvPicPr>
          <p:nvPr/>
        </p:nvPicPr>
        <p:blipFill>
          <a:blip r:embed="rId1"/>
          <a:stretch>
            <a:fillRect/>
          </a:stretch>
        </p:blipFill>
        <p:spPr>
          <a:xfrm>
            <a:off x="4389120" y="1404518"/>
            <a:ext cx="4297680" cy="2741371"/>
          </a:xfrm>
          <a:prstGeom prst="rect">
            <a:avLst/>
          </a:prstGeom>
        </p:spPr>
      </p:pic>
      <p:sp>
        <p:nvSpPr>
          <p:cNvPr id="5" name="Text 2"/>
          <p:cNvSpPr txBox="1"/>
          <p:nvPr/>
        </p:nvSpPr>
        <p:spPr>
          <a:xfrm>
            <a:off x="4389120" y="419161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Mutually exclusive events: the circles do not overlap, so P(A∩B)=0 and the probabilities simply add.</a:t>
            </a:r>
            <a:endParaRPr lang="en-US" sz="1100" dirty="0"/>
          </a:p>
        </p:txBody>
      </p:sp>
      <p:sp>
        <p:nvSpPr>
          <p:cNvPr id="6" name="Text 3"/>
          <p:cNvSpPr txBox="1"/>
          <p:nvPr/>
        </p:nvSpPr>
        <p:spPr>
          <a:xfrm>
            <a:off x="457200" y="1371600"/>
            <a:ext cx="3611880" cy="299191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and A′ are always mutually exclusive and exhaustive, which is why their probabilities add to 1. Three consequences are used constantly: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least one" is the complement of "none". For two fair dice, P(at least one six)=1-(5/6)²=(11/36). Adding ⅙+⅙ would count the double six twice.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A∩B′ means "A but not B", and P(A∩B′)=P(A)-P(A∩B).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"Neither A nor B" is A′∩B′, the complement of A∪B.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complementary and mutually exclusive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wo fair dice: the 11 shaded cells contain at least one six. It is quicker to count the 25 unshaded cells (&quot;no six&quot;) and use 1-(25/36)=(11/36).">    </p:cNvPr>
          <p:cNvPicPr>
            <a:picLocks noChangeAspect="1"/>
          </p:cNvPicPr>
          <p:nvPr/>
        </p:nvPicPr>
        <p:blipFill>
          <a:blip r:embed="rId1"/>
          <a:stretch>
            <a:fillRect/>
          </a:stretch>
        </p:blipFill>
        <p:spPr>
          <a:xfrm>
            <a:off x="4940503" y="1371600"/>
            <a:ext cx="3746297" cy="2638044"/>
          </a:xfrm>
          <a:prstGeom prst="rect">
            <a:avLst/>
          </a:prstGeom>
        </p:spPr>
      </p:pic>
      <p:sp>
        <p:nvSpPr>
          <p:cNvPr id="5" name="Text 2"/>
          <p:cNvSpPr txBox="1"/>
          <p:nvPr/>
        </p:nvSpPr>
        <p:spPr>
          <a:xfrm>
            <a:off x="4940503" y="4055364"/>
            <a:ext cx="3746297" cy="562356"/>
          </a:xfrm>
          <a:prstGeom prst="rect">
            <a:avLst/>
          </a:prstGeom>
          <a:noFill/>
          <a:ln/>
        </p:spPr>
        <p:txBody>
          <a:bodyPr wrap="square" lIns="0" tIns="0" rIns="0" bIns="0" rtlCol="0" anchor="t"/>
          <a:lstStyle/>
          <a:p>
            <a:pPr algn="ctr" indent="0" marL="0">
              <a:buNone/>
            </a:pPr>
            <a:r>
              <a:rPr lang="en-US" sz="1100" i="1" dirty="0">
                <a:solidFill>
                  <a:srgbClr val="5A6577"/>
                </a:solidFill>
              </a:rPr>
              <a:t>Two fair dice: the 11 shaded cells contain at least one six. It is quicker to count the 25 unshaded cells ("no six") and use 1-(25/36)=(11/36).</a:t>
            </a:r>
            <a:endParaRPr lang="en-US" sz="1100" dirty="0"/>
          </a:p>
        </p:txBody>
      </p:sp>
      <p:sp>
        <p:nvSpPr>
          <p:cNvPr id="6" name="Shape 3"/>
          <p:cNvSpPr/>
          <p:nvPr/>
        </p:nvSpPr>
        <p:spPr>
          <a:xfrm>
            <a:off x="457200" y="1371600"/>
            <a:ext cx="4163263"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870655"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"mutually exclusive" when the question means "independent", or the reverse. Mutually exclusive is about the events overlapping (P(A∩B)=0); independence is about one event changing the chance of the other. Two events with non-zero probabilities cannot be both.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addition law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971093"/>
          </a:xfrm>
          <a:prstGeom prst="roundRect">
            <a:avLst>
              <a:gd name="adj" fmla="val 5650"/>
            </a:avLst>
          </a:prstGeom>
          <a:solidFill>
            <a:srgbClr val="EEF2FF"/>
          </a:solidFill>
          <a:ln w="9525">
            <a:solidFill>
              <a:srgbClr val="DDE2EA"/>
            </a:solidFill>
            <a:prstDash val="solid"/>
          </a:ln>
        </p:spPr>
      </p:sp>
      <p:sp>
        <p:nvSpPr>
          <p:cNvPr id="5" name="Text 3"/>
          <p:cNvSpPr txBox="1"/>
          <p:nvPr/>
        </p:nvSpPr>
        <p:spPr>
          <a:xfrm>
            <a:off x="603504" y="1463040"/>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addition law.</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P(A∪B)=P(A)+P(B)-P(A∩B) P(A)+P(B) counts the overlap A∩B twice, so it is subtracted once.</a:t>
            </a:r>
            <a:endParaRPr lang="en-US" sz="1400" dirty="0"/>
          </a:p>
        </p:txBody>
      </p:sp>
      <p:sp>
        <p:nvSpPr>
          <p:cNvPr id="6" name="Text 4"/>
          <p:cNvSpPr txBox="1"/>
          <p:nvPr/>
        </p:nvSpPr>
        <p:spPr>
          <a:xfrm>
            <a:off x="457200" y="2461565"/>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three of the four quantities give the fourth, and a Venn diagram shows all of them at once. To fill a two-event Venn diagram, start with the intersection, subtract it from P(A) and P(B) to get "A only" and "B only", then the outside is 1 minus the other three. Always check that the four regions add to 1. The number inside circle A but outside B is P(A∩B′), not P(A).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addition law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Find, draw</a:t>
            </a:r>
            <a:endParaRPr lang="en-US" sz="1200" dirty="0"/>
          </a:p>
        </p:txBody>
      </p:sp>
      <p:pic>
        <p:nvPicPr>
          <p:cNvPr id="4" name="Image 0" descr="Worked example 2 as a Venn diagram. The rectangle is the sample space, so the four region values add to 1. Circle A holds 0.30+0.15=0.45 in total.">    </p:cNvPr>
          <p:cNvPicPr>
            <a:picLocks noChangeAspect="1"/>
          </p:cNvPicPr>
          <p:nvPr/>
        </p:nvPicPr>
        <p:blipFill>
          <a:blip r:embed="rId1"/>
          <a:stretch>
            <a:fillRect/>
          </a:stretch>
        </p:blipFill>
        <p:spPr>
          <a:xfrm>
            <a:off x="4389120" y="1418234"/>
            <a:ext cx="4297680" cy="2714854"/>
          </a:xfrm>
          <a:prstGeom prst="rect">
            <a:avLst/>
          </a:prstGeom>
        </p:spPr>
      </p:pic>
      <p:sp>
        <p:nvSpPr>
          <p:cNvPr id="5" name="Text 2"/>
          <p:cNvSpPr txBox="1"/>
          <p:nvPr/>
        </p:nvSpPr>
        <p:spPr>
          <a:xfrm>
            <a:off x="4389120" y="417880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as a Venn diagram. The rectangle is the sample space, so the four region values add to 1. Circle A holds 0.30+0.15=0.45 in total.</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customer at a corner shop is chosen at random. A is the event that the customer buys bread and B the event that the customer buys milk. P(A)=0.45, P(B)=0.3 and P(A∪B)=0.6. (a) Find P(A∩B). (b) Draw a Venn diagram showing the probabilities. (c) Find the probability that the customer buys exactly one of bread and milk. (d) Find P(A′∪B′).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Rearrange the addition law: P(A∩B)=0.45+0.3-0.6= </a:t>
            </a:r>
            <a:r>
              <a:rPr lang="en-US" sz="1500" b="1" dirty="0">
                <a:solidFill>
                  <a:srgbClr val="1A1F2B"/>
                </a:solidFill>
                <a:latin typeface="Calibri" pitchFamily="34" charset="0"/>
                <a:ea typeface="Calibri" pitchFamily="34" charset="-122"/>
                <a:cs typeface="Calibri" pitchFamily="34" charset="-120"/>
              </a:rPr>
              <a:t>0.15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addition law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Find, draw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only =0.45-0.15=0.3; B only =0.3-0.15=0.15; neither =1-0.6=0.4 (figure).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Exactly one = A only + B only =0.3+0.15= </a:t>
            </a:r>
            <a:r>
              <a:rPr lang="en-US" sz="1500" b="1" dirty="0">
                <a:solidFill>
                  <a:srgbClr val="1A1F2B"/>
                </a:solidFill>
                <a:latin typeface="Calibri" pitchFamily="34" charset="0"/>
                <a:ea typeface="Calibri" pitchFamily="34" charset="-122"/>
                <a:cs typeface="Calibri" pitchFamily="34" charset="-120"/>
              </a:rPr>
              <a:t>0.45</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A′∪B′ is everything except A∩B: 1-0.15= </a:t>
            </a:r>
            <a:r>
              <a:rPr lang="en-US" sz="1500" b="1" dirty="0">
                <a:solidFill>
                  <a:srgbClr val="1A1F2B"/>
                </a:solidFill>
                <a:latin typeface="Calibri" pitchFamily="34" charset="0"/>
                <a:ea typeface="Calibri" pitchFamily="34" charset="-122"/>
                <a:cs typeface="Calibri" pitchFamily="34" charset="-120"/>
              </a:rPr>
              <a:t>0.85</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a Venn diagram with three events?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Three overlapping circles make eight regions: the centre (all three), three "exactly two" regions, three "one only" regions and the outside. Fill from the centre outwards: all three first, then each "two only" region (pair total minus centre), then each "one only" region. The diagram can hold counts or probabilities; with counts, divide by the right total at the end, either the whole rectangle or, for a conditional probability, the given event. An unknown x is usually found from a total: the eight regions add to the number surveyed (or to 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a Venn diagram with three events?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Hard · Find</a:t>
            </a:r>
            <a:endParaRPr lang="en-US" sz="1200" dirty="0"/>
          </a:p>
        </p:txBody>
      </p:sp>
      <p:pic>
        <p:nvPicPr>
          <p:cNvPr id="4" name="Image 0" descr="Worked example 3 after solving for x=12. Each number is the count in that region only; for P(S|C) the denominator is everything inside circle C (56).">    </p:cNvPr>
          <p:cNvPicPr>
            <a:picLocks noChangeAspect="1"/>
          </p:cNvPicPr>
          <p:nvPr/>
        </p:nvPicPr>
        <p:blipFill>
          <a:blip r:embed="rId1"/>
          <a:stretch>
            <a:fillRect/>
          </a:stretch>
        </p:blipFill>
        <p:spPr>
          <a:xfrm>
            <a:off x="4928616" y="1371600"/>
            <a:ext cx="3758184" cy="2638044"/>
          </a:xfrm>
          <a:prstGeom prst="rect">
            <a:avLst/>
          </a:prstGeom>
        </p:spPr>
      </p:pic>
      <p:sp>
        <p:nvSpPr>
          <p:cNvPr id="5" name="Text 2"/>
          <p:cNvSpPr txBox="1"/>
          <p:nvPr/>
        </p:nvSpPr>
        <p:spPr>
          <a:xfrm>
            <a:off x="4928616" y="4055364"/>
            <a:ext cx="3758184"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after solving for x=12. Each number is the count in that region only; for P(S|C) the denominator is everything inside circle C (56).</a:t>
            </a:r>
            <a:endParaRPr lang="en-US" sz="1100" dirty="0"/>
          </a:p>
        </p:txBody>
      </p:sp>
      <p:sp>
        <p:nvSpPr>
          <p:cNvPr id="6" name="Text 3"/>
          <p:cNvSpPr txBox="1"/>
          <p:nvPr/>
        </p:nvSpPr>
        <p:spPr>
          <a:xfrm>
            <a:off x="457200" y="1371600"/>
            <a:ext cx="4151376" cy="31281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of the 120 members of a sports club was asked whether they swim (S), cycle (C) or run (R). 6 do all three; 14 swim and cycle but do not run; 9 swim and run but do not cycle; x cycle and run but do not swim; 25 only swim; 18 only run; 12 do none of the three. The number who only cycle is twice the number who cycle and run but do not swim. (a) Find x. A member is chosen at random. Find the probability that the member (b) does exactly one of the activities, (c) swims, given that they cycle, (d) runs, given that they do at least two of the activities.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a Venn diagram with three events?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Hard · Find (continued)</a:t>
            </a:r>
            <a:endParaRPr lang="en-US" sz="1200" dirty="0"/>
          </a:p>
        </p:txBody>
      </p:sp>
      <p:sp>
        <p:nvSpPr>
          <p:cNvPr id="4" name="Text 2"/>
          <p:cNvSpPr txBox="1"/>
          <p:nvPr/>
        </p:nvSpPr>
        <p:spPr>
          <a:xfrm>
            <a:off x="457200" y="1371600"/>
            <a:ext cx="8229600" cy="144932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eight regions add to 120: 6+14+9+x+25+2x+18+12=120⇒84+3x=120⇒ </a:t>
            </a:r>
            <a:r>
              <a:rPr lang="en-US" sz="1500" b="1" dirty="0">
                <a:solidFill>
                  <a:srgbClr val="1A1F2B"/>
                </a:solidFill>
                <a:latin typeface="Calibri" pitchFamily="34" charset="0"/>
                <a:ea typeface="Calibri" pitchFamily="34" charset="-122"/>
                <a:cs typeface="Calibri" pitchFamily="34" charset="-120"/>
              </a:rPr>
              <a:t>x=12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"only" regions: (25+24+18)/120= </a:t>
            </a:r>
            <a:r>
              <a:rPr lang="en-US" sz="1500" b="1" dirty="0">
                <a:solidFill>
                  <a:srgbClr val="1A1F2B"/>
                </a:solidFill>
                <a:latin typeface="Calibri" pitchFamily="34" charset="0"/>
                <a:ea typeface="Calibri" pitchFamily="34" charset="-122"/>
                <a:cs typeface="Calibri" pitchFamily="34" charset="-120"/>
              </a:rPr>
              <a:t>(67/120)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given event C is the new total: n(C)=14+6+12+24=56, so P(S|C)=(14+6)/56= </a:t>
            </a:r>
            <a:r>
              <a:rPr lang="en-US" sz="1500" b="1" dirty="0">
                <a:solidFill>
                  <a:srgbClr val="1A1F2B"/>
                </a:solidFill>
                <a:latin typeface="Calibri" pitchFamily="34" charset="0"/>
                <a:ea typeface="Calibri" pitchFamily="34" charset="-122"/>
                <a:cs typeface="Calibri" pitchFamily="34" charset="-120"/>
              </a:rPr>
              <a:t>(5/14)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least two activities: 14+9+12+6=41; of these the runners are 9+12+6=27: </a:t>
            </a:r>
            <a:r>
              <a:rPr lang="en-US" sz="1500" b="1" dirty="0">
                <a:solidFill>
                  <a:srgbClr val="1A1F2B"/>
                </a:solidFill>
                <a:latin typeface="Calibri" pitchFamily="34" charset="0"/>
                <a:ea typeface="Calibri" pitchFamily="34" charset="-122"/>
                <a:cs typeface="Calibri" pitchFamily="34" charset="-120"/>
              </a:rPr>
              <a:t>(27/41)</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conditional probability?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Conditional probability.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P(A|B) is the probability that A happens, given that B is known to have happened. P(A|B)=P(A∩B)/P(B),  P(A∩B)=P(A|B) P(B)=P(B|A) P(A) (with P(B)&gt;0). The second form is the multiplication law, used along every branch of a tree diagram.</a:t>
            </a:r>
            <a:endParaRPr lang="en-US" sz="1400" dirty="0"/>
          </a:p>
        </p:txBody>
      </p:sp>
      <p:sp>
        <p:nvSpPr>
          <p:cNvPr id="6" name="Text 4"/>
          <p:cNvSpPr txBox="1"/>
          <p:nvPr/>
        </p:nvSpPr>
        <p:spPr>
          <a:xfrm>
            <a:off x="457200" y="2723083"/>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this formula? Knowing that B happened shrinks the sample space to B. Of that, the part where A also happens is A∩B. So the denominator is always the probability (or count) of the given event. From a Venn diagram or a two-way table of counts, P(A|B)=n(A∩B)÷n(B). Note that P(A|B) and P(B|A) are usually different: same numerator, different denominators. The words "given that", "if it is known that" and "of those who" all signal a conditional probability.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conditional probability?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Using the shop data of Worked example 2: once we know the customer bought milk, only circle B (total 0.30) is left. The part also in A is 0.15, so P(A|B)=0.15÷0.30=0.5.">    </p:cNvPr>
          <p:cNvPicPr>
            <a:picLocks noChangeAspect="1"/>
          </p:cNvPicPr>
          <p:nvPr/>
        </p:nvPicPr>
        <p:blipFill>
          <a:blip r:embed="rId1"/>
          <a:stretch>
            <a:fillRect/>
          </a:stretch>
        </p:blipFill>
        <p:spPr>
          <a:xfrm>
            <a:off x="2483510" y="1371600"/>
            <a:ext cx="4176979" cy="2638044"/>
          </a:xfrm>
          <a:prstGeom prst="rect">
            <a:avLst/>
          </a:prstGeom>
        </p:spPr>
      </p:pic>
      <p:sp>
        <p:nvSpPr>
          <p:cNvPr id="5" name="Text 2"/>
          <p:cNvSpPr txBox="1"/>
          <p:nvPr/>
        </p:nvSpPr>
        <p:spPr>
          <a:xfrm>
            <a:off x="2483510" y="4055364"/>
            <a:ext cx="4176979" cy="562356"/>
          </a:xfrm>
          <a:prstGeom prst="rect">
            <a:avLst/>
          </a:prstGeom>
          <a:noFill/>
          <a:ln/>
        </p:spPr>
        <p:txBody>
          <a:bodyPr wrap="square" lIns="0" tIns="0" rIns="0" bIns="0" rtlCol="0" anchor="t"/>
          <a:lstStyle/>
          <a:p>
            <a:pPr algn="ctr" indent="0" marL="0">
              <a:buNone/>
            </a:pPr>
            <a:r>
              <a:rPr lang="en-US" sz="1100" i="1" dirty="0">
                <a:solidFill>
                  <a:srgbClr val="5A6577"/>
                </a:solidFill>
              </a:rPr>
              <a:t>Using the shop data of Worked example 2: once we know the customer bought milk, only circle B (total 0.30) is left. The part also in A is 0.15, so P(A|B)=0.15÷0.30=0.5.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conditional probability?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Find, determine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museum recorded whether each of its visitors on one day hired an audio guide.</a:t>
            </a:r>
            <a:endParaRPr lang="en-US" sz="13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682496"/>
                <a:gridCol w="2545690"/>
                <a:gridCol w="2318918"/>
                <a:gridCol w="168249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Hired a guide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Did not hire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Adult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Child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268066"/>
            <a:ext cx="8229600" cy="12838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One of these visitors is chosen at random. H is the event that the visitor hired a guide and D the event that the visitor is an adult. Find (a) P(H), (b) P(H|D), (c) P(D′|H). (d) Determine whether H and D are independent.</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Column total over grand total: (90/250)= </a:t>
            </a:r>
            <a:r>
              <a:rPr lang="en-US" sz="1500" b="1" dirty="0">
                <a:solidFill>
                  <a:srgbClr val="1A1F2B"/>
                </a:solidFill>
                <a:latin typeface="Calibri" pitchFamily="34" charset="0"/>
                <a:ea typeface="Calibri" pitchFamily="34" charset="-122"/>
                <a:cs typeface="Calibri" pitchFamily="34" charset="-120"/>
              </a:rPr>
              <a:t>0.36</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conditional probability?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Find, determine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Restrict to the adult row: (72/160)= </a:t>
            </a:r>
            <a:r>
              <a:rPr lang="en-US" sz="1500" b="1" dirty="0">
                <a:solidFill>
                  <a:srgbClr val="1A1F2B"/>
                </a:solidFill>
                <a:latin typeface="Calibri" pitchFamily="34" charset="0"/>
                <a:ea typeface="Calibri" pitchFamily="34" charset="-122"/>
                <a:cs typeface="Calibri" pitchFamily="34" charset="-120"/>
              </a:rPr>
              <a:t>0.45</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Restrict to the "hired" column: (18/90)= </a:t>
            </a:r>
            <a:r>
              <a:rPr lang="en-US" sz="1500" b="1" dirty="0">
                <a:solidFill>
                  <a:srgbClr val="1A1F2B"/>
                </a:solidFill>
                <a:latin typeface="Calibri" pitchFamily="34" charset="0"/>
                <a:ea typeface="Calibri" pitchFamily="34" charset="-122"/>
                <a:cs typeface="Calibri" pitchFamily="34" charset="-120"/>
              </a:rPr>
              <a:t>0.2</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P(H|D)=0.45≠0.36=P(H), so </a:t>
            </a:r>
            <a:r>
              <a:rPr lang="en-US" sz="1500" b="1" dirty="0">
                <a:solidFill>
                  <a:srgbClr val="1A1F2B"/>
                </a:solidFill>
                <a:latin typeface="Calibri" pitchFamily="34" charset="0"/>
                <a:ea typeface="Calibri" pitchFamily="34" charset="-122"/>
                <a:cs typeface="Calibri" pitchFamily="34" charset="-120"/>
              </a:rPr>
              <a:t>H and D are not independent</a:t>
            </a:r>
            <a:r>
              <a:rPr lang="en-US" sz="1500" dirty="0">
                <a:solidFill>
                  <a:srgbClr val="1A1F2B"/>
                </a:solidFill>
                <a:latin typeface="Calibri" pitchFamily="34" charset="0"/>
                <a:ea typeface="Calibri" pitchFamily="34" charset="-122"/>
                <a:cs typeface="Calibri" pitchFamily="34" charset="-120"/>
              </a:rPr>
              <a:t>. Equivalently P(H∩D)=72/250=0.288, but P(H)×P(D)=0.36×0.64=0.2304.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whether two events are independent?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Independent events.</a:t>
            </a:r>
            <a:r>
              <a:rPr lang="en-US" sz="1400" dirty="0">
                <a:solidFill>
                  <a:srgbClr val="1A1F2B"/>
                </a:solidFill>
                <a:latin typeface="Calibri" pitchFamily="34" charset="0"/>
                <a:ea typeface="Calibri" pitchFamily="34" charset="-122"/>
                <a:cs typeface="Calibri" pitchFamily="34" charset="-120"/>
              </a:rPr>
              <a:t> The occurrence of one does not change the probability of the other: P(A∩B)=P(A)×P(B). Equivalent tests (any one is enough): P(A∩B)=P(A)P(B), P(A|B)=P(A), P(B|A)=P(B).</a:t>
            </a:r>
            <a:endParaRPr lang="en-US" sz="1400" dirty="0"/>
          </a:p>
        </p:txBody>
      </p:sp>
      <p:sp>
        <p:nvSpPr>
          <p:cNvPr id="6" name="Text 4"/>
          <p:cNvSpPr txBox="1"/>
          <p:nvPr/>
        </p:nvSpPr>
        <p:spPr>
          <a:xfrm>
            <a:off x="457200" y="2104034"/>
            <a:ext cx="8229600" cy="183885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Show the numbers on both sides and finish with a sentence: "0.2=0.4×0.5, so A and B are independent".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A and B are independent, so are A and B′, A′ and B, A′ and 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Mutually exclusive events with P(A),P(B)&gt;0 are never independent: P(A∩B)=0 but P(A)P(B)&gt;0. If one happens, the other cannot, which is the strongest possible dependence.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Questions sometimes tell you that events are independent so that you can multiply; use that to set up an equation.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whether two events are independent?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Independence as area. In a unit square, A is a strip of width 0.4 and B a strip of height 0.5. The overlap is a rectangle of area 0.4×0.5=0.2: knowing you are in B leaves the proportion in A at 0.4.">    </p:cNvPr>
          <p:cNvPicPr>
            <a:picLocks noChangeAspect="1"/>
          </p:cNvPicPr>
          <p:nvPr/>
        </p:nvPicPr>
        <p:blipFill>
          <a:blip r:embed="rId1"/>
          <a:stretch>
            <a:fillRect/>
          </a:stretch>
        </p:blipFill>
        <p:spPr>
          <a:xfrm>
            <a:off x="2995574" y="1371600"/>
            <a:ext cx="3152851" cy="2469794"/>
          </a:xfrm>
          <a:prstGeom prst="rect">
            <a:avLst/>
          </a:prstGeom>
        </p:spPr>
      </p:pic>
      <p:sp>
        <p:nvSpPr>
          <p:cNvPr id="5" name="Text 2"/>
          <p:cNvSpPr txBox="1"/>
          <p:nvPr/>
        </p:nvSpPr>
        <p:spPr>
          <a:xfrm>
            <a:off x="2995574" y="3887114"/>
            <a:ext cx="3152851" cy="730606"/>
          </a:xfrm>
          <a:prstGeom prst="rect">
            <a:avLst/>
          </a:prstGeom>
          <a:noFill/>
          <a:ln/>
        </p:spPr>
        <p:txBody>
          <a:bodyPr wrap="square" lIns="0" tIns="0" rIns="0" bIns="0" rtlCol="0" anchor="t"/>
          <a:lstStyle/>
          <a:p>
            <a:pPr algn="ctr" indent="0" marL="0">
              <a:buNone/>
            </a:pPr>
            <a:r>
              <a:rPr lang="en-US" sz="1100" i="1" dirty="0">
                <a:solidFill>
                  <a:srgbClr val="5A6577"/>
                </a:solidFill>
              </a:rPr>
              <a:t>Independence as area. In a unit square, A is a strip of width 0.4 and B a strip of height 0.5. The overlap is a rectangle of area 0.4×0.5=0.2: knowing you are in B leaves the proportion in A at 0.4.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whether two events are independent?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Find, comment</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Events A and B are such that P(A)=0.4, P(B)=p and P(A∪B)=0.7. (a) Find p if A and B are mutually exclusive. (b) Find p if instead A and B are independent. (c) In the case of part (b), find P(A|B′) and comment on your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overlap is 0: 0.7=0.4+p⇒ </a:t>
            </a:r>
            <a:r>
              <a:rPr lang="en-US" sz="1500" b="1" dirty="0">
                <a:solidFill>
                  <a:srgbClr val="1A1F2B"/>
                </a:solidFill>
                <a:latin typeface="Calibri" pitchFamily="34" charset="0"/>
                <a:ea typeface="Calibri" pitchFamily="34" charset="-122"/>
                <a:cs typeface="Calibri" pitchFamily="34" charset="-120"/>
              </a:rPr>
              <a:t>p=0.3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overlap is 0.4p: 0.7=0.4+p-0.4p⇒0.6p=0.3⇒ </a:t>
            </a:r>
            <a:r>
              <a:rPr lang="en-US" sz="1500" b="1" dirty="0">
                <a:solidFill>
                  <a:srgbClr val="1A1F2B"/>
                </a:solidFill>
                <a:latin typeface="Calibri" pitchFamily="34" charset="0"/>
                <a:ea typeface="Calibri" pitchFamily="34" charset="-122"/>
                <a:cs typeface="Calibri" pitchFamily="34" charset="-120"/>
              </a:rPr>
              <a:t>p=0.5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P(A∩B′)=0.4-0.2=0.2 and P(B′)=0.5, so P(A|B′)=(0.2/0.5)= </a:t>
            </a:r>
            <a:r>
              <a:rPr lang="en-US" sz="1500" b="1" dirty="0">
                <a:solidFill>
                  <a:srgbClr val="1A1F2B"/>
                </a:solidFill>
                <a:latin typeface="Calibri" pitchFamily="34" charset="0"/>
                <a:ea typeface="Calibri" pitchFamily="34" charset="-122"/>
                <a:cs typeface="Calibri" pitchFamily="34" charset="-120"/>
              </a:rPr>
              <a:t>0.4 = P(A)</a:t>
            </a:r>
            <a:r>
              <a:rPr lang="en-US" sz="1500" dirty="0">
                <a:solidFill>
                  <a:srgbClr val="1A1F2B"/>
                </a:solidFill>
                <a:latin typeface="Calibri" pitchFamily="34" charset="0"/>
                <a:ea typeface="Calibri" pitchFamily="34" charset="-122"/>
                <a:cs typeface="Calibri" pitchFamily="34" charset="-120"/>
              </a:rPr>
              <a:t>. As expected: A and B are independent, so A and B′ are too, and knowing B did not happen does not change the chance of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tree diagrams work, with and without replacement?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38932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tree diagram organises an experiment in stages. Each set of branches from one point shows the outcomes of one stage, and the probabilities on those branches add to 1. Branches after the first stage carry conditional probabilities: the probability of the second outcome given the first. So: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multiply along a path to get the probability of that sequence (the multiplication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 the paths that make up an event (different paths are mutually exclusive);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"at least one", use 1-P(none) rather than adding many paths.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replacement (or independent stages) every set of branches is identical. Without replacement, the total goes down by 1 at each stage and so does the count of whatever was taken: the second stage depends on the first.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tree diagrams work, with and without replacement?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Find</a:t>
            </a:r>
            <a:endParaRPr lang="en-US" sz="1200" dirty="0"/>
          </a:p>
        </p:txBody>
      </p:sp>
      <p:pic>
        <p:nvPicPr>
          <p:cNvPr id="4" name="Image 0" descr="Two sweets without replacement from 6 lemon (L) and 4 orange (O). After a lemon there are 5 lemons in 9 sweets; after an orange, 6 lemons in 9. The four path probabilities add to 90/90 = 1. Amber: both the same flavour.">    </p:cNvPr>
          <p:cNvPicPr>
            <a:picLocks noChangeAspect="1"/>
          </p:cNvPicPr>
          <p:nvPr/>
        </p:nvPicPr>
        <p:blipFill>
          <a:blip r:embed="rId1"/>
          <a:stretch>
            <a:fillRect/>
          </a:stretch>
        </p:blipFill>
        <p:spPr>
          <a:xfrm>
            <a:off x="4519879" y="1371600"/>
            <a:ext cx="4166921" cy="2469794"/>
          </a:xfrm>
          <a:prstGeom prst="rect">
            <a:avLst/>
          </a:prstGeom>
        </p:spPr>
      </p:pic>
      <p:sp>
        <p:nvSpPr>
          <p:cNvPr id="5" name="Text 2"/>
          <p:cNvSpPr txBox="1"/>
          <p:nvPr/>
        </p:nvSpPr>
        <p:spPr>
          <a:xfrm>
            <a:off x="4519879" y="3887114"/>
            <a:ext cx="4166921" cy="730606"/>
          </a:xfrm>
          <a:prstGeom prst="rect">
            <a:avLst/>
          </a:prstGeom>
          <a:noFill/>
          <a:ln/>
        </p:spPr>
        <p:txBody>
          <a:bodyPr wrap="square" lIns="0" tIns="0" rIns="0" bIns="0" rtlCol="0" anchor="t"/>
          <a:lstStyle/>
          <a:p>
            <a:pPr algn="ctr" indent="0" marL="0">
              <a:buNone/>
            </a:pPr>
            <a:r>
              <a:rPr lang="en-US" sz="1100" i="1" dirty="0">
                <a:solidFill>
                  <a:srgbClr val="5A6577"/>
                </a:solidFill>
              </a:rPr>
              <a:t>Two sweets without replacement from 6 lemon (L) and 4 orange (O). After a lemon there are 5 lemons in 9 sweets; after an orange, 6 lemons in 9. The four path probabilities add to 90/90 = 1. Amber: both the same flavour.</a:t>
            </a:r>
            <a:endParaRPr lang="en-US" sz="1100" dirty="0"/>
          </a:p>
        </p:txBody>
      </p:sp>
      <p:sp>
        <p:nvSpPr>
          <p:cNvPr id="6" name="Text 3"/>
          <p:cNvSpPr txBox="1"/>
          <p:nvPr/>
        </p:nvSpPr>
        <p:spPr>
          <a:xfrm>
            <a:off x="457200" y="1371600"/>
            <a:ext cx="3742639"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jar contains 6 lemon sweets and 4 orange sweets. Kai takes a sweet at random and eats it, then takes a second sweet at random. Find the probability that (a) both sweets are the same flavour, (b) at least one sweet is orange, (c) the second sweet is lemon. (d) Given that the second sweet is lemon, find the probability that the first was orange.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(6/10)×(5/9)+(4/10)×(3/9)=(30/90)+(12/90)= </a:t>
            </a:r>
            <a:r>
              <a:rPr lang="en-US" sz="1500" b="1" dirty="0">
                <a:solidFill>
                  <a:srgbClr val="1A1F2B"/>
                </a:solidFill>
                <a:latin typeface="Calibri" pitchFamily="34" charset="0"/>
                <a:ea typeface="Calibri" pitchFamily="34" charset="-122"/>
                <a:cs typeface="Calibri" pitchFamily="34" charset="-120"/>
              </a:rPr>
              <a:t>(7/15)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tree diagrams work, with and without replacement?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Find (continued)</a:t>
            </a:r>
            <a:endParaRPr lang="en-US" sz="1200" dirty="0"/>
          </a:p>
        </p:txBody>
      </p:sp>
      <p:sp>
        <p:nvSpPr>
          <p:cNvPr id="4" name="Text 2"/>
          <p:cNvSpPr txBox="1"/>
          <p:nvPr/>
        </p:nvSpPr>
        <p:spPr>
          <a:xfrm>
            <a:off x="457200" y="1371600"/>
            <a:ext cx="8229600" cy="164683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Complement of "both lemon": 1-(30/90)= </a:t>
            </a:r>
            <a:r>
              <a:rPr lang="en-US" sz="1500" b="1" dirty="0">
                <a:solidFill>
                  <a:srgbClr val="1A1F2B"/>
                </a:solidFill>
                <a:latin typeface="Calibri" pitchFamily="34" charset="0"/>
                <a:ea typeface="Calibri" pitchFamily="34" charset="-122"/>
                <a:cs typeface="Calibri" pitchFamily="34" charset="-120"/>
              </a:rPr>
              <a:t>⅔</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Two paths end in lemon: (30/90)+(24/90)=(54/90)= </a:t>
            </a:r>
            <a:r>
              <a:rPr lang="en-US" sz="1500" b="1" dirty="0">
                <a:solidFill>
                  <a:srgbClr val="1A1F2B"/>
                </a:solidFill>
                <a:latin typeface="Calibri" pitchFamily="34" charset="0"/>
                <a:ea typeface="Calibri" pitchFamily="34" charset="-122"/>
                <a:cs typeface="Calibri" pitchFamily="34" charset="-120"/>
              </a:rPr>
              <a:t>(3/5)</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OL path over all paths ending in L: (24/90)/(54/90)= </a:t>
            </a:r>
            <a:r>
              <a:rPr lang="en-US" sz="1500" b="1" dirty="0">
                <a:solidFill>
                  <a:srgbClr val="1A1F2B"/>
                </a:solidFill>
                <a:latin typeface="Calibri" pitchFamily="34" charset="0"/>
                <a:ea typeface="Calibri" pitchFamily="34" charset="-122"/>
                <a:cs typeface="Calibri" pitchFamily="34" charset="-120"/>
              </a:rPr>
              <a:t>(4/9)</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answer to (c) equals (6/10): with no information about the first pick, each pick is equally likely to be any of the 10 sweets. With replacement, (a) would be 0.6²+0.4²=0.52, more than (7/15)≈0.467: removing a sweet makes a second of the same flavour less likely.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tree diagrams work, with and without replacement?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Keeping the denominator at 10 on the second branches, or reducing the denominator but forgetting to reduce the count of the flavour already taken. After a lemon is removed, it is 5 lemons out of 9, not 6 out of 9 or 5 out of 10.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reverse a conditional probability on a tree?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tree is drawn in time order: first stage, then second stage given the first. Questions often ask the reverse: given the second outcome, what is the probability of the first? Use P(first|second)=P(first∩second)/P(second): the numerator is one path, the denominator is the sum of every path that gives the second outcome. Mark the paths that satisfy the given event first; the answer is "the paths you want" ÷ "all marked paths".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reverse a conditional probability on a tree?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Find</a:t>
            </a:r>
            <a:endParaRPr lang="en-US" sz="1200" dirty="0"/>
          </a:p>
        </p:txBody>
      </p:sp>
      <p:pic>
        <p:nvPicPr>
          <p:cNvPr id="4" name="Image 0" descr="The red paths are the seeds that do not germinate (G′). Of their total 0.16, the path through B contributes 0.10, so a seed that fails is more likely to have come from B, even though B supplies fewer seeds.">    </p:cNvPr>
          <p:cNvPicPr>
            <a:picLocks noChangeAspect="1"/>
          </p:cNvPicPr>
          <p:nvPr/>
        </p:nvPicPr>
        <p:blipFill>
          <a:blip r:embed="rId1"/>
          <a:stretch>
            <a:fillRect/>
          </a:stretch>
        </p:blipFill>
        <p:spPr>
          <a:xfrm>
            <a:off x="4389120" y="1417320"/>
            <a:ext cx="4297680" cy="2546604"/>
          </a:xfrm>
          <a:prstGeom prst="rect">
            <a:avLst/>
          </a:prstGeom>
        </p:spPr>
      </p:pic>
      <p:sp>
        <p:nvSpPr>
          <p:cNvPr id="5" name="Text 2"/>
          <p:cNvSpPr txBox="1"/>
          <p:nvPr/>
        </p:nvSpPr>
        <p:spPr>
          <a:xfrm>
            <a:off x="4389120" y="400964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red paths are the seeds that do not germinate (G′). Of their total 0.16, the path through B contributes 0.10, so a seed that fails is more likely to have come from B, even though B supplies fewer seeds.</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garden centre buys 60% of its seeds from supplier A and the rest from supplier B. A seed from A germinates with probability 0.9 and a seed from B with probability 0.75. A seed is chosen at random. (a) Find the probability that the seed germinates. (b) Given that the seed does not germinate, find the probability that it came from B. (c) Given that the seed germinates, find the probability that it came from A,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P(G)=0.6×0.9+0.4×0.75=0.54+0.3= </a:t>
            </a:r>
            <a:r>
              <a:rPr lang="en-US" sz="1500" b="1" dirty="0">
                <a:solidFill>
                  <a:srgbClr val="1A1F2B"/>
                </a:solidFill>
                <a:latin typeface="Calibri" pitchFamily="34" charset="0"/>
                <a:ea typeface="Calibri" pitchFamily="34" charset="-122"/>
                <a:cs typeface="Calibri" pitchFamily="34" charset="-120"/>
              </a:rPr>
              <a:t>0.84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reverse a conditional probability on a tree?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P(B|G′)=(0.4×0.25)/(1-0.84)=(0.1/0.16)= </a:t>
            </a:r>
            <a:r>
              <a:rPr lang="en-US" sz="1500" b="1" dirty="0">
                <a:solidFill>
                  <a:srgbClr val="1A1F2B"/>
                </a:solidFill>
                <a:latin typeface="Calibri" pitchFamily="34" charset="0"/>
                <a:ea typeface="Calibri" pitchFamily="34" charset="-122"/>
                <a:cs typeface="Calibri" pitchFamily="34" charset="-120"/>
              </a:rPr>
              <a:t>0.625</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P(A|G)=(0.54/0.84)=(9/14)= </a:t>
            </a:r>
            <a:r>
              <a:rPr lang="en-US" sz="1500" b="1" dirty="0">
                <a:solidFill>
                  <a:srgbClr val="1A1F2B"/>
                </a:solidFill>
                <a:latin typeface="Calibri" pitchFamily="34" charset="0"/>
                <a:ea typeface="Calibri" pitchFamily="34" charset="-122"/>
                <a:cs typeface="Calibri" pitchFamily="34" charset="-120"/>
              </a:rPr>
              <a:t>0.643</a:t>
            </a:r>
            <a:r>
              <a:rPr lang="en-US" sz="1500" dirty="0">
                <a:solidFill>
                  <a:srgbClr val="1A1F2B"/>
                </a:solidFill>
                <a:latin typeface="Calibri" pitchFamily="34" charset="0"/>
                <a:ea typeface="Calibri" pitchFamily="34" charset="-122"/>
                <a:cs typeface="Calibri" pitchFamily="34" charset="-120"/>
              </a:rPr>
              <a:t>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reverse a conditional probability on a tree?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show that, explain</a:t>
            </a:r>
            <a:endParaRPr lang="en-US" sz="1200" dirty="0"/>
          </a:p>
        </p:txBody>
      </p:sp>
      <p:pic>
        <p:nvPicPr>
          <p:cNvPr id="4" name="Image 0" descr="The tree for testing without replacement, drawn as a chain: each good battery (G) leads to the next test; each faulty one (F) stops the testing. After four good batteries the fifth must be faulty.">    </p:cNvPr>
          <p:cNvPicPr>
            <a:picLocks noChangeAspect="1"/>
          </p:cNvPicPr>
          <p:nvPr/>
        </p:nvPicPr>
        <p:blipFill>
          <a:blip r:embed="rId1"/>
          <a:stretch>
            <a:fillRect/>
          </a:stretch>
        </p:blipFill>
        <p:spPr>
          <a:xfrm>
            <a:off x="4389120" y="1808683"/>
            <a:ext cx="4297680" cy="1764792"/>
          </a:xfrm>
          <a:prstGeom prst="rect">
            <a:avLst/>
          </a:prstGeom>
        </p:spPr>
      </p:pic>
      <p:sp>
        <p:nvSpPr>
          <p:cNvPr id="5" name="Text 2"/>
          <p:cNvSpPr txBox="1"/>
          <p:nvPr/>
        </p:nvSpPr>
        <p:spPr>
          <a:xfrm>
            <a:off x="4389120" y="361919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tree for testing without replacement, drawn as a chain: each good battery (G) leads to the next test; each faulty one (F) stops the testing. After four good batteries the fifth must be faulty.</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box contains 6 batteries, of which 2 are faulty. Batteries are taken at random, one at a time, and tested; a tested battery is not returned. Testing stops as soon as a faulty battery is found. T is the number of batteries tested. (a) Find P(T=1) and P(T=2). (b) Show that P(T=3)=⅕. (c) Find P(T&gt;2). (d) Given that the first battery tested is not faulty, find the probability that exactly three batteries are tested. (e) Explain why T cannot be greater than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reverse a conditional probability on a tree?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show that, explain (continued)</a:t>
            </a:r>
            <a:endParaRPr lang="en-US" sz="1200" dirty="0"/>
          </a:p>
        </p:txBody>
      </p:sp>
      <p:sp>
        <p:nvSpPr>
          <p:cNvPr id="4" name="Text 2"/>
          <p:cNvSpPr txBox="1"/>
          <p:nvPr/>
        </p:nvSpPr>
        <p:spPr>
          <a:xfrm>
            <a:off x="457200" y="1371600"/>
            <a:ext cx="8229600" cy="19732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P(T=1)=(2/6)= </a:t>
            </a:r>
            <a:r>
              <a:rPr lang="en-US" sz="1500" b="1" dirty="0">
                <a:solidFill>
                  <a:srgbClr val="1A1F2B"/>
                </a:solidFill>
                <a:latin typeface="Calibri" pitchFamily="34" charset="0"/>
                <a:ea typeface="Calibri" pitchFamily="34" charset="-122"/>
                <a:cs typeface="Calibri" pitchFamily="34" charset="-120"/>
              </a:rPr>
              <a:t>⅓</a:t>
            </a:r>
            <a:r>
              <a:rPr lang="en-US" sz="1500" dirty="0">
                <a:solidFill>
                  <a:srgbClr val="1A1F2B"/>
                </a:solidFill>
                <a:latin typeface="Calibri" pitchFamily="34" charset="0"/>
                <a:ea typeface="Calibri" pitchFamily="34" charset="-122"/>
                <a:cs typeface="Calibri" pitchFamily="34" charset="-120"/>
              </a:rPr>
              <a:t>; P(T=2)=(4/6)×(2/5)= </a:t>
            </a:r>
            <a:r>
              <a:rPr lang="en-US" sz="1500" b="1" dirty="0">
                <a:solidFill>
                  <a:srgbClr val="1A1F2B"/>
                </a:solidFill>
                <a:latin typeface="Calibri" pitchFamily="34" charset="0"/>
                <a:ea typeface="Calibri" pitchFamily="34" charset="-122"/>
                <a:cs typeface="Calibri" pitchFamily="34" charset="-120"/>
              </a:rPr>
              <a:t>(4/15)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Good, good, faulty: (4/6)×(3/5)×(2/4)=(24/120)=⅕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1-⅓-(4/15)= </a:t>
            </a:r>
            <a:r>
              <a:rPr lang="en-US" sz="1500" b="1" dirty="0">
                <a:solidFill>
                  <a:srgbClr val="1A1F2B"/>
                </a:solidFill>
                <a:latin typeface="Calibri" pitchFamily="34" charset="0"/>
                <a:ea typeface="Calibri" pitchFamily="34" charset="-122"/>
                <a:cs typeface="Calibri" pitchFamily="34" charset="-120"/>
              </a:rPr>
              <a:t>(2/5)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given event is T&gt;1, probability 1-⅓=⅔, and T=3 lies inside it: (1/5)/(2/3)= </a:t>
            </a:r>
            <a:r>
              <a:rPr lang="en-US" sz="1500" b="1" dirty="0">
                <a:solidFill>
                  <a:srgbClr val="1A1F2B"/>
                </a:solidFill>
                <a:latin typeface="Calibri" pitchFamily="34" charset="0"/>
                <a:ea typeface="Calibri" pitchFamily="34" charset="-122"/>
                <a:cs typeface="Calibri" pitchFamily="34" charset="-120"/>
              </a:rPr>
              <a:t>(3/10)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Only 4 batteries are good, so after at most 4 good ones the 5th tested must be faulty: </a:t>
            </a:r>
            <a:r>
              <a:rPr lang="en-US" sz="1500" b="1" dirty="0">
                <a:solidFill>
                  <a:srgbClr val="1A1F2B"/>
                </a:solidFill>
                <a:latin typeface="Calibri" pitchFamily="34" charset="0"/>
                <a:ea typeface="Calibri" pitchFamily="34" charset="-122"/>
                <a:cs typeface="Calibri" pitchFamily="34" charset="-120"/>
              </a:rPr>
              <a:t>T≤5</a:t>
            </a:r>
            <a:r>
              <a:rPr lang="en-US" sz="1500" dirty="0">
                <a:solidFill>
                  <a:srgbClr val="1A1F2B"/>
                </a:solidFill>
                <a:latin typeface="Calibri" pitchFamily="34" charset="0"/>
                <a:ea typeface="Calibri" pitchFamily="34" charset="-122"/>
                <a:cs typeface="Calibri" pitchFamily="34" charset="-120"/>
              </a:rPr>
              <a:t>. Check: P(T=4)=(2/15), P(T=5)=(1/15), and ⅓+(4/15)+⅕+(2/15)+(1/15)=1.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reverse a conditional probability on a tree?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no new tree for "given"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part (d), do not draw a new tree. The given information picks out part of the original sample space; divide the probability of the event you want (inside that part) by the probability of the whole part.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draw the diagram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Whenever there are two or three events, draw a Venn diagram; whenever there are stages, draw a tree. Write every region or branch value on it, and check that the regions (or the branches from each point) add to 1.</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"given that" sets the denominator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the words "given that" (or "if", "of those who") and underline the event that follows: its probability or count is the denominator. Write P(A|B)=P(A∩B)/P(B) before substituting.</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independence needs numbers and a sentence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Calculate both P(A∩B) and P(A)×P(B), write them side by side with = or ≠, and state the conclusion in words. "They look unrelated" is not a test.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with or without replacement?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item is not put back, change both the numerator and the denominator on later branches. Words such as "eats", "keeps", "chooses two different" and "is not returned" all mean without replacement.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exact answers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probabilities as exact fractions in their simplest form or as exact decimals. If you round, give 3 significant figures and keep full accuracy until the final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00554"/>
                <a:gridCol w="2814523"/>
                <a:gridCol w="281452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Mutually exclusive and independent mean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Mutually exclusive events cannot happen together; independent events happen together with probability P(A)P(B)&gt;0.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non-zero probabilities, mutually exclusive events are always dependent.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P(A∪B)=P(A)+P(B) always.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overlap is counted twice.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Subtract P(A∩B); it is only zero for mutually exclusive events.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numerator, different denominators.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Worked example 7, P(G′|B)=0.25 but P(B|G′)=0.625.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P(A|B)=P(A∩B)÷P(A).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divides by the wrong event.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Divide by the probability of the given event, P(B).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number inside circle A on a Venn diagram is 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only the part of A outside the other circles.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 is the total of every region inside circle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 least one six from two dice) =⅙+⅙.</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double six is counted twice.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1-(5/6)²=(11/36).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S1.5 Discrete random variables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Tree diagrams like Worked example 8 produce a probability distribution for a random variable such as T; its probabilities add to 1, and E(T) and Var(T) come next.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 The binomial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sequence of independent trials with the same probability of success, drawn as a tree with identical branches, is exactly the binomial model; the multiplication law gives pʳ(1-p)ⁿ⁻ʳ for each path.</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S1.6 The Normal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later probability, such as P(X&gt;a) or a significance level, obeys the same complement and addition rules from this page.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33802"/>
                <a:gridCol w="3964838"/>
                <a:gridCol w="173095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P(A)=n(A)/n(S)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probability from equally likely outcomes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P(A′)=1-P(A)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complement; "at least one" = 1 − P(none)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P(A∪B)=P(A)+P(B)-P(A∩B)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addition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P(A∩B)=P(A|B)P(B)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multiplication law; multiplying along tree branches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P(A|B)=P(A∩B)/P(B)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conditional probability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 for mutually exclusive events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P(A∩B)=P(A)×P(B)⇔P(A|B)=P(A)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 (and test) for independent events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P(A∩B′)=P(A)-P(A∩B)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but not B", the A-only region of a Venn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9129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P(A)=0.35, P(B)=0.5 and P(A∩B)=0.15. Find P(A∪B) and P(A|B).</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Can two events, each with a non-zero probability, be both mutually exclusive and independent?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bag holds 3 red and 2 white counters. Two are taken without replacement. Find the probability that they are different colours.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In a two-way table, 30 of the 80 people who own a bike also own a car. What is P(car | bike)?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P(A)=0.2, P(B|A)=0.6 and P(B|A′)=0.3. Find P(B) and P(A|B).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P(A∪B)=0.35+0.5-0.15=0.7. P(A|B)=0.15÷0.5=0.3.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No. Mutually exclusive gives P(A∩B)=0, but independence needs P(A∩B)=P(A)P(B), which is greater than 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RW or WR: (3/5)×(2/4)+(2/5)×¾=(6/20)+(6/20)=(3/5).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given event is "owns a bike", so the denominator is 80: 30/80=0.375.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P(B)=0.2×0.6+0.8×0.3=0.12+0.24=0.36. P(A|B)=0.12÷0.36=⅓.</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Spinner P is fair and has three equal sectors numbered 1, 2 and 3. Spinner Q is fair and has five equal sectors numbered 1, 2, 3, 4 and 5. Both spinners are spun once and the score is the positive difference between the two numbers (for example, 2 and 5 give a score of 3, and 3 and 3 give a score of 0).</a:t>
            </a:r>
            <a:endParaRPr lang="en-US" sz="1400" dirty="0"/>
          </a:p>
          <a:p>
            <a:pPr indent="0" marL="0">
              <a:spcAft>
                <a:spcPts val="600"/>
              </a:spcAft>
              <a:buNone/>
            </a:pPr>
            <a:r>
              <a:rPr lang="en-US" sz="1400" dirty="0">
                <a:solidFill>
                  <a:srgbClr val="1A1F2B"/>
                </a:solidFill>
              </a:rPr>
              <a:t>(a) Find the probability that the score is 0.  [2]</a:t>
            </a:r>
            <a:endParaRPr lang="en-US" sz="1400" dirty="0"/>
          </a:p>
          <a:p>
            <a:pPr indent="0" marL="0">
              <a:spcAft>
                <a:spcPts val="600"/>
              </a:spcAft>
              <a:buNone/>
            </a:pPr>
            <a:r>
              <a:rPr lang="en-US" sz="1400" dirty="0">
                <a:solidFill>
                  <a:srgbClr val="1A1F2B"/>
                </a:solidFill>
              </a:rPr>
              <a:t>(b) Find the probability that the score is at least 2.  [2]</a:t>
            </a:r>
            <a:endParaRPr lang="en-US" sz="1400" dirty="0"/>
          </a:p>
          <a:p>
            <a:pPr indent="0" marL="0">
              <a:spcAft>
                <a:spcPts val="600"/>
              </a:spcAft>
              <a:buNone/>
            </a:pPr>
            <a:r>
              <a:rPr lang="en-US" sz="1400" dirty="0">
                <a:solidFill>
                  <a:srgbClr val="1A1F2B"/>
                </a:solidFill>
              </a:rPr>
              <a:t>(c) Given that the score is not 0, find the probability that the score is 1.  [3]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guest staying at a hotel is chosen at random. G is the event that the guest uses the gym and W is the event that the guest uses the swimming pool. P(G) = 0.55, P(W) = 0.35 and the probability that the guest uses neither the gym nor the pool is 0.25.</a:t>
            </a:r>
            <a:endParaRPr lang="en-US" sz="1400" dirty="0"/>
          </a:p>
          <a:p>
            <a:pPr indent="0" marL="0">
              <a:spcAft>
                <a:spcPts val="600"/>
              </a:spcAft>
              <a:buNone/>
            </a:pPr>
            <a:r>
              <a:rPr lang="en-US" sz="1400" dirty="0">
                <a:solidFill>
                  <a:srgbClr val="1A1F2B"/>
                </a:solidFill>
              </a:rPr>
              <a:t>(a) Find P(G ∪ W).  [1]</a:t>
            </a:r>
            <a:endParaRPr lang="en-US" sz="1400" dirty="0"/>
          </a:p>
          <a:p>
            <a:pPr indent="0" marL="0">
              <a:spcAft>
                <a:spcPts val="600"/>
              </a:spcAft>
              <a:buNone/>
            </a:pPr>
            <a:r>
              <a:rPr lang="en-US" sz="1400" dirty="0">
                <a:solidFill>
                  <a:srgbClr val="1A1F2B"/>
                </a:solidFill>
              </a:rPr>
              <a:t>(b) Find P(G ∩ W).  [2]</a:t>
            </a:r>
            <a:endParaRPr lang="en-US" sz="1400" dirty="0"/>
          </a:p>
          <a:p>
            <a:pPr indent="0" marL="0">
              <a:spcAft>
                <a:spcPts val="600"/>
              </a:spcAft>
              <a:buNone/>
            </a:pPr>
            <a:r>
              <a:rPr lang="en-US" sz="1400" dirty="0">
                <a:solidFill>
                  <a:srgbClr val="1A1F2B"/>
                </a:solidFill>
              </a:rPr>
              <a:t>(c) Find the probability that the guest uses exactly one of the gym and the pool.  [2]</a:t>
            </a:r>
            <a:endParaRPr lang="en-US" sz="1400" dirty="0"/>
          </a:p>
          <a:p>
            <a:pPr indent="0" marL="0">
              <a:spcAft>
                <a:spcPts val="600"/>
              </a:spcAft>
              <a:buNone/>
            </a:pPr>
            <a:r>
              <a:rPr lang="en-US" sz="1400" dirty="0">
                <a:solidFill>
                  <a:srgbClr val="1A1F2B"/>
                </a:solidFill>
              </a:rPr>
              <a:t>(d) Find the probability that the guest uses the pool, given that the guest uses the gym.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sample space of 3 × 5 = 15 equally likely outcomes, e.g. a grid of differences</a:t>
            </a:r>
            <a:endParaRPr lang="en-US" sz="1400" dirty="0"/>
          </a:p>
          <a:p>
            <a:pPr marL="342900" indent="-342900">
              <a:spcAft>
                <a:spcPts val="400"/>
              </a:spcAft>
              <a:buSzPct val="100000"/>
              <a:buChar char="•"/>
            </a:pPr>
            <a:r>
              <a:rPr lang="en-US" sz="1400" dirty="0">
                <a:solidFill>
                  <a:srgbClr val="1A1F2B"/>
                </a:solidFill>
              </a:rPr>
              <a:t>3 outcomes give 0 (1,1; 2,2; 3,3), so 3/15 = 1/5</a:t>
            </a:r>
            <a:endParaRPr lang="en-US" sz="1400" dirty="0"/>
          </a:p>
          <a:p>
            <a:pPr marL="342900" indent="-342900">
              <a:spcAft>
                <a:spcPts val="400"/>
              </a:spcAft>
              <a:buSzPct val="100000"/>
              <a:buChar char="•"/>
            </a:pPr>
            <a:r>
              <a:rPr lang="en-US" sz="1400" dirty="0">
                <a:solidFill>
                  <a:srgbClr val="1A1F2B"/>
                </a:solidFill>
              </a:rPr>
              <a:t>counts outcomes with difference 2, 3 or 4: (1,3), (1,4), (1,5), (2,4), (2,5), (3,1), (3,5)</a:t>
            </a:r>
            <a:endParaRPr lang="en-US" sz="1400" dirty="0"/>
          </a:p>
          <a:p>
            <a:pPr marL="342900" indent="-342900">
              <a:spcAft>
                <a:spcPts val="400"/>
              </a:spcAft>
              <a:buSzPct val="100000"/>
              <a:buChar char="•"/>
            </a:pPr>
            <a:r>
              <a:rPr lang="en-US" sz="1400" dirty="0">
                <a:solidFill>
                  <a:srgbClr val="1A1F2B"/>
                </a:solidFill>
              </a:rPr>
              <a:t>7/15</a:t>
            </a:r>
            <a:endParaRPr lang="en-US" sz="1400" dirty="0"/>
          </a:p>
          <a:p>
            <a:pPr marL="342900" indent="-342900">
              <a:spcAft>
                <a:spcPts val="400"/>
              </a:spcAft>
              <a:buSzPct val="100000"/>
              <a:buChar char="•"/>
            </a:pPr>
            <a:r>
              <a:rPr lang="en-US" sz="1400" dirty="0">
                <a:solidFill>
                  <a:srgbClr val="1A1F2B"/>
                </a:solidFill>
              </a:rPr>
              <a:t>P(score = 1) = 5/15 (from (1,2), (2,1), (2,3), (3,2), (3,4))</a:t>
            </a:r>
            <a:endParaRPr lang="en-US" sz="1400" dirty="0"/>
          </a:p>
          <a:p>
            <a:pPr marL="342900" indent="-342900">
              <a:spcAft>
                <a:spcPts val="400"/>
              </a:spcAft>
              <a:buSzPct val="100000"/>
              <a:buChar char="•"/>
            </a:pPr>
            <a:r>
              <a:rPr lang="en-US" sz="1400" dirty="0">
                <a:solidFill>
                  <a:srgbClr val="1A1F2B"/>
                </a:solidFill>
              </a:rPr>
              <a:t>divides by P(score ≠ 0) = 12/15</a:t>
            </a:r>
            <a:endParaRPr lang="en-US" sz="1400" dirty="0"/>
          </a:p>
          <a:p>
            <a:pPr marL="342900" indent="-342900">
              <a:spcAft>
                <a:spcPts val="400"/>
              </a:spcAft>
              <a:buSzPct val="100000"/>
              <a:buChar char="•"/>
            </a:pPr>
            <a:r>
              <a:rPr lang="en-US" sz="1400" dirty="0">
                <a:solidFill>
                  <a:srgbClr val="1A1F2B"/>
                </a:solidFill>
              </a:rPr>
              <a:t>5/12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1 − 0.25 = 0.75</a:t>
            </a:r>
            <a:endParaRPr lang="en-US" sz="1600" dirty="0"/>
          </a:p>
          <a:p>
            <a:pPr marL="342900" indent="-342900">
              <a:spcAft>
                <a:spcPts val="400"/>
              </a:spcAft>
              <a:buSzPct val="100000"/>
              <a:buChar char="•"/>
            </a:pPr>
            <a:r>
              <a:rPr lang="en-US" sz="1600" dirty="0">
                <a:solidFill>
                  <a:srgbClr val="1A1F2B"/>
                </a:solidFill>
              </a:rPr>
              <a:t>uses the addition law: 0.75 = 0.55 + 0.35 − P(G ∩ W)</a:t>
            </a:r>
            <a:endParaRPr lang="en-US" sz="1600" dirty="0"/>
          </a:p>
          <a:p>
            <a:pPr marL="342900" indent="-342900">
              <a:spcAft>
                <a:spcPts val="400"/>
              </a:spcAft>
              <a:buSzPct val="100000"/>
              <a:buChar char="•"/>
            </a:pPr>
            <a:r>
              <a:rPr lang="en-US" sz="1600" dirty="0">
                <a:solidFill>
                  <a:srgbClr val="1A1F2B"/>
                </a:solidFill>
              </a:rPr>
              <a:t>0.15</a:t>
            </a:r>
            <a:endParaRPr lang="en-US" sz="1600" dirty="0"/>
          </a:p>
          <a:p>
            <a:pPr marL="342900" indent="-342900">
              <a:spcAft>
                <a:spcPts val="400"/>
              </a:spcAft>
              <a:buSzPct val="100000"/>
              <a:buChar char="•"/>
            </a:pPr>
            <a:r>
              <a:rPr lang="en-US" sz="1600" dirty="0">
                <a:solidFill>
                  <a:srgbClr val="1A1F2B"/>
                </a:solidFill>
              </a:rPr>
              <a:t>P(G only) = 0.55 − 0.15 = 0.4 and P(W only) = 0.35 − 0.15 = 0.2, or 0.75 − 0.15</a:t>
            </a:r>
            <a:endParaRPr lang="en-US" sz="1600" dirty="0"/>
          </a:p>
          <a:p>
            <a:pPr marL="342900" indent="-342900">
              <a:spcAft>
                <a:spcPts val="400"/>
              </a:spcAft>
              <a:buSzPct val="100000"/>
              <a:buChar char="•"/>
            </a:pPr>
            <a:r>
              <a:rPr lang="en-US" sz="1600" dirty="0">
                <a:solidFill>
                  <a:srgbClr val="1A1F2B"/>
                </a:solidFill>
              </a:rPr>
              <a:t>0.6 ft on their (b)</a:t>
            </a:r>
            <a:endParaRPr lang="en-US" sz="1600" dirty="0"/>
          </a:p>
          <a:p>
            <a:pPr marL="342900" indent="-342900">
              <a:spcAft>
                <a:spcPts val="400"/>
              </a:spcAft>
              <a:buSzPct val="100000"/>
              <a:buChar char="•"/>
            </a:pPr>
            <a:r>
              <a:rPr lang="en-US" sz="1600" dirty="0">
                <a:solidFill>
                  <a:srgbClr val="1A1F2B"/>
                </a:solidFill>
              </a:rPr>
              <a:t>P(W | G) = P(G ∩ W) ÷ P(G) = 0.15 ÷ 0.55</a:t>
            </a:r>
            <a:endParaRPr lang="en-US" sz="1600" dirty="0"/>
          </a:p>
          <a:p>
            <a:pPr marL="342900" indent="-342900">
              <a:spcAft>
                <a:spcPts val="400"/>
              </a:spcAft>
              <a:buSzPct val="100000"/>
              <a:buChar char="•"/>
            </a:pPr>
            <a:r>
              <a:rPr lang="en-US" sz="1600" dirty="0">
                <a:solidFill>
                  <a:srgbClr val="1A1F2B"/>
                </a:solidFill>
              </a:rPr>
              <a:t>= 3/11 (0.273 to 3 s.f.)</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S1.3 Probability · Edexcel IAL Maths</dc:title>
  <dc:subject>PptxGenJS Presentation</dc:subject>
  <dc:creator>Evan Kotronis · ExaminerPrep</dc:creator>
  <cp:lastModifiedBy>Evan Kotronis · ExaminerPrep</cp:lastModifiedBy>
  <cp:revision>1</cp:revision>
  <dcterms:created xsi:type="dcterms:W3CDTF">2026-10-26T15:11:17Z</dcterms:created>
  <dcterms:modified xsi:type="dcterms:W3CDTF">2026-10-26T15:11:17Z</dcterms:modified>
</cp:coreProperties>
</file>