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0c161e2f-cd89-3e82-4e2d-6cf3fd0cc14a}">
          <p14:sldIdLst>
            <p14:sldId id="256"/>
            <p14:sldId id="257"/>
            <p14:sldId id="258"/>
          </p14:sldIdLst>
        </p14:section>
        <p14:section name="Theory" id="{aee03b41-0da0-dc34-27e7-4c94323d045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fc6d6988-6638-ffc0-5f90-3c01afefe275}">
          <p14:sldIdLst>
            <p14:sldId id="297"/>
            <p14:sldId id="298"/>
            <p14:sldId id="299"/>
          </p14:sldIdLst>
        </p14:section>
        <p14:section name="Answers" id="{890e5435-e10d-7d20-c4e8-22451a0747d5}">
          <p14:sldIdLst>
            <p14:sldId id="300"/>
            <p14:sldId id="301"/>
            <p14:sldId id="302"/>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M2.1 Projectiles. Notes for this topic: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the motion of a projectile?.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the motion of a projectile?.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the motion of a projectile?.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the motion of a projectile?.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time of flight, range and greatest height?.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time of flight, range and greatest height?: Worked example 1.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time of flight, range and greatest height?: Worked example 1.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time of flight, range and greatest height?.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time of flight, range and greatest height?.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time of flight, range and greatest height?: Worked example 2.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velocity at a given time?.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velocity at a given time?: Worked example 3.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velocity at a given time?: Worked example 3.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velocity at a given time?.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projectile is launched from a height?.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projectile is launched from a height?: Worked example 4.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projectile is launched from a height?: Worked example 4.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projectile is launched from a height?.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aim a projectile at a target?.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aim a projectile at a target?: Worked example 5.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aim a projectile at a target?: Worked example 5.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the trajectory?.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the trajectory?: Worked example 6.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the trajectory?: Worked example 6.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angle of projection?.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angle of projection?: Worked example 7.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angle of projection?: Worked example 7.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angle of projection?.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projectile with vectors?.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projectile with vectors?: Worked example 8.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projectile with vectors?: Worked example 8.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M2.1.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M2.1.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https://examinerprep.com/notes/edexcel-ial-maths/projectiles/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https://examinerprep.com/ial-maths-m2-1-projectiles-questions#IALM-M2-1-B-01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https://examinerprep.com/ial-maths-m2-1-projectiles-questions#IALM-M2-1-B-02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https://examinerprep.com/ial-maths-m2-1-projectiles-questions#IALM-M2-1-B-01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https://examinerprep.com/ial-maths-m2-1-projectiles-questions#IALM-M2-1-B-02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hyperlink" Target="https://examinerprep.com/notes/edexcel-ial-maths/projectiles/" TargetMode="External"/><Relationship Id="rId2" Type="http://schemas.openxmlformats.org/officeDocument/2006/relationships/hyperlink" Target="https://examinerprep.com/ial-maths-m2-1-projectil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M2.1 Projectiles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Modelling a projectile as a particle moving in a vertical plane with constant acceleration g = 9.8 m s⁻² downwards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Horizontal and vertical components of the initial velocity and of the motion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Time of flight, range and greatest height, and deriving the general results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Speed and direction of motion at a given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Projection from a height, and projection to pass through or hit a given point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the angle of projection: a quadratic in tan θ using sec²θ= 1 + tan²θ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equation of the trajectory, and position and velocity vectors in terms of i and j</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projectile's horizontal and vertical motions are independent: horizontally the velocity never changes, vertically there is a constant acceleration g downwards, and time is the only thing the two directions share.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Split the initial velocity: horizontal ucos θ, vertical usin θ.</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Horizontally x = (ucos θ)t; vertically use the constant-acceleration formulae with a = -9.8 (upwards positive).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On level ground: time of flight 2usin θ/g, range u²sin 2θ/g, greatest height u²sin²θ/(2g). None is in the formulae booklet: derive them.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Velocity at time t: combine the components with Pythagoras and tan, and say whether the direction is above or below the horizontal.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Trajectory: y = xtan θ- gx²/2u²cos²θ. Writing 1/cos²θ= 1 + tan²θ gives a quadratic in tan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the motion of a projectile?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Projectile.</a:t>
            </a:r>
            <a:r>
              <a:rPr lang="en-US" sz="1400" dirty="0">
                <a:solidFill>
                  <a:srgbClr val="1A1F2B"/>
                </a:solidFill>
                <a:latin typeface="Calibri" pitchFamily="34" charset="0"/>
                <a:ea typeface="Calibri" pitchFamily="34" charset="-122"/>
                <a:cs typeface="Calibri" pitchFamily="34" charset="-120"/>
              </a:rPr>
              <a:t> A particle that, once launched, moves freely under gravity alone, in a vertical plane.</a:t>
            </a:r>
            <a:endParaRPr lang="en-US" sz="1400" dirty="0"/>
          </a:p>
        </p:txBody>
      </p:sp>
      <p:sp>
        <p:nvSpPr>
          <p:cNvPr id="6" name="Text 4"/>
          <p:cNvSpPr txBox="1"/>
          <p:nvPr/>
        </p:nvSpPr>
        <p:spPr>
          <a:xfrm>
            <a:off x="457200" y="1888236"/>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modelling assumptions are: the body is a particle (size and spin ignored); there is no air resistance, so the only force after launch is the weight mg; and g is constant at 9.8 m s⁻². So the acceleration is g vertically downwards, the same for every mass, and the path lies in the vertical plane containing the initial velocity.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projected with speed u at angle θ above the horizontal (the </a:t>
            </a:r>
            <a:r>
              <a:rPr lang="en-US" sz="1500" b="1" dirty="0">
                <a:solidFill>
                  <a:srgbClr val="1A1F2B"/>
                </a:solidFill>
                <a:latin typeface="Calibri" pitchFamily="34" charset="0"/>
                <a:ea typeface="Calibri" pitchFamily="34" charset="-122"/>
                <a:cs typeface="Calibri" pitchFamily="34" charset="-120"/>
              </a:rPr>
              <a:t>angle of projection</a:t>
            </a:r>
            <a:r>
              <a:rPr lang="en-US" sz="1500" dirty="0">
                <a:solidFill>
                  <a:srgbClr val="1A1F2B"/>
                </a:solidFill>
                <a:latin typeface="Calibri" pitchFamily="34" charset="0"/>
                <a:ea typeface="Calibri" pitchFamily="34" charset="-122"/>
                <a:cs typeface="Calibri" pitchFamily="34" charset="-120"/>
              </a:rPr>
              <a:t>) has initial velocity components ucos θ horizontally and usin θ vertically.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the motion of a projectile?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Resolving the initial velocity. The horizontal component never changes; only the vertical component is affected by gravity.">    </p:cNvPr>
          <p:cNvPicPr>
            <a:picLocks noChangeAspect="1"/>
          </p:cNvPicPr>
          <p:nvPr/>
        </p:nvPicPr>
        <p:blipFill>
          <a:blip r:embed="rId1"/>
          <a:stretch>
            <a:fillRect/>
          </a:stretch>
        </p:blipFill>
        <p:spPr>
          <a:xfrm>
            <a:off x="2612441" y="1371600"/>
            <a:ext cx="3919118" cy="2807208"/>
          </a:xfrm>
          <a:prstGeom prst="rect">
            <a:avLst/>
          </a:prstGeom>
        </p:spPr>
      </p:pic>
      <p:sp>
        <p:nvSpPr>
          <p:cNvPr id="5" name="Text 2"/>
          <p:cNvSpPr txBox="1"/>
          <p:nvPr/>
        </p:nvSpPr>
        <p:spPr>
          <a:xfrm>
            <a:off x="2612441" y="4224528"/>
            <a:ext cx="3919118" cy="393192"/>
          </a:xfrm>
          <a:prstGeom prst="rect">
            <a:avLst/>
          </a:prstGeom>
          <a:noFill/>
          <a:ln/>
        </p:spPr>
        <p:txBody>
          <a:bodyPr wrap="square" lIns="0" tIns="0" rIns="0" bIns="0" rtlCol="0" anchor="t"/>
          <a:lstStyle/>
          <a:p>
            <a:pPr algn="ctr" indent="0" marL="0">
              <a:buNone/>
            </a:pPr>
            <a:r>
              <a:rPr lang="en-US" sz="1100" i="1" dirty="0">
                <a:solidFill>
                  <a:srgbClr val="5A6577"/>
                </a:solidFill>
              </a:rPr>
              <a:t>Resolving the initial velocity. The horizontal component never changes; only the vertical component is affected by gravity.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the motion of a projectile?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046781"/>
                <a:gridCol w="2379269"/>
                <a:gridCol w="28044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Horizontal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Vertical (↑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Initial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 = -9.8 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at time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ucos θ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usin θ- gt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at time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(ucos θ)t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(usin θ)t - ½gt²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vertical column is just the M1 constant-acceleration formulae with a = -g; v² = u² + 2as and s = ½(u + v)t are available too. Time links the two directions: find t from one direction, then use it in the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the motion of a projectile?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ball projected at 18 m s⁻¹ at 35°, to scale, with velocity components at five equally spaced times. The horizontal arrow (blue) never changes; the vertical arrow (red) falls by 9.8 × 0.527 = 5.16 m s⁻¹ in each interval and is zero at the top.">    </p:cNvPr>
          <p:cNvPicPr>
            <a:picLocks noChangeAspect="1"/>
          </p:cNvPicPr>
          <p:nvPr/>
        </p:nvPicPr>
        <p:blipFill>
          <a:blip r:embed="rId1"/>
          <a:stretch>
            <a:fillRect/>
          </a:stretch>
        </p:blipFill>
        <p:spPr>
          <a:xfrm>
            <a:off x="4389120" y="1909267"/>
            <a:ext cx="4297680" cy="1393546"/>
          </a:xfrm>
          <a:prstGeom prst="rect">
            <a:avLst/>
          </a:prstGeom>
        </p:spPr>
      </p:pic>
      <p:sp>
        <p:nvSpPr>
          <p:cNvPr id="5" name="Text 2"/>
          <p:cNvSpPr txBox="1"/>
          <p:nvPr/>
        </p:nvSpPr>
        <p:spPr>
          <a:xfrm>
            <a:off x="4389120" y="3348533"/>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A ball projected at 18 m s⁻¹ at 35°, to scale, with velocity components at five equally spaced times. The horizontal arrow (blue) never changes; the vertical arrow (red) falls by 9.8 × 0.527 = 5.16 m s⁻¹ in each interval and is zero at the top.</a:t>
            </a:r>
            <a:endParaRPr lang="en-US" sz="1100" dirty="0"/>
          </a:p>
        </p:txBody>
      </p:sp>
      <p:sp>
        <p:nvSpPr>
          <p:cNvPr id="6" name="Shape 3"/>
          <p:cNvSpPr/>
          <p:nvPr/>
        </p:nvSpPr>
        <p:spPr>
          <a:xfrm>
            <a:off x="457200" y="1371600"/>
            <a:ext cx="3611880" cy="1481328"/>
          </a:xfrm>
          <a:prstGeom prst="roundRect">
            <a:avLst>
              <a:gd name="adj" fmla="val 3704"/>
            </a:avLst>
          </a:prstGeom>
          <a:solidFill>
            <a:srgbClr val="FEF2F2"/>
          </a:solidFill>
          <a:ln w="9525">
            <a:solidFill>
              <a:srgbClr val="DDE2EA"/>
            </a:solidFill>
            <a:prstDash val="solid"/>
          </a:ln>
        </p:spPr>
      </p:sp>
      <p:sp>
        <p:nvSpPr>
          <p:cNvPr id="7" name="Text 4"/>
          <p:cNvSpPr txBox="1"/>
          <p:nvPr/>
        </p:nvSpPr>
        <p:spPr>
          <a:xfrm>
            <a:off x="603504" y="1463040"/>
            <a:ext cx="3319272" cy="133502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velocity is zero at the top"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Only the vertical component is zero there. The particle is still moving horizontally with speed ucos θ, which is its least speed during the flight.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time of flight, range and greatest height?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the </a:t>
            </a:r>
            <a:r>
              <a:rPr lang="en-US" sz="1500" b="1" dirty="0">
                <a:solidFill>
                  <a:srgbClr val="1A1F2B"/>
                </a:solidFill>
                <a:latin typeface="Calibri" pitchFamily="34" charset="0"/>
                <a:ea typeface="Calibri" pitchFamily="34" charset="-122"/>
                <a:cs typeface="Calibri" pitchFamily="34" charset="-120"/>
              </a:rPr>
              <a:t>greatest height</a:t>
            </a:r>
            <a:r>
              <a:rPr lang="en-US" sz="1500" dirty="0">
                <a:solidFill>
                  <a:srgbClr val="1A1F2B"/>
                </a:solidFill>
                <a:latin typeface="Calibri" pitchFamily="34" charset="0"/>
                <a:ea typeface="Calibri" pitchFamily="34" charset="-122"/>
                <a:cs typeface="Calibri" pitchFamily="34" charset="-120"/>
              </a:rPr>
              <a:t> the vertical velocity is zero: use v² = u² + 2as vertically with v = 0. For the </a:t>
            </a:r>
            <a:r>
              <a:rPr lang="en-US" sz="1500" b="1" dirty="0">
                <a:solidFill>
                  <a:srgbClr val="1A1F2B"/>
                </a:solidFill>
                <a:latin typeface="Calibri" pitchFamily="34" charset="0"/>
                <a:ea typeface="Calibri" pitchFamily="34" charset="-122"/>
                <a:cs typeface="Calibri" pitchFamily="34" charset="-120"/>
              </a:rPr>
              <a:t>time of flight</a:t>
            </a:r>
            <a:r>
              <a:rPr lang="en-US" sz="1500" dirty="0">
                <a:solidFill>
                  <a:srgbClr val="1A1F2B"/>
                </a:solidFill>
                <a:latin typeface="Calibri" pitchFamily="34" charset="0"/>
                <a:ea typeface="Calibri" pitchFamily="34" charset="-122"/>
                <a:cs typeface="Calibri" pitchFamily="34" charset="-120"/>
              </a:rPr>
              <a:t> back to launch level, the vertical displacement is zero: use s = ut + ½at² with s = 0 and take the non-zero root. The </a:t>
            </a: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is the horizontal distance travelled in that time. On level ground the path is symmetrical, so the time to the top is half the time of flight.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time of flight, range and greatest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Find</a:t>
            </a:r>
            <a:endParaRPr lang="en-US" sz="1200" dirty="0"/>
          </a:p>
        </p:txBody>
      </p:sp>
      <p:pic>
        <p:nvPicPr>
          <p:cNvPr id="4" name="Image 0" descr="Velocity components against time for worked example 1. The vertical component falls steadily with gradient −9.8 and passes through zero at the top.">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Velocity components against time for worked example 1. The vertical component falls steadily with gradient −9.8 and passes through zero at the top.</a:t>
            </a:r>
            <a:endParaRPr lang="en-US" sz="1100" dirty="0"/>
          </a:p>
        </p:txBody>
      </p:sp>
      <p:sp>
        <p:nvSpPr>
          <p:cNvPr id="6" name="Text 3"/>
          <p:cNvSpPr txBox="1"/>
          <p:nvPr/>
        </p:nvSpPr>
        <p:spPr>
          <a:xfrm>
            <a:off x="457200" y="1371600"/>
            <a:ext cx="3621938"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football is kicked from a point O on horizontal ground with speed 18 m s⁻¹ at 35° above the horizontal. The ball is modelled as a particle moving freely under gravity. Find (a) the greatest height of the ball above the ground, (b) the time for which the ball is in the air, (c) the horizontal distance from O to the point where the ball first lands.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Components: horizontal 18cos 35° = 14.745 m s⁻¹, vertical 18sin 35° = 10.324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the top v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time of flight, range and greatest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Find (continued)</a:t>
            </a:r>
            <a:endParaRPr lang="en-US" sz="1200" dirty="0"/>
          </a:p>
        </p:txBody>
      </p:sp>
      <p:sp>
        <p:nvSpPr>
          <p:cNvPr id="4" name="Text 2"/>
          <p:cNvSpPr txBox="1"/>
          <p:nvPr/>
        </p:nvSpPr>
        <p:spPr>
          <a:xfrm>
            <a:off x="457200" y="1371600"/>
            <a:ext cx="8229600" cy="118597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0 = 10.324² - 2 ×9.8 ×h, so h = 5.438. </a:t>
            </a:r>
            <a:r>
              <a:rPr lang="en-US" sz="1500" b="1" dirty="0">
                <a:solidFill>
                  <a:srgbClr val="1A1F2B"/>
                </a:solidFill>
                <a:latin typeface="Calibri" pitchFamily="34" charset="0"/>
                <a:ea typeface="Calibri" pitchFamily="34" charset="-122"/>
                <a:cs typeface="Calibri" pitchFamily="34" charset="-120"/>
              </a:rPr>
              <a:t>5.44 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Vertically s = 0 when it lands: 0 = 10.324t - 4.9t² = t(10.324 - 4.9t), so t = 10.324 ÷4.9 = 2.107. </a:t>
            </a:r>
            <a:r>
              <a:rPr lang="en-US" sz="1500" b="1" dirty="0">
                <a:solidFill>
                  <a:srgbClr val="1A1F2B"/>
                </a:solidFill>
                <a:latin typeface="Calibri" pitchFamily="34" charset="0"/>
                <a:ea typeface="Calibri" pitchFamily="34" charset="-122"/>
                <a:cs typeface="Calibri" pitchFamily="34" charset="-120"/>
              </a:rPr>
              <a:t>2.11 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Horizontally: x = 14.745 ×2.107 = 31.07. </a:t>
            </a:r>
            <a:r>
              <a:rPr lang="en-US" sz="1500" b="1" dirty="0">
                <a:solidFill>
                  <a:srgbClr val="1A1F2B"/>
                </a:solidFill>
                <a:latin typeface="Calibri" pitchFamily="34" charset="0"/>
                <a:ea typeface="Calibri" pitchFamily="34" charset="-122"/>
                <a:cs typeface="Calibri" pitchFamily="34" charset="-120"/>
              </a:rPr>
              <a:t>31.1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symmetry: time to the top = 10.324 ÷9.8 = 1.054 s, exactly half of 2.107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time of flight, range and greatest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89555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general results (level ground)</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From 0 = (usin θ)t - ½gt², the non-zero root is T = 2usin θ/g. Then R = ucos θ×2usin θ/g = u²sin 2θ/g, using the double-angle identity from P3. From 0 = (usin θ)² - 2gH, H = u²sin²θ/2g. None of the three is in the formulae booklet, and they are valid only when the particle lands at the level it was launched from; a "show that" needs the derivation.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fixed speed, sin 2θ is greatest when 2θ= 90°, so the maximum range is u²/g, at θ= 45°. Since sin 2θ= sin(180° - 2θ), the angles θ and 90° - θ give the same range, with different heights and times.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time of flight, range and greatest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ater drops at 9.0 m s⁻¹ from ground level at five angles, to scale. 45° gives the greatest range, 8.27 m; 30° and 60° both reach 7.16 m, and 15° and 75° both reach 4.13 m.">    </p:cNvPr>
          <p:cNvPicPr>
            <a:picLocks noChangeAspect="1"/>
          </p:cNvPicPr>
          <p:nvPr/>
        </p:nvPicPr>
        <p:blipFill>
          <a:blip r:embed="rId1"/>
          <a:stretch>
            <a:fillRect/>
          </a:stretch>
        </p:blipFill>
        <p:spPr>
          <a:xfrm>
            <a:off x="2180844" y="1371600"/>
            <a:ext cx="4781398" cy="2638044"/>
          </a:xfrm>
          <a:prstGeom prst="rect">
            <a:avLst/>
          </a:prstGeom>
        </p:spPr>
      </p:pic>
      <p:sp>
        <p:nvSpPr>
          <p:cNvPr id="5" name="Text 2"/>
          <p:cNvSpPr txBox="1"/>
          <p:nvPr/>
        </p:nvSpPr>
        <p:spPr>
          <a:xfrm>
            <a:off x="2180844" y="4055364"/>
            <a:ext cx="4781398" cy="562356"/>
          </a:xfrm>
          <a:prstGeom prst="rect">
            <a:avLst/>
          </a:prstGeom>
          <a:noFill/>
          <a:ln/>
        </p:spPr>
        <p:txBody>
          <a:bodyPr wrap="square" lIns="0" tIns="0" rIns="0" bIns="0" rtlCol="0" anchor="t"/>
          <a:lstStyle/>
          <a:p>
            <a:pPr algn="ctr" indent="0" marL="0">
              <a:buNone/>
            </a:pPr>
            <a:r>
              <a:rPr lang="en-US" sz="1100" i="1" dirty="0">
                <a:solidFill>
                  <a:srgbClr val="5A6577"/>
                </a:solidFill>
              </a:rPr>
              <a:t>Water drops at 9.0 m s⁻¹ from ground level at five angles, to scale. 45° gives the greatest range, 8.27 m; 30° and 60° both reach 7.16 m, and 15° and 75° both reach 4.13 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time of flight, range and greatest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Show that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sprinkler at ground level projects water drops with speed 9.0 m s⁻¹. The angle of projection can be adjusted. The drops are modelled as particles and the lawn is horizontal. (a) Show that the range R m at angle θ is given by R = 81sin 2θ/9.8. (b) Find the greatest possible range. (c) Find the two angles of projection that give a range of 7.0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Vertically 0 = (9sin θ)t - 4.9t², so t = 9sin θ/4.9. Then R = 9cos θ×9sin θ/4.9 = (81 ×2sin θcos θ)/9.8 = 81sin 2θ/9.8,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greatest value of sin 2θ is 1, at θ= 45°: R_(max) = 81 ÷9.8. </a:t>
            </a:r>
            <a:r>
              <a:rPr lang="en-US" sz="1500" b="1" dirty="0">
                <a:solidFill>
                  <a:srgbClr val="1A1F2B"/>
                </a:solidFill>
                <a:latin typeface="Calibri" pitchFamily="34" charset="0"/>
                <a:ea typeface="Calibri" pitchFamily="34" charset="-122"/>
                <a:cs typeface="Calibri" pitchFamily="34" charset="-120"/>
              </a:rPr>
              <a:t>8.27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sin 2θ= 7.0 ×9.8 ÷81 = 0.8469, so 2θ= 57.88° or 122.12°. </a:t>
            </a:r>
            <a:r>
              <a:rPr lang="en-US" sz="1500" b="1" dirty="0">
                <a:solidFill>
                  <a:srgbClr val="1A1F2B"/>
                </a:solidFill>
                <a:latin typeface="Calibri" pitchFamily="34" charset="0"/>
                <a:ea typeface="Calibri" pitchFamily="34" charset="-122"/>
                <a:cs typeface="Calibri" pitchFamily="34" charset="-120"/>
              </a:rPr>
              <a:t>θ = 28.9° or 61.1°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two answers add to 90°, as they must.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velocity at a given time?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horizontal component is vₓ = ucos θ (unchanged) and the vertical component is v_y = usin θ- gt: positive means moving upwards, negative means moving downwards. The speed is √(vₓ² + v_y²), and the direction makes angle α with the horizontal where tan α= |v_y| ÷vₓ, stated as above or below. The velocity is always along the tangent to the path. To find a speed at a given height without the time, use v² = u² + 2as vertically, then combine with the horizontal component.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velocity at a given time?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pic>
        <p:nvPicPr>
          <p:cNvPr id="4" name="Image 0" descr="Worked example 3 to scale. After 3.0 s the velocity has components 16.1 m s⁻¹ horizontally and 10.2 m s⁻¹ downwards: 19.1 m s⁻¹ at 32.5° below the horizontal, along the tangent.">    </p:cNvPr>
          <p:cNvPicPr>
            <a:picLocks noChangeAspect="1"/>
          </p:cNvPicPr>
          <p:nvPr/>
        </p:nvPicPr>
        <p:blipFill>
          <a:blip r:embed="rId1"/>
          <a:stretch>
            <a:fillRect/>
          </a:stretch>
        </p:blipFill>
        <p:spPr>
          <a:xfrm>
            <a:off x="4389120" y="1815084"/>
            <a:ext cx="4297680" cy="1751076"/>
          </a:xfrm>
          <a:prstGeom prst="rect">
            <a:avLst/>
          </a:prstGeom>
        </p:spPr>
      </p:pic>
      <p:sp>
        <p:nvSpPr>
          <p:cNvPr id="5" name="Text 2"/>
          <p:cNvSpPr txBox="1"/>
          <p:nvPr/>
        </p:nvSpPr>
        <p:spPr>
          <a:xfrm>
            <a:off x="4389120" y="361188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to scale. After 3.0 s the velocity has components 16.1 m s⁻¹ horizontally and 10.2 m s⁻¹ downwards: 19.1 m s⁻¹ at 32.5° below the horizontal, along the tangent.</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is projected from a point on horizontal ground with speed 25 m s⁻¹ at an angle of 50° above the horizontal. (a) Find the speed of P and its direction of motion 3.0 s after projection. (b) Find the two times at which P is moving in a direction at 20° to the horizontal.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Components: 25cos 50° = 16.070 m s⁻¹ and 25sin 50° = 19.151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v_y = 19.151 - 9.8 ×3.0 = -10.249 m s⁻¹ (moving downwards).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velocity at a given time?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Speed = √(16.070² + 10.249²) = 19.06 and tan α= 10.249 ÷16.070 gives α= 32.5°. </a:t>
            </a:r>
            <a:r>
              <a:rPr lang="en-US" sz="1500" b="1" dirty="0">
                <a:solidFill>
                  <a:srgbClr val="1A1F2B"/>
                </a:solidFill>
                <a:latin typeface="Calibri" pitchFamily="34" charset="0"/>
                <a:ea typeface="Calibri" pitchFamily="34" charset="-122"/>
                <a:cs typeface="Calibri" pitchFamily="34" charset="-120"/>
              </a:rPr>
              <a:t>19.1 m s⁻¹ at 32.5° below the horizontal</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20°, |v_y| = 16.070tan 20° = 5.849 m s⁻¹. Moving up: 19.151 - 9.8t = 5.849, t = 1.36. Moving down: 19.151 - 9.8t = -5.849, t = 2.55. </a:t>
            </a:r>
            <a:r>
              <a:rPr lang="en-US" sz="1500" b="1" dirty="0">
                <a:solidFill>
                  <a:srgbClr val="1A1F2B"/>
                </a:solidFill>
                <a:latin typeface="Calibri" pitchFamily="34" charset="0"/>
                <a:ea typeface="Calibri" pitchFamily="34" charset="-122"/>
                <a:cs typeface="Calibri" pitchFamily="34" charset="-120"/>
              </a:rPr>
              <a:t>t = 1.36 s and 2.55 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two times are symmetrical about the time of the top, 19.151 ÷9.8 = 1.95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velocity at a given time?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direction needs a reference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"Direction of motion" needs an angle and a reference: "32.5° below the horizontal". An angle on its own leaves the answer incomplete.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a projectile is launched from a height?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Take the point of projection as the origin with upwards positive; landing h metres below the launch point means vertical displacement -h. The time comes from a quadratic, -h = (usin θ)t - 4.9t²; reject the negative root, which describes a time before the launch. The range formula does not apply, because launch and landing are at different levels. Projected horizontally, the initial vertical velocity is zero and -h = -4.9t² gives the time directly; projected below the horizontal, the initial vertical component is -usin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a projectile is launched from a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pic>
        <p:nvPicPr>
          <p:cNvPr id="4" name="Image 0" descr="Worked example 4 to scale. The stone rises only 2.05 m above the cliff top before falling to the sea 48.6 m out.">    </p:cNvPr>
          <p:cNvPicPr>
            <a:picLocks noChangeAspect="1"/>
          </p:cNvPicPr>
          <p:nvPr/>
        </p:nvPicPr>
        <p:blipFill>
          <a:blip r:embed="rId1"/>
          <a:stretch>
            <a:fillRect/>
          </a:stretch>
        </p:blipFill>
        <p:spPr>
          <a:xfrm>
            <a:off x="5103266" y="1371600"/>
            <a:ext cx="3583534" cy="2807208"/>
          </a:xfrm>
          <a:prstGeom prst="rect">
            <a:avLst/>
          </a:prstGeom>
        </p:spPr>
      </p:pic>
      <p:sp>
        <p:nvSpPr>
          <p:cNvPr id="5" name="Text 2"/>
          <p:cNvSpPr txBox="1"/>
          <p:nvPr/>
        </p:nvSpPr>
        <p:spPr>
          <a:xfrm>
            <a:off x="5103266" y="4224528"/>
            <a:ext cx="3583534"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to scale. The stone rises only 2.05 m above the cliff top before falling to the sea 48.6 m out.</a:t>
            </a:r>
            <a:endParaRPr lang="en-US" sz="1100" dirty="0"/>
          </a:p>
        </p:txBody>
      </p:sp>
      <p:sp>
        <p:nvSpPr>
          <p:cNvPr id="6" name="Text 3"/>
          <p:cNvSpPr txBox="1"/>
          <p:nvPr/>
        </p:nvSpPr>
        <p:spPr>
          <a:xfrm>
            <a:off x="457200" y="1371600"/>
            <a:ext cx="4326026"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stone is thrown from a point O at the top of a vertical cliff. O is 40 m above the sea. The stone is thrown with speed 15 m s⁻¹ at 25° above the horizontal and moves freely under gravity until it hits the sea. Find (a) the time taken for the stone to reach the sea, (b) the horizontal distance from the foot of the cliff to the point where the stone hits the sea, (c) the speed of the stone as it hits the sea and the angle its path then makes with the horizontal.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Components: 15cos 25° = 13.595 m s⁻¹ and 15sin 25° = 6.339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a projectile is launched from a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(continued)</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Vertically, upwards positive, s = -40: 4.9t² - 6.339t - 40 = 0, so t = (6.339 ±√(6.339² + 4 ×4.9 ×40))/9.8 = 3.576 (the other root, -2.28, is rejected). </a:t>
            </a:r>
            <a:r>
              <a:rPr lang="en-US" sz="1500" b="1" dirty="0">
                <a:solidFill>
                  <a:srgbClr val="1A1F2B"/>
                </a:solidFill>
                <a:latin typeface="Calibri" pitchFamily="34" charset="0"/>
                <a:ea typeface="Calibri" pitchFamily="34" charset="-122"/>
                <a:cs typeface="Calibri" pitchFamily="34" charset="-120"/>
              </a:rPr>
              <a:t>3.58 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 = 13.595 ×3.576 = 48.62. </a:t>
            </a:r>
            <a:r>
              <a:rPr lang="en-US" sz="1500" b="1" dirty="0">
                <a:solidFill>
                  <a:srgbClr val="1A1F2B"/>
                </a:solidFill>
                <a:latin typeface="Calibri" pitchFamily="34" charset="0"/>
                <a:ea typeface="Calibri" pitchFamily="34" charset="-122"/>
                <a:cs typeface="Calibri" pitchFamily="34" charset="-120"/>
              </a:rPr>
              <a:t>48.6 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v_y = 6.339 - 9.8 ×3.576 = -28.71 m s⁻¹. Speed = √(13.595² + 28.71²) = 31.76, and tan α= 28.71 ÷13.595 gives α= 64.7°. </a:t>
            </a:r>
            <a:r>
              <a:rPr lang="en-US" sz="1500" b="1" dirty="0">
                <a:solidFill>
                  <a:srgbClr val="1A1F2B"/>
                </a:solidFill>
                <a:latin typeface="Calibri" pitchFamily="34" charset="0"/>
                <a:ea typeface="Calibri" pitchFamily="34" charset="-122"/>
                <a:cs typeface="Calibri" pitchFamily="34" charset="-120"/>
              </a:rPr>
              <a:t>31.8 m s⁻¹ at 64.7° below the horizontal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without the time: v² = 15² + 2 ×9.8 ×40 = 1009, so v = 31.76 m s⁻¹; the speed depends only on the drop, not on the angle.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a projectile is launched from a height?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mixed signs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+40 for the vertical displacement while also using −9.8 for the acceleration. With upwards positive, both the displacement to the sea (−40) and the acceleration (−9.8) are negative.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aim a projectile at a target?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target a m horizontally and b m vertically from the point of projection gives two conditions: x = a and y = b at the same time. With a known velocity, find t from the horizontal motion and substitute in the vertical equation. With an unknown speed or angle, eliminate t using t = a ÷(ucos θ); this is where the trajectory equation comes from. The sign of v_y at that time tells you whether the particle is rising or falling, and to check whether it clears an obstacle, compare its height at the obstacle's horizontal distance with the obstacle's height.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aim a projectile at a target?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a:t>
            </a:r>
            <a:endParaRPr lang="en-US" sz="1200" dirty="0"/>
          </a:p>
        </p:txBody>
      </p:sp>
      <p:pic>
        <p:nvPicPr>
          <p:cNvPr id="4" name="Image 0" descr="Worked example 5 to scale. The ball passes its highest point (6.60 m above the ground) before reaching the wall, so it is falling when it hits.">    </p:cNvPr>
          <p:cNvPicPr>
            <a:picLocks noChangeAspect="1"/>
          </p:cNvPicPr>
          <p:nvPr/>
        </p:nvPicPr>
        <p:blipFill>
          <a:blip r:embed="rId1"/>
          <a:stretch>
            <a:fillRect/>
          </a:stretch>
        </p:blipFill>
        <p:spPr>
          <a:xfrm>
            <a:off x="4389120" y="1950415"/>
            <a:ext cx="4297680" cy="1649578"/>
          </a:xfrm>
          <a:prstGeom prst="rect">
            <a:avLst/>
          </a:prstGeom>
        </p:spPr>
      </p:pic>
      <p:sp>
        <p:nvSpPr>
          <p:cNvPr id="5" name="Text 2"/>
          <p:cNvSpPr txBox="1"/>
          <p:nvPr/>
        </p:nvSpPr>
        <p:spPr>
          <a:xfrm>
            <a:off x="4389120" y="364571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to scale. The ball passes its highest point (6.60 m above the ground) before reaching the wall, so it is falling when it hits.</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ball is thrown from a point A, 1.5 m above horizontal ground, towards a vertical wall. The wall is 25 m horizontally from A. The ball is thrown with speed 20 m s⁻¹ at 30° above the horizontal, in a vertical plane perpendicular to the wall. (a) Find the time taken for the ball to reach the wall. (b) Find the height above the ground at which the ball hits the wall. (c) Determine whether the ball is rising or falling when it hits the wall, and find its speed at that instant.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aim a projectile at a target?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 (continued)</a:t>
            </a:r>
            <a:endParaRPr lang="en-US" sz="1200" dirty="0"/>
          </a:p>
        </p:txBody>
      </p:sp>
      <p:sp>
        <p:nvSpPr>
          <p:cNvPr id="4" name="Text 2"/>
          <p:cNvSpPr txBox="1"/>
          <p:nvPr/>
        </p:nvSpPr>
        <p:spPr>
          <a:xfrm>
            <a:off x="457200" y="1371600"/>
            <a:ext cx="8229600" cy="214061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Horizontally, 20cos 30° = 17.321 m s⁻¹, so t = 25 ÷17.321 = 1.4434. </a:t>
            </a:r>
            <a:r>
              <a:rPr lang="en-US" sz="1500" b="1" dirty="0">
                <a:solidFill>
                  <a:srgbClr val="1A1F2B"/>
                </a:solidFill>
                <a:latin typeface="Calibri" pitchFamily="34" charset="0"/>
                <a:ea typeface="Calibri" pitchFamily="34" charset="-122"/>
                <a:cs typeface="Calibri" pitchFamily="34" charset="-120"/>
              </a:rPr>
              <a:t>1.44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Vertically, initial component 20sin 30° = 10 m s⁻¹: y = 10 ×1.4434 - 4.9 ×1.4434² = 4.225 m above A, so 4.225 + 1.5 above the ground. </a:t>
            </a:r>
            <a:r>
              <a:rPr lang="en-US" sz="1500" b="1" dirty="0">
                <a:solidFill>
                  <a:srgbClr val="1A1F2B"/>
                </a:solidFill>
                <a:latin typeface="Calibri" pitchFamily="34" charset="0"/>
                <a:ea typeface="Calibri" pitchFamily="34" charset="-122"/>
                <a:cs typeface="Calibri" pitchFamily="34" charset="-120"/>
              </a:rPr>
              <a:t>5.73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v_y = 10 - 9.8 ×1.4434 = -4.15 m s⁻¹, negative, so the ball is falling. Speed = √(17.321² + 4.15²) = 17.81. </a:t>
            </a:r>
            <a:r>
              <a:rPr lang="en-US" sz="1500" b="1" dirty="0">
                <a:solidFill>
                  <a:srgbClr val="1A1F2B"/>
                </a:solidFill>
                <a:latin typeface="Calibri" pitchFamily="34" charset="0"/>
                <a:ea typeface="Calibri" pitchFamily="34" charset="-122"/>
                <a:cs typeface="Calibri" pitchFamily="34" charset="-120"/>
              </a:rPr>
              <a:t>falling, 17.8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 t = 1.4434 s unrounded in later parts; rounding it to 1.44 first would shift the height in the third significant figure.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equation of the trajectory?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Eliminate t between the two displacements. From x = (ucos θ)t, t = x ÷(ucos θ); substitute into y = (usin θ)t - ½gt²:</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y = xtan θ- gx²/2u²cos²θ = xtan θ- gx²/2u²(1 + tan²θ).</a:t>
            </a:r>
            <a:endParaRPr lang="en-US" sz="1700" dirty="0"/>
          </a:p>
        </p:txBody>
      </p:sp>
      <p:sp>
        <p:nvSpPr>
          <p:cNvPr id="7" name="Text 5"/>
          <p:cNvSpPr txBox="1"/>
          <p:nvPr/>
        </p:nvSpPr>
        <p:spPr>
          <a:xfrm>
            <a:off x="457200" y="2514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origin is the point of projection, with y vertically upwards; the second form uses 1/cos²θ= sec²θ= 1 + tan²θ. It is not in the formulae booklet, and questions often ask you to show it. For fixed u and θ this is y = px - qx²: the path is a parabola.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equation of the trajectory?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 Determine</a:t>
            </a:r>
            <a:endParaRPr lang="en-US" sz="1200" dirty="0"/>
          </a:p>
        </p:txBody>
      </p:sp>
      <p:pic>
        <p:nvPicPr>
          <p:cNvPr id="4" name="Image 0" descr="The path of worked example 6 is a parabola, symmetrical about x = 9.6. At the net it is 2.0 m high, just clearing 1.8 m.">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path of worked example 6 is a parabola, symmetrical about x = 9.6. At the net it is 2.0 m high, just clearing 1.8 m.</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tennis ball is struck from a point O with speed 14 m s⁻¹ at an angle θ above the horizontal, where tan θ= ¾. Take O as the origin, with x and y measured horizontally and vertically upwards in metres. (a) Show that the equation of the path is y = ¾x - (5/128)x². (b) Use the equation to find the range on the horizontal plane through O and the greatest height. (c) Determine whether the ball passes over a net 1.8 m high at a horizontal distance of 16 m from 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equation of the trajectory?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 Determine (continued)</a:t>
            </a:r>
            <a:endParaRPr lang="en-US" sz="1200" dirty="0"/>
          </a:p>
        </p:txBody>
      </p:sp>
      <p:sp>
        <p:nvSpPr>
          <p:cNvPr id="4" name="Text 2"/>
          <p:cNvSpPr txBox="1"/>
          <p:nvPr/>
        </p:nvSpPr>
        <p:spPr>
          <a:xfrm>
            <a:off x="457200" y="1371600"/>
            <a:ext cx="8229600" cy="191018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tan θ= ¾ gives sin θ= 0.6, cos θ= 0.8. Then y = ¾x - 9.8x²/(2 ×14² ×0.8²) = ¾x - (9.8/250.88)x² = ¾x - (5/128)x²,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Range: y = 0, x ≠0: x = ¾ ×(128/5) = 19.2. The greatest height is at the midpoint, x = 9.6: y = 7.2 - 3.6 = 3.6. </a:t>
            </a:r>
            <a:r>
              <a:rPr lang="en-US" sz="1500" b="1" dirty="0">
                <a:solidFill>
                  <a:srgbClr val="1A1F2B"/>
                </a:solidFill>
                <a:latin typeface="Calibri" pitchFamily="34" charset="0"/>
                <a:ea typeface="Calibri" pitchFamily="34" charset="-122"/>
                <a:cs typeface="Calibri" pitchFamily="34" charset="-120"/>
              </a:rPr>
              <a:t>range 19.2 m, greatest height 3.6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x = 16: y = 12 - (5/128) ×256 = 12 - 10 = 2.0 m &gt; 1.8 m. </a:t>
            </a:r>
            <a:r>
              <a:rPr lang="en-US" sz="1500" b="1" dirty="0">
                <a:solidFill>
                  <a:srgbClr val="1A1F2B"/>
                </a:solidFill>
                <a:latin typeface="Calibri" pitchFamily="34" charset="0"/>
                <a:ea typeface="Calibri" pitchFamily="34" charset="-122"/>
                <a:cs typeface="Calibri" pitchFamily="34" charset="-120"/>
              </a:rPr>
              <a:t>It passes over the net, by 0.2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 with the general results: 14² ×2(0.6)(0.8) ÷9.8 = 19.2 and (14 ×0.6)² ÷19.6 = 3.6.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angle of projection?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speed u is known and the path must pass through a point (a, b), substitute into the second form of the trajectory equation. It becomes a quadratic in tan θ:</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ga²/2u²tan²θ- atan θ+ (b + ga²/2u²) = 0.</a:t>
            </a:r>
            <a:endParaRPr lang="en-US" sz="1700" dirty="0"/>
          </a:p>
        </p:txBody>
      </p:sp>
      <p:sp>
        <p:nvSpPr>
          <p:cNvPr id="7" name="Text 5"/>
          <p:cNvSpPr txBox="1"/>
          <p:nvPr/>
        </p:nvSpPr>
        <p:spPr>
          <a:xfrm>
            <a:off x="457200" y="2514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positive roots give two possible angles: a low, fast-arriving path and a high, slow "lob". One repeated root means the point is just within reach at that speed; no real roots means it cannot be reached at speed u. Derive this from the trajectory equation each time; learn the identity sec²θ= 1 + tan²θ.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angle of projection?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Hence</a:t>
            </a:r>
            <a:endParaRPr lang="en-US" sz="1200" dirty="0"/>
          </a:p>
        </p:txBody>
      </p:sp>
      <p:pic>
        <p:nvPicPr>
          <p:cNvPr id="4" name="Image 0" descr="Two paths at 28 m s⁻¹ through P(40, 10), to scale: the lower one reaches P after 1.66 s, the high lob after 5.08 s.">    </p:cNvPr>
          <p:cNvPicPr>
            <a:picLocks noChangeAspect="1"/>
          </p:cNvPicPr>
          <p:nvPr/>
        </p:nvPicPr>
        <p:blipFill>
          <a:blip r:embed="rId1"/>
          <a:stretch>
            <a:fillRect/>
          </a:stretch>
        </p:blipFill>
        <p:spPr>
          <a:xfrm>
            <a:off x="4389120" y="1458468"/>
            <a:ext cx="4297680" cy="2634386"/>
          </a:xfrm>
          <a:prstGeom prst="rect">
            <a:avLst/>
          </a:prstGeom>
        </p:spPr>
      </p:pic>
      <p:sp>
        <p:nvSpPr>
          <p:cNvPr id="5" name="Text 2"/>
          <p:cNvSpPr txBox="1"/>
          <p:nvPr/>
        </p:nvSpPr>
        <p:spPr>
          <a:xfrm>
            <a:off x="4389120" y="413857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Two paths at 28 m s⁻¹ through P(40, 10), to scale: the lower one reaches P after 1.66 s, the high lob after 5.08 s.</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is projected from a point O with speed 28 m s⁻¹ at an angle θ above the horizontal. It passes through the point P, which is 40 m horizontally from O and 10 m above the level of O. (a) Show that tan²θ- 4tan θ+ 2 = 0. (b) Hence find the two possible values of θ, giving tan θ in exact form. (c) For the smaller value of θ, find the time taken to reach P and state, with a reason, whether the particle is rising or falling at 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angle of projection?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Hence (continued)</a:t>
            </a:r>
            <a:endParaRPr lang="en-US" sz="1200" dirty="0"/>
          </a:p>
        </p:txBody>
      </p:sp>
      <p:sp>
        <p:nvSpPr>
          <p:cNvPr id="4" name="Text 2"/>
          <p:cNvSpPr txBox="1"/>
          <p:nvPr/>
        </p:nvSpPr>
        <p:spPr>
          <a:xfrm>
            <a:off x="457200" y="1371600"/>
            <a:ext cx="8229600" cy="191018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Horizontally t = 40 ÷(28cos θ). Vertically: 10 = 28sin θ×40/28cos θ - 4.9 ×40²/28²cos²θ = 40tan θ- 10sec²θ. With sec²θ= 1 + tan²θ: 10 = 40tan θ- 10 - 10tan²θ, so tan²θ- 4tan θ+ 2 = 0,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tan θ= (4 ±√8)/2 = 2 ±√2. </a:t>
            </a:r>
            <a:r>
              <a:rPr lang="en-US" sz="1500" b="1" dirty="0">
                <a:solidFill>
                  <a:srgbClr val="1A1F2B"/>
                </a:solidFill>
                <a:latin typeface="Calibri" pitchFamily="34" charset="0"/>
                <a:ea typeface="Calibri" pitchFamily="34" charset="-122"/>
                <a:cs typeface="Calibri" pitchFamily="34" charset="-120"/>
              </a:rPr>
              <a:t>tan θ = 2 ± √2, θ = 30.4° or 73.7°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θ= 30.36°, horizontal component 28cos θ= 24.160 m s⁻¹, so t = 40 ÷24.160 = 1.656. Then v_y = 28sin θ- 9.8 ×1.656 = -2.07 m s⁻¹ &lt; 0. </a:t>
            </a:r>
            <a:r>
              <a:rPr lang="en-US" sz="1500" b="1" dirty="0">
                <a:solidFill>
                  <a:srgbClr val="1A1F2B"/>
                </a:solidFill>
                <a:latin typeface="Calibri" pitchFamily="34" charset="0"/>
                <a:ea typeface="Calibri" pitchFamily="34" charset="-122"/>
                <a:cs typeface="Calibri" pitchFamily="34" charset="-120"/>
              </a:rPr>
              <a:t>1.66 s; falling, because v_y &lt;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It is just past its highest point, which is 10.2 m above 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angle of projection?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spot the sec²θ</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"show that" answer is a quadratic in tan θ, the cos²θ in the denominator is the clue: replace 1/cos²θ by 1 + tan²θ and multiply out. Show the line with sec²θ before simplifying.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a projectile with vectors?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Take i and j as unit vectors horizontally and vertically upwards. The initial velocity is u = (ucos θ)i + (usin θ)j and the acceleration is -gj. The vector constant-acceleration formulae from M1 give, with the origin at the point of projection,</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r = ut - ½gt²j,   v = u - gtj.</a:t>
            </a:r>
            <a:endParaRPr lang="en-US" sz="1700" dirty="0"/>
          </a:p>
        </p:txBody>
      </p:sp>
      <p:sp>
        <p:nvSpPr>
          <p:cNvPr id="7" name="Text 5"/>
          <p:cNvSpPr txBox="1"/>
          <p:nvPr/>
        </p:nvSpPr>
        <p:spPr>
          <a:xfrm>
            <a:off x="457200" y="2745029"/>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particle starts at position vector r₀, add r₀. The i-component is the horizontal motion and the j-component the vertical motion. "Moving parallel to i" means the j-component of v is zero; "moving at 45° below the horizontal" means the j-component equals minus the i-component.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projectile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Medium · Find</a:t>
            </a:r>
            <a:endParaRPr lang="en-US" sz="1200" dirty="0"/>
          </a:p>
        </p:txBody>
      </p:sp>
      <p:pic>
        <p:nvPicPr>
          <p:cNvPr id="4" name="Image 0" descr="Worked example 8 to scale. Dashed arrows are position vectors after 1, 2 and 3 s; at t = 3.22 s the velocity 12i − 12j points 45° below the horizontal.">    </p:cNvPr>
          <p:cNvPicPr>
            <a:picLocks noChangeAspect="1"/>
          </p:cNvPicPr>
          <p:nvPr/>
        </p:nvPicPr>
        <p:blipFill>
          <a:blip r:embed="rId1"/>
          <a:stretch>
            <a:fillRect/>
          </a:stretch>
        </p:blipFill>
        <p:spPr>
          <a:xfrm>
            <a:off x="4389120" y="1781251"/>
            <a:ext cx="4297680" cy="1987906"/>
          </a:xfrm>
          <a:prstGeom prst="rect">
            <a:avLst/>
          </a:prstGeom>
        </p:spPr>
      </p:pic>
      <p:sp>
        <p:nvSpPr>
          <p:cNvPr id="5" name="Text 2"/>
          <p:cNvSpPr txBox="1"/>
          <p:nvPr/>
        </p:nvSpPr>
        <p:spPr>
          <a:xfrm>
            <a:off x="4389120" y="3814877"/>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to scale. Dashed arrows are position vectors after 1, 2 and 3 s; at t = 3.22 s the velocity 12i − 12j points 45° below the horizontal.</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is projected from a point O on horizontal ground with velocity (12i + 19.6j) m s⁻¹, where i and j are horizontal and vertically upward unit vectors. P moves freely under gravity. (a) Find the speed of projection and the angle of projection. (b) Find, in terms of t, the position vector and the velocity of P at time t seconds. (c) Find the time at which P is moving at 45° below the horizontal. (d) Find the distance OP at that 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projectile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Medium · Find (continued)</a:t>
            </a:r>
            <a:endParaRPr lang="en-US" sz="1200" dirty="0"/>
          </a:p>
        </p:txBody>
      </p:sp>
      <p:sp>
        <p:nvSpPr>
          <p:cNvPr id="4" name="Text 2"/>
          <p:cNvSpPr txBox="1"/>
          <p:nvPr/>
        </p:nvSpPr>
        <p:spPr>
          <a:xfrm>
            <a:off x="457200" y="1371600"/>
            <a:ext cx="8229600" cy="191018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Speed = √(12² + 19.6²) = 22.98; tan θ= 19.6 ÷12 gives θ= 58.5°. </a:t>
            </a:r>
            <a:r>
              <a:rPr lang="en-US" sz="1500" b="1" dirty="0">
                <a:solidFill>
                  <a:srgbClr val="1A1F2B"/>
                </a:solidFill>
                <a:latin typeface="Calibri" pitchFamily="34" charset="0"/>
                <a:ea typeface="Calibri" pitchFamily="34" charset="-122"/>
                <a:cs typeface="Calibri" pitchFamily="34" charset="-120"/>
              </a:rPr>
              <a:t>23.0 m s⁻¹ at 58.5° above the horizontal</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r = 12t i + (19.6t − 4.9t²) j, v = 12 i + (19.6 − 9.8t)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45° below the horizontal the j-component is -12: 19.6 - 9.8t = -12, so t = 31.6 ÷9.8 = 3.2245. It lands when 19.6t - 4.9t² = 0, at t = 4, so it is still in the air. </a:t>
            </a:r>
            <a:r>
              <a:rPr lang="en-US" sz="1500" b="1" dirty="0">
                <a:solidFill>
                  <a:srgbClr val="1A1F2B"/>
                </a:solidFill>
                <a:latin typeface="Calibri" pitchFamily="34" charset="0"/>
                <a:ea typeface="Calibri" pitchFamily="34" charset="-122"/>
                <a:cs typeface="Calibri" pitchFamily="34" charset="-120"/>
              </a:rPr>
              <a:t>3.22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r = 38.69i + 12.25j, so OP = √(38.69² + 12.25²) = 40.59. </a:t>
            </a:r>
            <a:r>
              <a:rPr lang="en-US" sz="1500" b="1" dirty="0">
                <a:solidFill>
                  <a:srgbClr val="1A1F2B"/>
                </a:solidFill>
                <a:latin typeface="Calibri" pitchFamily="34" charset="0"/>
                <a:ea typeface="Calibri" pitchFamily="34" charset="-122"/>
                <a:cs typeface="Calibri" pitchFamily="34" charset="-120"/>
              </a:rPr>
              <a:t>40.6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two headed columns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 and "↑" as headings and list s, u, v, a, t for each direction before choosing a formula. The time is the only entry the two columns share.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fix the positive direction once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upwards positive, a = -9.8, and any point below the launch level has a negative vertical displacement. Say which direction is positive in your first line.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derive, do not just quote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Range, time of flight, greatest height and the trajectory equation are not in the formulae booklet. A short derivation is quick and safe; in a "show that" it is essential.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635508"/>
          </a:xfrm>
          <a:prstGeom prst="roundRect">
            <a:avLst>
              <a:gd name="adj" fmla="val 8633"/>
            </a:avLst>
          </a:prstGeom>
          <a:solidFill>
            <a:srgbClr val="FFFBEB"/>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accuracy with g = 9.8</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final answers to 2 or 3 significant figures, carrying full calculator values between parts.</a:t>
            </a:r>
            <a:endParaRPr lang="en-US" sz="1300" dirty="0"/>
          </a:p>
        </p:txBody>
      </p:sp>
      <p:sp>
        <p:nvSpPr>
          <p:cNvPr id="6" name="Shape 4"/>
          <p:cNvSpPr/>
          <p:nvPr/>
        </p:nvSpPr>
        <p:spPr>
          <a:xfrm>
            <a:off x="457200" y="2125980"/>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21742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"hence" and "exact"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"Hence" means use the result you have just shown, such as a quadratic in tan θ. "Exact" means leave surds, as in tan θ= 2 ±√2, before any decimal angle.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54503"/>
                <a:gridCol w="2590495"/>
                <a:gridCol w="298368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greatest height the particle is momentarily at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vertical component of velocity is zero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speed at the top is ucos θ, the least speed of the flight.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horizontal velocity slowly decreases.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the model there is no horizontal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horizontal component is constant throughout.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heavier projectile falls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mg gives acceleration g for every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does not appear anywhere in the projectile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 = u²sin 2θ/g works for a throw from a cliff.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assumes the particle lands at the level it started from.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a height, find the time from a quadratic, then use x = (ucos θ)t.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 always gives the greatest 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result needs level ground (and no air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a height, the best angle is less than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negative root of the time quadratic is just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solves the equation for a time before launch.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Reject it with a reason; when both roots are positive, both can be meaningful.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M1.2 Kinematics and M1.1 Vectors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vertical motion is straight-line motion with constant acceleration, and vector form uses v = u + at and r = ut + ½at².</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M2.2 Variable acceleration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Differentiating r = ut - ½gt²j gives v = u - gtj and then a = -gj: projectiles are the constant-acceleration case of calculus-based motion.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M2.4 Work, energy and power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no air resistance, ½mv² - ½mu² = mgh gives the speed at any height, a fast check on worked example 4. P3 supplies sec²θ= 1 + tan²θ and sin 2θ= 2sin θcos θ.</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714293"/>
                <a:gridCol w="3354934"/>
                <a:gridCol w="1160374"/>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 s = ut + ½at², v² = u² + 2as, s = ½(u + v)t, s = vt - ½at²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 motion, a = -9.8 (upwards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(ucos θ)t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Horizontal motion, constant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2usin θ/g, R = u²sin 2θ/g, H = u²sin²θ/(2g)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of flight, range and greatest height on level ground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xtan θ- gx²/(2u²cos²θ)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 of the trajectory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sec²θ= 1 + tan²θ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Turning the trajectory into a quadratic in tan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(P3)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ut - ½gt²j, v = u - gtj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 form of position and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ball is projected horizontally at 6 m s⁻¹ from a table top 4.9 m above the floor. How long does it take to land, and how far from the table does it land?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the horizontal component of a projectile's velocity stays constant.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greatest range on horizontal ground of a particle projected at 21 m s⁻¹.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stone projected at 20° above horizontal ground has range 30 m. At what other angle, with the same speed, would it have the same range?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particle has initial velocity (5i + 7j) m s⁻¹. Find its velocity and speed after 2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Vertically: 4.9 = 4.9t², so t = 1 s. Horizontally: 6 ×1 = 6 m. </a:t>
            </a:r>
            <a:r>
              <a:rPr lang="en-US" sz="1500" b="1" dirty="0">
                <a:solidFill>
                  <a:srgbClr val="1A1F2B"/>
                </a:solidFill>
                <a:latin typeface="Calibri" pitchFamily="34" charset="0"/>
                <a:ea typeface="Calibri" pitchFamily="34" charset="-122"/>
                <a:cs typeface="Calibri" pitchFamily="34" charset="-120"/>
              </a:rPr>
              <a:t>1 s; 6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In the model the only force is the weight, which is vertical. </a:t>
            </a:r>
            <a:r>
              <a:rPr lang="en-US" sz="1500" b="1" dirty="0">
                <a:solidFill>
                  <a:srgbClr val="1A1F2B"/>
                </a:solidFill>
                <a:latin typeface="Calibri" pitchFamily="34" charset="0"/>
                <a:ea typeface="Calibri" pitchFamily="34" charset="-122"/>
                <a:cs typeface="Calibri" pitchFamily="34" charset="-120"/>
              </a:rPr>
              <a:t>With no horizontal force there is no horizontal acceleration</a:t>
            </a:r>
            <a:r>
              <a:rPr lang="en-US" sz="1500" dirty="0">
                <a:solidFill>
                  <a:srgbClr val="1A1F2B"/>
                </a:solidFill>
                <a:latin typeface="Calibri" pitchFamily="34" charset="0"/>
                <a:ea typeface="Calibri" pitchFamily="34" charset="-122"/>
                <a:cs typeface="Calibri" pitchFamily="34" charset="-120"/>
              </a:rPr>
              <a:t>, so the horizontal velocity does not change.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Maximum range = u²/g at 45°: 21² ÷9.8. </a:t>
            </a:r>
            <a:r>
              <a:rPr lang="en-US" sz="1500" b="1" dirty="0">
                <a:solidFill>
                  <a:srgbClr val="1A1F2B"/>
                </a:solidFill>
                <a:latin typeface="Calibri" pitchFamily="34" charset="0"/>
                <a:ea typeface="Calibri" pitchFamily="34" charset="-122"/>
                <a:cs typeface="Calibri" pitchFamily="34" charset="-120"/>
              </a:rPr>
              <a:t>45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sin 2θ= sin(180° - 2θ), so angles θ and 90° - θ give equal ranges. </a:t>
            </a:r>
            <a:r>
              <a:rPr lang="en-US" sz="1500" b="1" dirty="0">
                <a:solidFill>
                  <a:srgbClr val="1A1F2B"/>
                </a:solidFill>
                <a:latin typeface="Calibri" pitchFamily="34" charset="0"/>
                <a:ea typeface="Calibri" pitchFamily="34" charset="-122"/>
                <a:cs typeface="Calibri" pitchFamily="34" charset="-120"/>
              </a:rPr>
              <a:t>70°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v = 5i + (7 - 9.8 ×2)j = 5i - 12.6j m s⁻¹; speed = √(25 + 12.6²). </a:t>
            </a:r>
            <a:r>
              <a:rPr lang="en-US" sz="1500" b="1" dirty="0">
                <a:solidFill>
                  <a:srgbClr val="1A1F2B"/>
                </a:solidFill>
                <a:latin typeface="Calibri" pitchFamily="34" charset="0"/>
                <a:ea typeface="Calibri" pitchFamily="34" charset="-122"/>
                <a:cs typeface="Calibri" pitchFamily="34" charset="-120"/>
              </a:rPr>
              <a:t>13.6 m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marble rolls off the edge of a horizontal table top with speed 2.5 m s⁻¹. The table top is 0.98 m above a horizontal floor. The marble is modelled as a particle moving freely under gravity from the moment it leaves the table. Take g = 9.8 m s⁻².</a:t>
            </a:r>
            <a:endParaRPr lang="en-US" sz="1200" dirty="0"/>
          </a:p>
          <a:p>
            <a:pPr indent="0" marL="0">
              <a:spcAft>
                <a:spcPts val="600"/>
              </a:spcAft>
              <a:buNone/>
            </a:pPr>
            <a:r>
              <a:rPr lang="en-US" sz="1200" dirty="0">
                <a:solidFill>
                  <a:srgbClr val="1A1F2B"/>
                </a:solidFill>
              </a:rPr>
              <a:t>Figure: the marble leaves the edge of the table horizontally; not to scale.</a:t>
            </a:r>
            <a:endParaRPr lang="en-US" sz="1200" dirty="0"/>
          </a:p>
          <a:p>
            <a:pPr indent="0" marL="0">
              <a:spcAft>
                <a:spcPts val="600"/>
              </a:spcAft>
              <a:buNone/>
            </a:pPr>
            <a:r>
              <a:rPr lang="en-US" sz="1200" dirty="0">
                <a:solidFill>
                  <a:srgbClr val="1A1F2B"/>
                </a:solidFill>
              </a:rPr>
              <a:t>(a) Find the time taken for the marble to reach the floor.  [2]</a:t>
            </a:r>
            <a:endParaRPr lang="en-US" sz="1200" dirty="0"/>
          </a:p>
          <a:p>
            <a:pPr indent="0" marL="0">
              <a:spcAft>
                <a:spcPts val="600"/>
              </a:spcAft>
              <a:buNone/>
            </a:pPr>
            <a:r>
              <a:rPr lang="en-US" sz="1200" dirty="0">
                <a:solidFill>
                  <a:srgbClr val="1A1F2B"/>
                </a:solidFill>
              </a:rPr>
              <a:t>(b) Find the horizontal distance from the edge of the table to the point where the marble hits the floor.  [1]</a:t>
            </a:r>
            <a:endParaRPr lang="en-US" sz="1200" dirty="0"/>
          </a:p>
          <a:p>
            <a:pPr indent="0" marL="0">
              <a:spcAft>
                <a:spcPts val="600"/>
              </a:spcAft>
              <a:buNone/>
            </a:pPr>
            <a:r>
              <a:rPr lang="en-US" sz="1200" dirty="0">
                <a:solidFill>
                  <a:srgbClr val="1A1F2B"/>
                </a:solidFill>
              </a:rPr>
              <a:t>(c) Find the speed of the marble as it hits the floor.  [3]</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941576"/>
            <a:ext cx="3474720" cy="196900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pebble is flicked from a point O on horizontal ground with speed 12 m s⁻¹ at an angle α above the horizontal, where tan α = ⁴/₃. The pebble is modelled as a particle moving freely under gravity. Take g = 9.8 m s⁻².</a:t>
            </a:r>
            <a:endParaRPr lang="en-US" sz="1200" dirty="0"/>
          </a:p>
          <a:p>
            <a:pPr indent="0" marL="0">
              <a:spcAft>
                <a:spcPts val="600"/>
              </a:spcAft>
              <a:buNone/>
            </a:pPr>
            <a:r>
              <a:rPr lang="en-US" sz="1200" dirty="0">
                <a:solidFill>
                  <a:srgbClr val="1A1F2B"/>
                </a:solidFill>
              </a:rPr>
              <a:t>Figure: the pebble projected from O at angle α to the horizontal, where tan α = 4/3; not to scale.</a:t>
            </a:r>
            <a:endParaRPr lang="en-US" sz="1200" dirty="0"/>
          </a:p>
          <a:p>
            <a:pPr indent="0" marL="0">
              <a:spcAft>
                <a:spcPts val="600"/>
              </a:spcAft>
              <a:buNone/>
            </a:pPr>
            <a:r>
              <a:rPr lang="en-US" sz="1200" dirty="0">
                <a:solidFill>
                  <a:srgbClr val="1A1F2B"/>
                </a:solidFill>
              </a:rPr>
              <a:t>(a) Find the time taken for the pebble to reach its greatest height.  [2]</a:t>
            </a:r>
            <a:endParaRPr lang="en-US" sz="1200" dirty="0"/>
          </a:p>
          <a:p>
            <a:pPr indent="0" marL="0">
              <a:spcAft>
                <a:spcPts val="600"/>
              </a:spcAft>
              <a:buNone/>
            </a:pPr>
            <a:r>
              <a:rPr lang="en-US" sz="1200" dirty="0">
                <a:solidFill>
                  <a:srgbClr val="1A1F2B"/>
                </a:solidFill>
              </a:rPr>
              <a:t>(b) Find the greatest height of the pebble above the ground.  [2]</a:t>
            </a:r>
            <a:endParaRPr lang="en-US" sz="1200" dirty="0"/>
          </a:p>
          <a:p>
            <a:pPr indent="0" marL="0">
              <a:spcAft>
                <a:spcPts val="600"/>
              </a:spcAft>
              <a:buNone/>
            </a:pPr>
            <a:r>
              <a:rPr lang="en-US" sz="1200" dirty="0">
                <a:solidFill>
                  <a:srgbClr val="1A1F2B"/>
                </a:solidFill>
              </a:rPr>
              <a:t>(c) Find the distance from O to the point where the pebble first hits the ground.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34025"/>
            <a:ext cx="3474720" cy="218411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vertically, initial vertical velocity 0: 0.98 = ½ × 9.8 × t²</a:t>
            </a:r>
            <a:endParaRPr lang="en-US" sz="1400" dirty="0"/>
          </a:p>
          <a:p>
            <a:pPr marL="342900" indent="-342900">
              <a:spcAft>
                <a:spcPts val="400"/>
              </a:spcAft>
              <a:buSzPct val="100000"/>
              <a:buChar char="•"/>
            </a:pPr>
            <a:r>
              <a:rPr lang="en-US" sz="1400" dirty="0">
                <a:solidFill>
                  <a:srgbClr val="1A1F2B"/>
                </a:solidFill>
              </a:rPr>
              <a:t>t = √0.2 = 0.447 s (accept 0.45 s)</a:t>
            </a:r>
            <a:endParaRPr lang="en-US" sz="1400" dirty="0"/>
          </a:p>
          <a:p>
            <a:pPr marL="342900" indent="-342900">
              <a:spcAft>
                <a:spcPts val="400"/>
              </a:spcAft>
              <a:buSzPct val="100000"/>
              <a:buChar char="•"/>
            </a:pPr>
            <a:r>
              <a:rPr lang="en-US" sz="1400" dirty="0">
                <a:solidFill>
                  <a:srgbClr val="1A1F2B"/>
                </a:solidFill>
              </a:rPr>
              <a:t>2.5 × 0.447 = 1.12 m (accept 1.1 m; ft their t)</a:t>
            </a:r>
            <a:endParaRPr lang="en-US" sz="1400" dirty="0"/>
          </a:p>
          <a:p>
            <a:pPr marL="342900" indent="-342900">
              <a:spcAft>
                <a:spcPts val="400"/>
              </a:spcAft>
              <a:buSzPct val="100000"/>
              <a:buChar char="•"/>
            </a:pPr>
            <a:r>
              <a:rPr lang="en-US" sz="1400" dirty="0">
                <a:solidFill>
                  <a:srgbClr val="1A1F2B"/>
                </a:solidFill>
              </a:rPr>
              <a:t>vertical component: v = 0 + 9.8 × 0.447 = 4.38 m s⁻¹ (or v² = 2 × 9.8 × 0.98)</a:t>
            </a:r>
            <a:endParaRPr lang="en-US" sz="1400" dirty="0"/>
          </a:p>
          <a:p>
            <a:pPr marL="342900" indent="-342900">
              <a:spcAft>
                <a:spcPts val="400"/>
              </a:spcAft>
              <a:buSzPct val="100000"/>
              <a:buChar char="•"/>
            </a:pPr>
            <a:r>
              <a:rPr lang="en-US" sz="1400" dirty="0">
                <a:solidFill>
                  <a:srgbClr val="1A1F2B"/>
                </a:solidFill>
              </a:rPr>
              <a:t>speed = √(2.5² + 4.38²)</a:t>
            </a:r>
            <a:endParaRPr lang="en-US" sz="1400" dirty="0"/>
          </a:p>
          <a:p>
            <a:pPr marL="342900" indent="-342900">
              <a:spcAft>
                <a:spcPts val="400"/>
              </a:spcAft>
              <a:buSzPct val="100000"/>
              <a:buChar char="•"/>
            </a:pPr>
            <a:r>
              <a:rPr lang="en-US" sz="1400" dirty="0">
                <a:solidFill>
                  <a:srgbClr val="1A1F2B"/>
                </a:solidFill>
              </a:rPr>
              <a:t>= 5.05 m s⁻¹ (accept 5.0)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vertical component 12 × 0.8 = 9.6 m s⁻¹; at the top 0 = 9.6 − 9.8t</a:t>
            </a:r>
            <a:endParaRPr lang="en-US" sz="1600" dirty="0"/>
          </a:p>
          <a:p>
            <a:pPr marL="342900" indent="-342900">
              <a:spcAft>
                <a:spcPts val="400"/>
              </a:spcAft>
              <a:buSzPct val="100000"/>
              <a:buChar char="•"/>
            </a:pPr>
            <a:r>
              <a:rPr lang="en-US" sz="1600" dirty="0">
                <a:solidFill>
                  <a:srgbClr val="1A1F2B"/>
                </a:solidFill>
              </a:rPr>
              <a:t>t = 0.980 s (accept 0.98 s)</a:t>
            </a:r>
            <a:endParaRPr lang="en-US" sz="1600" dirty="0"/>
          </a:p>
          <a:p>
            <a:pPr marL="342900" indent="-342900">
              <a:spcAft>
                <a:spcPts val="400"/>
              </a:spcAft>
              <a:buSzPct val="100000"/>
              <a:buChar char="•"/>
            </a:pPr>
            <a:r>
              <a:rPr lang="en-US" sz="1600" dirty="0">
                <a:solidFill>
                  <a:srgbClr val="1A1F2B"/>
                </a:solidFill>
              </a:rPr>
              <a:t>0 = 9.6² − 2 × 9.8 × h</a:t>
            </a:r>
            <a:endParaRPr lang="en-US" sz="1600" dirty="0"/>
          </a:p>
          <a:p>
            <a:pPr marL="342900" indent="-342900">
              <a:spcAft>
                <a:spcPts val="400"/>
              </a:spcAft>
              <a:buSzPct val="100000"/>
              <a:buChar char="•"/>
            </a:pPr>
            <a:r>
              <a:rPr lang="en-US" sz="1600" dirty="0">
                <a:solidFill>
                  <a:srgbClr val="1A1F2B"/>
                </a:solidFill>
              </a:rPr>
              <a:t>h = 4.70 m (accept 4.7 m)</a:t>
            </a:r>
            <a:endParaRPr lang="en-US" sz="1600" dirty="0"/>
          </a:p>
          <a:p>
            <a:pPr marL="342900" indent="-342900">
              <a:spcAft>
                <a:spcPts val="400"/>
              </a:spcAft>
              <a:buSzPct val="100000"/>
              <a:buChar char="•"/>
            </a:pPr>
            <a:r>
              <a:rPr lang="en-US" sz="1600" dirty="0">
                <a:solidFill>
                  <a:srgbClr val="1A1F2B"/>
                </a:solidFill>
              </a:rPr>
              <a:t>time of flight = 2 × 0.980 = 1.96 s and horizontal component 12 × 0.6 = 7.2 m s⁻¹; distance = 7.2 × 1.96</a:t>
            </a:r>
            <a:endParaRPr lang="en-US" sz="1600" dirty="0"/>
          </a:p>
          <a:p>
            <a:pPr marL="342900" indent="-342900">
              <a:spcAft>
                <a:spcPts val="400"/>
              </a:spcAft>
              <a:buSzPct val="100000"/>
              <a:buChar char="•"/>
            </a:pPr>
            <a:r>
              <a:rPr lang="en-US" sz="1600" dirty="0">
                <a:solidFill>
                  <a:srgbClr val="1A1F2B"/>
                </a:solidFill>
              </a:rPr>
              <a:t>= 14.1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M2.1 Projectiles · Edexcel IAL Maths</dc:title>
  <dc:subject>PptxGenJS Presentation</dc:subject>
  <dc:creator>Evan Kotronis · ExaminerPrep</dc:creator>
  <cp:lastModifiedBy>Evan Kotronis · ExaminerPrep</cp:lastModifiedBy>
  <cp:revision>1</cp:revision>
  <dcterms:created xsi:type="dcterms:W3CDTF">2026-10-26T15:11:19Z</dcterms:created>
  <dcterms:modified xsi:type="dcterms:W3CDTF">2026-10-26T15:11:19Z</dcterms:modified>
</cp:coreProperties>
</file>