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notesMasterIdLst>
    <p:notesMasterId r:id="rId5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d0f06426-4237-a612-c1d4-b3eef3047334}">
          <p14:sldIdLst>
            <p14:sldId id="256"/>
            <p14:sldId id="257"/>
            <p14:sldId id="258"/>
          </p14:sldIdLst>
        </p14:section>
        <p14:section name="Theory" id="{2198cd56-9704-ef8e-c98a-1059bd6e08af}">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Lst>
        </p14:section>
        <p14:section name="Practice" id="{e8f371af-7ebd-eff7-b148-fdd8c29ac388}">
          <p14:sldIdLst>
            <p14:sldId id="298"/>
            <p14:sldId id="299"/>
            <p14:sldId id="300"/>
          </p14:sldIdLst>
        </p14:section>
        <p14:section name="Answers" id="{bb4e480a-df1f-b390-820c-6864e4418cfe}">
          <p14:sldIdLst>
            <p14:sldId id="301"/>
            <p14:sldId id="302"/>
            <p14:sldId id="303"/>
            <p14:sldId id="30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P2.1 Proof and algebraic division. Notes for this topic: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the key points of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mathematical proof need?.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mathematical proof need?.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mathematical proof need?.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a result by deduction?.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a result by deduction?: Worked example 1.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a result by deduction?.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a result by deduction?: Worked example 2.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a result by deduction?.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a result by deduction?: Worked example 3.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a result by deduction?.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a result by exhaustion?.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a result by exhaustion?.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a result by exhaustion?.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a result by exhaustion?: Worked example 4.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a result by exhaustion?.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disprove a statement?.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disprove a statement?.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disprove a statement?: Worked example 5.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disprove a statement?.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divide a polynomial by (ax + b)?.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divide a polynomial by (ax + b)?.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divide a polynomial by (ax + b)?: Worked example 6.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divide a polynomial by (ax + b)?.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remainder and factor theorems say?.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remainder and factor theorems say?.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remainder and factor theorems say?: Worked example 7.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remainder and factor theorems say?.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unknown coefficients?.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unknown coefficients?: Worked example 8.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unknown coefficients?: Worked example 8.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unknown coefficients?.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P2.1.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P2.1.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https://examinerprep.com/notes/edexcel-ial-maths/proof-and-algebraic-division/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https://examinerprep.com/ial-maths-p2-1-proof-and-algebraic-division-questions#IALM-P2-1-B-07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https://examinerprep.com/ial-maths-p2-1-proof-and-algebraic-division-questions#IALM-P2-1-FB-02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https://examinerprep.com/ial-maths-p2-1-proof-and-algebraic-division-questions#IALM-P2-1-B-07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https://examinerprep.com/ial-maths-p2-1-proof-and-algebraic-division-questions#IALM-P2-1-FB-02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3.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3.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hyperlink" Target="https://examinerprep.com/notes/edexcel-ial-maths/proof-and-algebraic-division/" TargetMode="External"/><Relationship Id="rId2" Type="http://schemas.openxmlformats.org/officeDocument/2006/relationships/hyperlink" Target="https://examinerprep.com/ial-maths-p2-1-proof-and-algebraic-division-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P2.1 Proof and algebraic division</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structure of a mathematical proof: what you assume, the logical steps, and the conclusion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Proof by deduction for algebraic results, including completing the square and simple inequalities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Proof by exhaustion: checking every member of a finite set, or splitting into cases that cover every possibility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Disproof by counterexample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Dividing a polynomial (up to a cubic) by a linear expression (ax + b) or (ax - b)</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remainder theorem and the factor theorem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Factorising a cubic fully and finding unknown coefficients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Shape 2"/>
          <p:cNvSpPr/>
          <p:nvPr/>
        </p:nvSpPr>
        <p:spPr>
          <a:xfrm>
            <a:off x="457200" y="1371600"/>
            <a:ext cx="3977640" cy="993953"/>
          </a:xfrm>
          <a:prstGeom prst="roundRect">
            <a:avLst>
              <a:gd name="adj" fmla="val 7360"/>
            </a:avLst>
          </a:prstGeom>
          <a:solidFill>
            <a:srgbClr val="F3F5F9"/>
          </a:solidFill>
          <a:ln w="12700">
            <a:solidFill>
              <a:srgbClr val="DDE2EA"/>
            </a:solidFill>
            <a:prstDash val="solid"/>
          </a:ln>
        </p:spPr>
      </p:sp>
      <p:sp>
        <p:nvSpPr>
          <p:cNvPr id="5" name="Shape 3"/>
          <p:cNvSpPr/>
          <p:nvPr/>
        </p:nvSpPr>
        <p:spPr>
          <a:xfrm>
            <a:off x="594360" y="1508760"/>
            <a:ext cx="384048" cy="384048"/>
          </a:xfrm>
          <a:prstGeom prst="ellipse">
            <a:avLst/>
          </a:prstGeom>
          <a:solidFill>
            <a:srgbClr val="C9A227"/>
          </a:solidFill>
          <a:ln w="12700">
            <a:solidFill>
              <a:srgbClr val="C9A227"/>
            </a:solidFill>
            <a:prstDash val="solid"/>
          </a:ln>
        </p:spPr>
      </p:sp>
      <p:sp>
        <p:nvSpPr>
          <p:cNvPr id="6" name="Text 4"/>
          <p:cNvSpPr txBox="1"/>
          <p:nvPr/>
        </p:nvSpPr>
        <p:spPr>
          <a:xfrm>
            <a:off x="59436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1</a:t>
            </a:r>
            <a:endParaRPr lang="en-US" sz="1400" dirty="0"/>
          </a:p>
        </p:txBody>
      </p:sp>
      <p:sp>
        <p:nvSpPr>
          <p:cNvPr id="7" name="Text 5"/>
          <p:cNvSpPr txBox="1"/>
          <p:nvPr/>
        </p:nvSpPr>
        <p:spPr>
          <a:xfrm>
            <a:off x="109728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A proof starts from facts you are allowed to assume, moves through steps that each follow logically, and ends with a conclusion that restates what was to be proved.</a:t>
            </a:r>
            <a:endParaRPr lang="en-US" sz="1400" dirty="0"/>
          </a:p>
        </p:txBody>
      </p:sp>
      <p:sp>
        <p:nvSpPr>
          <p:cNvPr id="8" name="Shape 6"/>
          <p:cNvSpPr/>
          <p:nvPr/>
        </p:nvSpPr>
        <p:spPr>
          <a:xfrm>
            <a:off x="457200" y="2475281"/>
            <a:ext cx="3977640" cy="993953"/>
          </a:xfrm>
          <a:prstGeom prst="roundRect">
            <a:avLst>
              <a:gd name="adj" fmla="val 7360"/>
            </a:avLst>
          </a:prstGeom>
          <a:solidFill>
            <a:srgbClr val="F3F5F9"/>
          </a:solidFill>
          <a:ln w="12700">
            <a:solidFill>
              <a:srgbClr val="DDE2EA"/>
            </a:solidFill>
            <a:prstDash val="solid"/>
          </a:ln>
        </p:spPr>
      </p:sp>
      <p:sp>
        <p:nvSpPr>
          <p:cNvPr id="9" name="Shape 7"/>
          <p:cNvSpPr/>
          <p:nvPr/>
        </p:nvSpPr>
        <p:spPr>
          <a:xfrm>
            <a:off x="594360" y="2612441"/>
            <a:ext cx="384048" cy="384048"/>
          </a:xfrm>
          <a:prstGeom prst="ellipse">
            <a:avLst/>
          </a:prstGeom>
          <a:solidFill>
            <a:srgbClr val="C9A227"/>
          </a:solidFill>
          <a:ln w="12700">
            <a:solidFill>
              <a:srgbClr val="C9A227"/>
            </a:solidFill>
            <a:prstDash val="solid"/>
          </a:ln>
        </p:spPr>
      </p:sp>
      <p:sp>
        <p:nvSpPr>
          <p:cNvPr id="10" name="Text 8"/>
          <p:cNvSpPr txBox="1"/>
          <p:nvPr/>
        </p:nvSpPr>
        <p:spPr>
          <a:xfrm>
            <a:off x="59436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2</a:t>
            </a:r>
            <a:endParaRPr lang="en-US" sz="1400" dirty="0"/>
          </a:p>
        </p:txBody>
      </p:sp>
      <p:sp>
        <p:nvSpPr>
          <p:cNvPr id="11" name="Text 9"/>
          <p:cNvSpPr txBox="1"/>
          <p:nvPr/>
        </p:nvSpPr>
        <p:spPr>
          <a:xfrm>
            <a:off x="109728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Deduction: write the general case in algebra (an even number is 2n, an odd number is 2n + 1) and manipulate it into the required form.</a:t>
            </a:r>
            <a:endParaRPr lang="en-US" sz="1400" dirty="0"/>
          </a:p>
        </p:txBody>
      </p:sp>
      <p:sp>
        <p:nvSpPr>
          <p:cNvPr id="12" name="Shape 10"/>
          <p:cNvSpPr/>
          <p:nvPr/>
        </p:nvSpPr>
        <p:spPr>
          <a:xfrm>
            <a:off x="457200" y="3578047"/>
            <a:ext cx="3977640" cy="993953"/>
          </a:xfrm>
          <a:prstGeom prst="roundRect">
            <a:avLst>
              <a:gd name="adj" fmla="val 7360"/>
            </a:avLst>
          </a:prstGeom>
          <a:solidFill>
            <a:srgbClr val="F3F5F9"/>
          </a:solidFill>
          <a:ln w="12700">
            <a:solidFill>
              <a:srgbClr val="DDE2EA"/>
            </a:solidFill>
            <a:prstDash val="solid"/>
          </a:ln>
        </p:spPr>
      </p:sp>
      <p:sp>
        <p:nvSpPr>
          <p:cNvPr id="13" name="Shape 11"/>
          <p:cNvSpPr/>
          <p:nvPr/>
        </p:nvSpPr>
        <p:spPr>
          <a:xfrm>
            <a:off x="594360" y="3715207"/>
            <a:ext cx="384048" cy="384048"/>
          </a:xfrm>
          <a:prstGeom prst="ellipse">
            <a:avLst/>
          </a:prstGeom>
          <a:solidFill>
            <a:srgbClr val="C9A227"/>
          </a:solidFill>
          <a:ln w="12700">
            <a:solidFill>
              <a:srgbClr val="C9A227"/>
            </a:solidFill>
            <a:prstDash val="solid"/>
          </a:ln>
        </p:spPr>
      </p:sp>
      <p:sp>
        <p:nvSpPr>
          <p:cNvPr id="14" name="Text 12"/>
          <p:cNvSpPr txBox="1"/>
          <p:nvPr/>
        </p:nvSpPr>
        <p:spPr>
          <a:xfrm>
            <a:off x="59436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3</a:t>
            </a:r>
            <a:endParaRPr lang="en-US" sz="1400" dirty="0"/>
          </a:p>
        </p:txBody>
      </p:sp>
      <p:sp>
        <p:nvSpPr>
          <p:cNvPr id="15" name="Text 13"/>
          <p:cNvSpPr txBox="1"/>
          <p:nvPr/>
        </p:nvSpPr>
        <p:spPr>
          <a:xfrm>
            <a:off x="109728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Exhaustion: split every possibility into a finite number of cases (even/odd, remainders on division by 3, …) and prove the result in each case.</a:t>
            </a:r>
            <a:endParaRPr lang="en-US" sz="1400" dirty="0"/>
          </a:p>
        </p:txBody>
      </p:sp>
      <p:sp>
        <p:nvSpPr>
          <p:cNvPr id="16" name="Shape 14"/>
          <p:cNvSpPr/>
          <p:nvPr/>
        </p:nvSpPr>
        <p:spPr>
          <a:xfrm>
            <a:off x="4709160" y="1371600"/>
            <a:ext cx="3977640" cy="993953"/>
          </a:xfrm>
          <a:prstGeom prst="roundRect">
            <a:avLst>
              <a:gd name="adj" fmla="val 7360"/>
            </a:avLst>
          </a:prstGeom>
          <a:solidFill>
            <a:srgbClr val="F3F5F9"/>
          </a:solidFill>
          <a:ln w="12700">
            <a:solidFill>
              <a:srgbClr val="DDE2EA"/>
            </a:solidFill>
            <a:prstDash val="solid"/>
          </a:ln>
        </p:spPr>
      </p:sp>
      <p:sp>
        <p:nvSpPr>
          <p:cNvPr id="17" name="Shape 15"/>
          <p:cNvSpPr/>
          <p:nvPr/>
        </p:nvSpPr>
        <p:spPr>
          <a:xfrm>
            <a:off x="4846320" y="1508760"/>
            <a:ext cx="384048" cy="384048"/>
          </a:xfrm>
          <a:prstGeom prst="ellipse">
            <a:avLst/>
          </a:prstGeom>
          <a:solidFill>
            <a:srgbClr val="C9A227"/>
          </a:solidFill>
          <a:ln w="12700">
            <a:solidFill>
              <a:srgbClr val="C9A227"/>
            </a:solidFill>
            <a:prstDash val="solid"/>
          </a:ln>
        </p:spPr>
      </p:sp>
      <p:sp>
        <p:nvSpPr>
          <p:cNvPr id="18" name="Text 16"/>
          <p:cNvSpPr txBox="1"/>
          <p:nvPr/>
        </p:nvSpPr>
        <p:spPr>
          <a:xfrm>
            <a:off x="484632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4</a:t>
            </a:r>
            <a:endParaRPr lang="en-US" sz="1400" dirty="0"/>
          </a:p>
        </p:txBody>
      </p:sp>
      <p:sp>
        <p:nvSpPr>
          <p:cNvPr id="19" name="Text 17"/>
          <p:cNvSpPr txBox="1"/>
          <p:nvPr/>
        </p:nvSpPr>
        <p:spPr>
          <a:xfrm>
            <a:off x="534924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Counterexample: one specific case where a statement is false is enough to disprove it. Checking many cases where it is true never proves it.</a:t>
            </a:r>
            <a:endParaRPr lang="en-US" sz="1400" dirty="0"/>
          </a:p>
        </p:txBody>
      </p:sp>
      <p:sp>
        <p:nvSpPr>
          <p:cNvPr id="20" name="Shape 18"/>
          <p:cNvSpPr/>
          <p:nvPr/>
        </p:nvSpPr>
        <p:spPr>
          <a:xfrm>
            <a:off x="4709160" y="2475281"/>
            <a:ext cx="3977640" cy="993953"/>
          </a:xfrm>
          <a:prstGeom prst="roundRect">
            <a:avLst>
              <a:gd name="adj" fmla="val 7360"/>
            </a:avLst>
          </a:prstGeom>
          <a:solidFill>
            <a:srgbClr val="F3F5F9"/>
          </a:solidFill>
          <a:ln w="12700">
            <a:solidFill>
              <a:srgbClr val="DDE2EA"/>
            </a:solidFill>
            <a:prstDash val="solid"/>
          </a:ln>
        </p:spPr>
      </p:sp>
      <p:sp>
        <p:nvSpPr>
          <p:cNvPr id="21" name="Shape 19"/>
          <p:cNvSpPr/>
          <p:nvPr/>
        </p:nvSpPr>
        <p:spPr>
          <a:xfrm>
            <a:off x="4846320" y="2612441"/>
            <a:ext cx="384048" cy="384048"/>
          </a:xfrm>
          <a:prstGeom prst="ellipse">
            <a:avLst/>
          </a:prstGeom>
          <a:solidFill>
            <a:srgbClr val="C9A227"/>
          </a:solidFill>
          <a:ln w="12700">
            <a:solidFill>
              <a:srgbClr val="C9A227"/>
            </a:solidFill>
            <a:prstDash val="solid"/>
          </a:ln>
        </p:spPr>
      </p:sp>
      <p:sp>
        <p:nvSpPr>
          <p:cNvPr id="22" name="Text 20"/>
          <p:cNvSpPr txBox="1"/>
          <p:nvPr/>
        </p:nvSpPr>
        <p:spPr>
          <a:xfrm>
            <a:off x="484632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5</a:t>
            </a:r>
            <a:endParaRPr lang="en-US" sz="1400" dirty="0"/>
          </a:p>
        </p:txBody>
      </p:sp>
      <p:sp>
        <p:nvSpPr>
          <p:cNvPr id="23" name="Text 21"/>
          <p:cNvSpPr txBox="1"/>
          <p:nvPr/>
        </p:nvSpPr>
        <p:spPr>
          <a:xfrm>
            <a:off x="534924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Division identity: f(x) ≡(ax - b) q(x) + r, where the remainder r is a constant.</a:t>
            </a:r>
            <a:endParaRPr lang="en-US" sz="1400" dirty="0"/>
          </a:p>
        </p:txBody>
      </p:sp>
      <p:sp>
        <p:nvSpPr>
          <p:cNvPr id="24" name="Shape 22"/>
          <p:cNvSpPr/>
          <p:nvPr/>
        </p:nvSpPr>
        <p:spPr>
          <a:xfrm>
            <a:off x="4709160" y="3578047"/>
            <a:ext cx="3977640" cy="993953"/>
          </a:xfrm>
          <a:prstGeom prst="roundRect">
            <a:avLst>
              <a:gd name="adj" fmla="val 7360"/>
            </a:avLst>
          </a:prstGeom>
          <a:solidFill>
            <a:srgbClr val="F3F5F9"/>
          </a:solidFill>
          <a:ln w="12700">
            <a:solidFill>
              <a:srgbClr val="DDE2EA"/>
            </a:solidFill>
            <a:prstDash val="solid"/>
          </a:ln>
        </p:spPr>
      </p:sp>
      <p:sp>
        <p:nvSpPr>
          <p:cNvPr id="25" name="Shape 23"/>
          <p:cNvSpPr/>
          <p:nvPr/>
        </p:nvSpPr>
        <p:spPr>
          <a:xfrm>
            <a:off x="4846320" y="3715207"/>
            <a:ext cx="384048" cy="384048"/>
          </a:xfrm>
          <a:prstGeom prst="ellipse">
            <a:avLst/>
          </a:prstGeom>
          <a:solidFill>
            <a:srgbClr val="C9A227"/>
          </a:solidFill>
          <a:ln w="12700">
            <a:solidFill>
              <a:srgbClr val="C9A227"/>
            </a:solidFill>
            <a:prstDash val="solid"/>
          </a:ln>
        </p:spPr>
      </p:sp>
      <p:sp>
        <p:nvSpPr>
          <p:cNvPr id="26" name="Text 24"/>
          <p:cNvSpPr txBox="1"/>
          <p:nvPr/>
        </p:nvSpPr>
        <p:spPr>
          <a:xfrm>
            <a:off x="484632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6</a:t>
            </a:r>
            <a:endParaRPr lang="en-US" sz="1400" dirty="0"/>
          </a:p>
        </p:txBody>
      </p:sp>
      <p:sp>
        <p:nvSpPr>
          <p:cNvPr id="27" name="Text 25"/>
          <p:cNvSpPr txBox="1"/>
          <p:nvPr/>
        </p:nvSpPr>
        <p:spPr>
          <a:xfrm>
            <a:off x="534924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Remainder theorem: r = f(b/a). Factor theorem: (ax - b) is a factor ⇔f(b/a) = 0.</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a mathematical proof need?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page joins two skills that look different but share one habit: every line must follow from the line before. A proof is a chain of justified steps that ends in a stated conclusion; algebraic division is a chain of exact subtractions that ends in a quotient and a remainder. The factor and remainder theorems then turn a long division into a single substitution.</a:t>
            </a:r>
            <a:endParaRPr lang="en-US" sz="1500" dirty="0"/>
          </a:p>
        </p:txBody>
      </p:sp>
      <p:sp>
        <p:nvSpPr>
          <p:cNvPr id="5" name="Shape 3"/>
          <p:cNvSpPr/>
          <p:nvPr/>
        </p:nvSpPr>
        <p:spPr>
          <a:xfrm>
            <a:off x="457200" y="2412187"/>
            <a:ext cx="8229600" cy="397764"/>
          </a:xfrm>
          <a:prstGeom prst="roundRect">
            <a:avLst>
              <a:gd name="adj" fmla="val 13793"/>
            </a:avLst>
          </a:prstGeom>
          <a:solidFill>
            <a:srgbClr val="EEF2FF"/>
          </a:solidFill>
          <a:ln w="9525">
            <a:solidFill>
              <a:srgbClr val="DDE2EA"/>
            </a:solidFill>
            <a:prstDash val="solid"/>
          </a:ln>
        </p:spPr>
      </p:sp>
      <p:sp>
        <p:nvSpPr>
          <p:cNvPr id="6" name="Text 4"/>
          <p:cNvSpPr txBox="1"/>
          <p:nvPr/>
        </p:nvSpPr>
        <p:spPr>
          <a:xfrm>
            <a:off x="603504" y="2503627"/>
            <a:ext cx="793699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 proof</a:t>
            </a:r>
            <a:r>
              <a:rPr lang="en-US" sz="1400" dirty="0">
                <a:solidFill>
                  <a:srgbClr val="1A1F2B"/>
                </a:solidFill>
                <a:latin typeface="Calibri" pitchFamily="34" charset="0"/>
                <a:ea typeface="Calibri" pitchFamily="34" charset="-122"/>
                <a:cs typeface="Calibri" pitchFamily="34" charset="-120"/>
              </a:rPr>
              <a:t> is a logical argument that shows a statement is true in every case it claims to cover.</a:t>
            </a:r>
            <a:endParaRPr lang="en-US" sz="1400" dirty="0"/>
          </a:p>
        </p:txBody>
      </p:sp>
      <p:sp>
        <p:nvSpPr>
          <p:cNvPr id="7" name="Text 5"/>
          <p:cNvSpPr txBox="1"/>
          <p:nvPr/>
        </p:nvSpPr>
        <p:spPr>
          <a:xfrm>
            <a:off x="457200" y="2929738"/>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Every proof, however short, has the same three parts. If any part is missing, the reader cannot be sure the argument covers everything.</a:t>
            </a:r>
            <a:endParaRPr lang="en-US" sz="15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3509467"/>
          <a:ext cx="8229600" cy="914400"/>
        </p:xfrm>
        <a:graphic>
          <a:graphicData uri="http://schemas.openxmlformats.org/drawingml/2006/table">
            <a:tbl>
              <a:tblPr/>
              <a:tblGrid>
                <a:gridCol w="1483157"/>
                <a:gridCol w="3373222"/>
                <a:gridCol w="337322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Part of the proof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it contains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Example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Assumptions (the starting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definitions and facts you may use; what the variables stand for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"Let n be an integer. Then 2n + 1 is any odd integer."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a mathematical proof need?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483157"/>
                <a:gridCol w="3373222"/>
                <a:gridCol w="337322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Part of the proof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it contains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Example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Logical steps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algebra or reasoning in which each line follows from the previous ones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expanding, factorising, using that a square is never negative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Conclusion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sentence that states what has been shown, linked back to the original claim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"3(2n + 1) is a multiple of 3, so the sum is always a multiple of 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713939"/>
            <a:ext cx="8229600" cy="192024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Language and notation you will use</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Integer forms:</a:t>
            </a:r>
            <a:r>
              <a:rPr lang="en-US" sz="1500" dirty="0">
                <a:solidFill>
                  <a:srgbClr val="1A1F2B"/>
                </a:solidFill>
                <a:latin typeface="Calibri" pitchFamily="34" charset="0"/>
                <a:ea typeface="Calibri" pitchFamily="34" charset="-122"/>
                <a:cs typeface="Calibri" pitchFamily="34" charset="-120"/>
              </a:rPr>
              <a:t> any integer n; even 2n; odd 2n + 1 (or 2n - 1); consecutive integers n, n + 1, n + 2; a multiple of 5 is 5k; a number leaving remainder 2 on division by 3 is 3k + 2.</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Different letters for different numbers.</a:t>
            </a:r>
            <a:r>
              <a:rPr lang="en-US" sz="1500" dirty="0">
                <a:solidFill>
                  <a:srgbClr val="1A1F2B"/>
                </a:solidFill>
                <a:latin typeface="Calibri" pitchFamily="34" charset="0"/>
                <a:ea typeface="Calibri" pitchFamily="34" charset="-122"/>
                <a:cs typeface="Calibri" pitchFamily="34" charset="-120"/>
              </a:rPr>
              <a:t> Two odd numbers need 2m + 1 and 2n + 1. Using the same letter only covers two equal odd numbers.</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 "implies": if the left is true, the right is true. ⇔ "if and only if": each implies the other. ∴ "therefore".</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Identity</a:t>
            </a:r>
            <a:r>
              <a:rPr lang="en-US" sz="1500" dirty="0">
                <a:solidFill>
                  <a:srgbClr val="1A1F2B"/>
                </a:solidFill>
                <a:latin typeface="Calibri" pitchFamily="34" charset="0"/>
                <a:ea typeface="Calibri" pitchFamily="34" charset="-122"/>
                <a:cs typeface="Calibri" pitchFamily="34" charset="-120"/>
              </a:rPr>
              <a:t> ≡: true for every value of the variable, e.g. (x + 1)² ≡x² + 2x + 1.</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a mathematical proof need?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Rational number:</a:t>
            </a:r>
            <a:r>
              <a:rPr lang="en-US" sz="1500" dirty="0">
                <a:solidFill>
                  <a:srgbClr val="1A1F2B"/>
                </a:solidFill>
                <a:latin typeface="Calibri" pitchFamily="34" charset="0"/>
                <a:ea typeface="Calibri" pitchFamily="34" charset="-122"/>
                <a:cs typeface="Calibri" pitchFamily="34" charset="-120"/>
              </a:rPr>
              <a:t> can be written as p/q with p, q integers and q ≠0. A </a:t>
            </a:r>
            <a:r>
              <a:rPr lang="en-US" sz="1500" b="1" dirty="0">
                <a:solidFill>
                  <a:srgbClr val="1A1F2B"/>
                </a:solidFill>
                <a:latin typeface="Calibri" pitchFamily="34" charset="0"/>
                <a:ea typeface="Calibri" pitchFamily="34" charset="-122"/>
                <a:cs typeface="Calibri" pitchFamily="34" charset="-120"/>
              </a:rPr>
              <a:t>prime</a:t>
            </a:r>
            <a:r>
              <a:rPr lang="en-US" sz="1500" dirty="0">
                <a:solidFill>
                  <a:srgbClr val="1A1F2B"/>
                </a:solidFill>
                <a:latin typeface="Calibri" pitchFamily="34" charset="0"/>
                <a:ea typeface="Calibri" pitchFamily="34" charset="-122"/>
                <a:cs typeface="Calibri" pitchFamily="34" charset="-120"/>
              </a:rPr>
              <a:t> has exactly two factors, 1 and itself (so 1 is not prime).</a:t>
            </a:r>
            <a:endParaRPr lang="en-US" sz="1500" dirty="0"/>
          </a:p>
        </p:txBody>
      </p:sp>
      <p:sp>
        <p:nvSpPr>
          <p:cNvPr id="5" name="Shape 3"/>
          <p:cNvSpPr/>
          <p:nvPr/>
        </p:nvSpPr>
        <p:spPr>
          <a:xfrm>
            <a:off x="457200" y="1951330"/>
            <a:ext cx="8229600" cy="851306"/>
          </a:xfrm>
          <a:prstGeom prst="roundRect">
            <a:avLst>
              <a:gd name="adj" fmla="val 6445"/>
            </a:avLst>
          </a:prstGeom>
          <a:solidFill>
            <a:srgbClr val="FEF2F2"/>
          </a:solidFill>
          <a:ln w="9525">
            <a:solidFill>
              <a:srgbClr val="DDE2EA"/>
            </a:solidFill>
            <a:prstDash val="solid"/>
          </a:ln>
        </p:spPr>
      </p:sp>
      <p:sp>
        <p:nvSpPr>
          <p:cNvPr id="6" name="Text 4"/>
          <p:cNvSpPr txBox="1"/>
          <p:nvPr/>
        </p:nvSpPr>
        <p:spPr>
          <a:xfrm>
            <a:off x="603504" y="204277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Checking a few numbers and writing "so it is always true". Examples can suggest a result, but they only prove it when they cover every possible case, which is exactly what proof by exhaustion does.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prove a result by deduction?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Proof by deduction:</a:t>
            </a:r>
            <a:r>
              <a:rPr lang="en-US" sz="1400" dirty="0">
                <a:solidFill>
                  <a:srgbClr val="1A1F2B"/>
                </a:solidFill>
                <a:latin typeface="Calibri" pitchFamily="34" charset="0"/>
                <a:ea typeface="Calibri" pitchFamily="34" charset="-122"/>
                <a:cs typeface="Calibri" pitchFamily="34" charset="-120"/>
              </a:rPr>
              <a:t> start from known facts or a general algebraic form and reach the result by a chain of logical steps.</a:t>
            </a:r>
            <a:endParaRPr lang="en-US" sz="1400" dirty="0"/>
          </a:p>
        </p:txBody>
      </p:sp>
      <p:sp>
        <p:nvSpPr>
          <p:cNvPr id="6" name="Text 4"/>
          <p:cNvSpPr txBox="1"/>
          <p:nvPr/>
        </p:nvSpPr>
        <p:spPr>
          <a:xfrm>
            <a:off x="457200" y="2104034"/>
            <a:ext cx="8229600" cy="241950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key move is the first one: turning words into algebra that represents every case at once. "Three consecutive odd numbers" is not 1, 3, 5; it is 2n - 1, 2n + 1, 2n + 3 for an unknown integer n. Whatever you prove about these expressions is then true for every choice of n.</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A reliable method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Translate the words into algebra: name a general integer, an odd number, a function.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Manipulate: expand, collect, factorise, complete the square.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Reach a form that shows the property: a factor of 3 outside a bracket shows a multiple of 3; 2(…) + 1 shows odd; (…)² plus a positive number shows positive.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Write the conclusion in words.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prove a result by deduction?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1 · Easy · Prove</a:t>
            </a:r>
            <a:endParaRPr lang="en-US" sz="1200" dirty="0"/>
          </a:p>
        </p:txBody>
      </p:sp>
      <p:sp>
        <p:nvSpPr>
          <p:cNvPr id="4" name="Text 2"/>
          <p:cNvSpPr txBox="1"/>
          <p:nvPr/>
        </p:nvSpPr>
        <p:spPr>
          <a:xfrm>
            <a:off x="457200" y="1371600"/>
            <a:ext cx="8229600" cy="199339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Prove that the sum of any three consecutive odd numbers is a multiple of 3.</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Let the numbers be 2n - 1, 2n + 1 and 2n + 3, where n is an integer.</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Add and factorise: (2n - 1) + (2n + 1) + (2n + 3) = 6n + 3 = 3(2n + 1).</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2n + 1 is an integer, so </a:t>
            </a:r>
            <a:r>
              <a:rPr lang="en-US" sz="1500" b="1" dirty="0">
                <a:solidFill>
                  <a:srgbClr val="1A1F2B"/>
                </a:solidFill>
                <a:latin typeface="Calibri" pitchFamily="34" charset="0"/>
                <a:ea typeface="Calibri" pitchFamily="34" charset="-122"/>
                <a:cs typeface="Calibri" pitchFamily="34" charset="-120"/>
              </a:rPr>
              <a:t>the sum is 3 × an integer, a multiple of 3</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Consecutive odd numbers differ by 2, not 1; that is why the terms are 2n - 1, 2n + 1, 2n + 3.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prove a result by deduction?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1728216"/>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Proving an expression is always positive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Completing the square is the standard tool, because it rewrites a quadratic as "a square plus a constant", and a square has a known sign.</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Complete the square: x² + bx + c = (x + b/2)² + c - b²/4.</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real number squared is never negative: (…)² ≥0 for every real x.</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So if the constant left over is positive, the whole expression is positive for every x.</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prove a result by deduction?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Prove</a:t>
            </a:r>
            <a:endParaRPr lang="en-US" sz="1200" dirty="0"/>
          </a:p>
        </p:txBody>
      </p:sp>
      <p:sp>
        <p:nvSpPr>
          <p:cNvPr id="4" name="Text 2"/>
          <p:cNvSpPr txBox="1"/>
          <p:nvPr/>
        </p:nvSpPr>
        <p:spPr>
          <a:xfrm>
            <a:off x="457200" y="1371600"/>
            <a:ext cx="8229600" cy="199339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Prove that x² - 6x + 11 &gt; 0 for all real values of 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Complete the square: x² - 6x + 11 = (x - 3)² - 9 + 11 = (x - 3)² + 2.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(x - 3)² ≥0 for all real x, so (x - 3)² + 2 ≥2.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2 &gt; 0, so </a:t>
            </a:r>
            <a:r>
              <a:rPr lang="en-US" sz="1500" b="1" dirty="0">
                <a:solidFill>
                  <a:srgbClr val="1A1F2B"/>
                </a:solidFill>
                <a:latin typeface="Calibri" pitchFamily="34" charset="0"/>
                <a:ea typeface="Calibri" pitchFamily="34" charset="-122"/>
                <a:cs typeface="Calibri" pitchFamily="34" charset="-120"/>
              </a:rPr>
              <a:t>x² - 6x + 11 &gt; 0 for all real x</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least value of the expression is 2, when x = 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prove a result by deduction?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Completing the square gives (x − 3)² + 2, so the minimum point is (3, 2) and the curve never reaches the x-axis. The graph illustrates the result; the algebra proves it.">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Completing the square gives (x − 3)² + 2, so the minimum point is (3, 2) and the curve never reaches the x-axis. The graph illustrates the result; the algebra proves it.</a:t>
            </a:r>
            <a:endParaRPr lang="en-US" sz="1100" dirty="0"/>
          </a:p>
        </p:txBody>
      </p:sp>
      <p:sp>
        <p:nvSpPr>
          <p:cNvPr id="6" name="Text 3"/>
          <p:cNvSpPr txBox="1"/>
          <p:nvPr/>
        </p:nvSpPr>
        <p:spPr>
          <a:xfrm>
            <a:off x="457200" y="1371600"/>
            <a:ext cx="3621938" cy="302209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Proving an inequality</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Start from something known to be true, usually "a square is ≥0", and work towards the inequality.</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you found the idea by working backwards from the result, rewrite the proof forwards, or make sure every step is reversible (⇔), and state any conditions (such as a, b &gt; 0) that you used.</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Multiplying or dividing an inequality by a negative number reverses it, so check the signs of anything you divide by.</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prove a result by deduction?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3 · Hard · Prove</a:t>
            </a:r>
            <a:endParaRPr lang="en-US" sz="1200" dirty="0"/>
          </a:p>
        </p:txBody>
      </p:sp>
      <p:sp>
        <p:nvSpPr>
          <p:cNvPr id="4" name="Text 2"/>
          <p:cNvSpPr txBox="1"/>
          <p:nvPr/>
        </p:nvSpPr>
        <p:spPr>
          <a:xfrm>
            <a:off x="457200" y="1371600"/>
            <a:ext cx="8229600" cy="199339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Prove that for all positive real numbers a and b, (a + b)/2 ≥√(ab), and state when equality holds.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Start from a true statement. As a, b &gt; 0, √a and √b are real, so (√a - √b)² ≥0.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Expand: a - 2√a√b + b ≥0, so a + b ≥2√(ab).</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Divide by 2 (positive, so the inequality is unchanged): </a:t>
            </a:r>
            <a:r>
              <a:rPr lang="en-US" sz="1500" b="1" dirty="0">
                <a:solidFill>
                  <a:srgbClr val="1A1F2B"/>
                </a:solidFill>
                <a:latin typeface="Calibri" pitchFamily="34" charset="0"/>
                <a:ea typeface="Calibri" pitchFamily="34" charset="-122"/>
                <a:cs typeface="Calibri" pitchFamily="34" charset="-120"/>
              </a:rPr>
              <a:t>(a + b)/2 ≥√(ab) for all positive a, b</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4.</a:t>
            </a:r>
            <a:r>
              <a:rPr lang="en-US" sz="1500" dirty="0">
                <a:solidFill>
                  <a:srgbClr val="1A1F2B"/>
                </a:solidFill>
                <a:latin typeface="Calibri" pitchFamily="34" charset="0"/>
                <a:ea typeface="Calibri" pitchFamily="34" charset="-122"/>
                <a:cs typeface="Calibri" pitchFamily="34" charset="-120"/>
              </a:rPr>
              <a:t> Equality ⇔(√a - √b)² = 0 ⇔ </a:t>
            </a:r>
            <a:r>
              <a:rPr lang="en-US" sz="1500" b="1" dirty="0">
                <a:solidFill>
                  <a:srgbClr val="1A1F2B"/>
                </a:solidFill>
                <a:latin typeface="Calibri" pitchFamily="34" charset="0"/>
                <a:ea typeface="Calibri" pitchFamily="34" charset="-122"/>
                <a:cs typeface="Calibri" pitchFamily="34" charset="-120"/>
              </a:rPr>
              <a:t>a = b</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prove a result by deduction?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Drawn to scale with a = 4 and b = 1: a semicircle on a diameter of length a + b has radius (a + b)/2 = 2.5, and the perpendicular PQ has length √(ab) = 2. PQ is half of a chord, and no half-chord can be longer than the radius: a picture of Worked example 3, with equality only when P is at the centre (a = b).">    </p:cNvPr>
          <p:cNvPicPr>
            <a:picLocks noChangeAspect="1"/>
          </p:cNvPicPr>
          <p:nvPr/>
        </p:nvPicPr>
        <p:blipFill>
          <a:blip r:embed="rId1"/>
          <a:stretch>
            <a:fillRect/>
          </a:stretch>
        </p:blipFill>
        <p:spPr>
          <a:xfrm>
            <a:off x="2930652" y="1371600"/>
            <a:ext cx="3283610" cy="2131466"/>
          </a:xfrm>
          <a:prstGeom prst="rect">
            <a:avLst/>
          </a:prstGeom>
        </p:spPr>
      </p:pic>
      <p:sp>
        <p:nvSpPr>
          <p:cNvPr id="5" name="Text 2"/>
          <p:cNvSpPr txBox="1"/>
          <p:nvPr/>
        </p:nvSpPr>
        <p:spPr>
          <a:xfrm>
            <a:off x="2930652" y="3548786"/>
            <a:ext cx="3283610" cy="1068934"/>
          </a:xfrm>
          <a:prstGeom prst="rect">
            <a:avLst/>
          </a:prstGeom>
          <a:noFill/>
          <a:ln/>
        </p:spPr>
        <p:txBody>
          <a:bodyPr wrap="square" lIns="0" tIns="0" rIns="0" bIns="0" rtlCol="0" anchor="t"/>
          <a:lstStyle/>
          <a:p>
            <a:pPr algn="ctr" indent="0" marL="0">
              <a:buNone/>
            </a:pPr>
            <a:r>
              <a:rPr lang="en-US" sz="1100" i="1" dirty="0">
                <a:solidFill>
                  <a:srgbClr val="5A6577"/>
                </a:solidFill>
              </a:rPr>
              <a:t>Drawn to scale with a = 4 and b = 1: a semicircle on a diameter of length a + b has radius (a + b)/2 = 2.5, and the perpendicular PQ has length √(ab) = 2. PQ is half of a chord, and no half-chord can be longer than the radius: a picture of Worked example 3, with equality only when P is at the centre (a = b).</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prove a result by exhaustion?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Proof by exhaustion:</a:t>
            </a:r>
            <a:r>
              <a:rPr lang="en-US" sz="1400" dirty="0">
                <a:solidFill>
                  <a:srgbClr val="1A1F2B"/>
                </a:solidFill>
                <a:latin typeface="Calibri" pitchFamily="34" charset="0"/>
                <a:ea typeface="Calibri" pitchFamily="34" charset="-122"/>
                <a:cs typeface="Calibri" pitchFamily="34" charset="-120"/>
              </a:rPr>
              <a:t> split the situation into a set of cases that together cover every possibility, and prove the result in each case.</a:t>
            </a:r>
            <a:endParaRPr lang="en-US" sz="1400" dirty="0"/>
          </a:p>
        </p:txBody>
      </p:sp>
      <p:sp>
        <p:nvSpPr>
          <p:cNvPr id="6" name="Text 4"/>
          <p:cNvSpPr txBox="1"/>
          <p:nvPr/>
        </p:nvSpPr>
        <p:spPr>
          <a:xfrm>
            <a:off x="457200" y="2104034"/>
            <a:ext cx="8229600" cy="1558138"/>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Finite set:</a:t>
            </a:r>
            <a:r>
              <a:rPr lang="en-US" sz="1500" dirty="0">
                <a:solidFill>
                  <a:srgbClr val="1A1F2B"/>
                </a:solidFill>
                <a:latin typeface="Calibri" pitchFamily="34" charset="0"/>
                <a:ea typeface="Calibri" pitchFamily="34" charset="-122"/>
                <a:cs typeface="Calibri" pitchFamily="34" charset="-120"/>
              </a:rPr>
              <a:t> if the statement is about a small, listed set of numbers, check every one of them. Every member must be checked.</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Infinite set split into cases:</a:t>
            </a:r>
            <a:r>
              <a:rPr lang="en-US" sz="1500" dirty="0">
                <a:solidFill>
                  <a:srgbClr val="1A1F2B"/>
                </a:solidFill>
                <a:latin typeface="Calibri" pitchFamily="34" charset="0"/>
                <a:ea typeface="Calibri" pitchFamily="34" charset="-122"/>
                <a:cs typeface="Calibri" pitchFamily="34" charset="-120"/>
              </a:rPr>
              <a:t> every integer is even or odd (2k or 2k + 1); every integer is 3k, 3k + 1 or 3k + 2; and so on. A proof for each case covers all integers.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Say clearly why the cases are exhaustive (nothing is left out) and finish with a conclusion that covers them all.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prove a result by exhaustion?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Splitting the integers by their remainder on division by 3. Red points are multiples of 3, blue leave remainder 1 and teal leave remainder 2. Three cases cover every integer, so a proof for each case is a complete proof.">    </p:cNvPr>
          <p:cNvPicPr>
            <a:picLocks noChangeAspect="1"/>
          </p:cNvPicPr>
          <p:nvPr/>
        </p:nvPicPr>
        <p:blipFill>
          <a:blip r:embed="rId1"/>
          <a:stretch>
            <a:fillRect/>
          </a:stretch>
        </p:blipFill>
        <p:spPr>
          <a:xfrm>
            <a:off x="4389120" y="1864462"/>
            <a:ext cx="4297680" cy="1653235"/>
          </a:xfrm>
          <a:prstGeom prst="rect">
            <a:avLst/>
          </a:prstGeom>
        </p:spPr>
      </p:pic>
      <p:sp>
        <p:nvSpPr>
          <p:cNvPr id="5" name="Text 2"/>
          <p:cNvSpPr txBox="1"/>
          <p:nvPr/>
        </p:nvSpPr>
        <p:spPr>
          <a:xfrm>
            <a:off x="4389120" y="3563417"/>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Splitting the integers by their remainder on division by 3. Red points are multiples of 3, blue leave remainder 1 and teal leave remainder 2. Three cases cover every integer, so a proof for each case is a complete proof.</a:t>
            </a:r>
            <a:endParaRPr lang="en-US" sz="1100" dirty="0"/>
          </a:p>
        </p:txBody>
      </p:sp>
      <p:sp>
        <p:nvSpPr>
          <p:cNvPr id="6" name="Text 3"/>
          <p:cNvSpPr txBox="1"/>
          <p:nvPr/>
        </p:nvSpPr>
        <p:spPr>
          <a:xfrm>
            <a:off x="457200" y="1371600"/>
            <a:ext cx="3611880" cy="204917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 finite example: is 97 prime?</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97 had a factor other than 1 and itself, it would have a prime factor no bigger than √97 ≈9.85, so only 2, 3, 5 and 7 need checking.</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97 = 2 ×48 + 1, 97 = 3 ×32 + 1, 97 = 5 ×19 + 2, 97 = 7 ×13 + 6: none divides exactly, so 97 is prime.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prove a result by exhaustion?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The remainder when n² is divided by 4, computed for n = 1 to 12. Only 0 and 1 appear. Twelve values are not a proof, but splitting every integer into the two cases &quot;even&quot; and &quot;odd&quot; is, as Worked example 4 shows.">    </p:cNvPr>
          <p:cNvPicPr>
            <a:picLocks noChangeAspect="1"/>
          </p:cNvPicPr>
          <p:nvPr/>
        </p:nvPicPr>
        <p:blipFill>
          <a:blip r:embed="rId1"/>
          <a:stretch>
            <a:fillRect/>
          </a:stretch>
        </p:blipFill>
        <p:spPr>
          <a:xfrm>
            <a:off x="1933956" y="1371600"/>
            <a:ext cx="5277002" cy="2638044"/>
          </a:xfrm>
          <a:prstGeom prst="rect">
            <a:avLst/>
          </a:prstGeom>
        </p:spPr>
      </p:pic>
      <p:sp>
        <p:nvSpPr>
          <p:cNvPr id="5" name="Text 2"/>
          <p:cNvSpPr txBox="1"/>
          <p:nvPr/>
        </p:nvSpPr>
        <p:spPr>
          <a:xfrm>
            <a:off x="1933956" y="4055364"/>
            <a:ext cx="5277002" cy="562356"/>
          </a:xfrm>
          <a:prstGeom prst="rect">
            <a:avLst/>
          </a:prstGeom>
          <a:noFill/>
          <a:ln/>
        </p:spPr>
        <p:txBody>
          <a:bodyPr wrap="square" lIns="0" tIns="0" rIns="0" bIns="0" rtlCol="0" anchor="t"/>
          <a:lstStyle/>
          <a:p>
            <a:pPr algn="ctr" indent="0" marL="0">
              <a:buNone/>
            </a:pPr>
            <a:r>
              <a:rPr lang="en-US" sz="1100" i="1" dirty="0">
                <a:solidFill>
                  <a:srgbClr val="5A6577"/>
                </a:solidFill>
              </a:rPr>
              <a:t>The remainder when n² is divided by 4, computed for n = 1 to 12. Only 0 and 1 appear. Twelve values are not a proof, but splitting every integer into the two cases "even" and "odd" is, as Worked example 4 shows.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prove a result by exhaustion?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4 · Medium · Prove</a:t>
            </a:r>
            <a:endParaRPr lang="en-US" sz="1200" dirty="0"/>
          </a:p>
        </p:txBody>
      </p:sp>
      <p:sp>
        <p:nvSpPr>
          <p:cNvPr id="4" name="Text 2"/>
          <p:cNvSpPr txBox="1"/>
          <p:nvPr/>
        </p:nvSpPr>
        <p:spPr>
          <a:xfrm>
            <a:off x="457200" y="1371600"/>
            <a:ext cx="8229600" cy="274868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Prove that the square of any integer is either a multiple of 4 or one more than a multiple of 4. (b) Hence show that 1 000 003 is not a square number.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Every integer is even or odd, so two cases cover everything.</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Case 1, n even: let n = 2k, k an integer. Then n² = 4k², a multiple of 4.</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Case 2, n odd: let n = 2k + 1. Then n² = 4k² + 4k + 1 = 4(k² + k) + 1, one more than a multiple of 4.</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 both cases the result holds, so </a:t>
            </a:r>
            <a:r>
              <a:rPr lang="en-US" sz="1500" b="1" dirty="0">
                <a:solidFill>
                  <a:srgbClr val="1A1F2B"/>
                </a:solidFill>
                <a:latin typeface="Calibri" pitchFamily="34" charset="0"/>
                <a:ea typeface="Calibri" pitchFamily="34" charset="-122"/>
                <a:cs typeface="Calibri" pitchFamily="34" charset="-120"/>
              </a:rPr>
              <a:t>every square is 4m or 4m + 1 for some integer 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1 000 003 = 4 ×250 000 + 3, which is three more than a multiple of 4. By (a) no square has this form, so </a:t>
            </a:r>
            <a:r>
              <a:rPr lang="en-US" sz="1500" b="1" dirty="0">
                <a:solidFill>
                  <a:srgbClr val="1A1F2B"/>
                </a:solidFill>
                <a:latin typeface="Calibri" pitchFamily="34" charset="0"/>
                <a:ea typeface="Calibri" pitchFamily="34" charset="-122"/>
                <a:cs typeface="Calibri" pitchFamily="34" charset="-120"/>
              </a:rPr>
              <a:t>1 000 003 is not a square number</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prove a result by exhaustion?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an exhaustion proof, name each case before you work on it ("Case 1: n is even, n = 2k") and finish with one sentence that brings the cases together. A conclusion for only one case leaves the proof incomplete.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disprove a statement?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 counterexample</a:t>
            </a:r>
            <a:r>
              <a:rPr lang="en-US" sz="1400" dirty="0">
                <a:solidFill>
                  <a:srgbClr val="1A1F2B"/>
                </a:solidFill>
                <a:latin typeface="Calibri" pitchFamily="34" charset="0"/>
                <a:ea typeface="Calibri" pitchFamily="34" charset="-122"/>
                <a:cs typeface="Calibri" pitchFamily="34" charset="-120"/>
              </a:rPr>
              <a:t> is one specific example that satisfies the conditions of a statement but for which the statement is false.</a:t>
            </a:r>
            <a:endParaRPr lang="en-US" sz="1400" dirty="0"/>
          </a:p>
        </p:txBody>
      </p:sp>
      <p:sp>
        <p:nvSpPr>
          <p:cNvPr id="6" name="Text 4"/>
          <p:cNvSpPr txBox="1"/>
          <p:nvPr/>
        </p:nvSpPr>
        <p:spPr>
          <a:xfrm>
            <a:off x="457200" y="2104034"/>
            <a:ext cx="8229600" cy="1327709"/>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 statement about "all" or "every" is disproved by one counterexample.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Give the actual values, show the working that makes the statement fail, and say clearly that the statement is therefore false.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Good places to look: 0, 1, negative numbers, fractions between 0 and 1, and the number that appears in the expression itself.</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disprove a statement?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Values of n² + n + 11 for n = 1 to 12. The first nine values are all prime (blue), but n = 10 gives 121 = 11 × 11, a counterexample to &quot;n² + n + 11 is always prime&quot;. (n = 11 gives 143 = 11 × 13, another one.)">    </p:cNvPr>
          <p:cNvPicPr>
            <a:picLocks noChangeAspect="1"/>
          </p:cNvPicPr>
          <p:nvPr/>
        </p:nvPicPr>
        <p:blipFill>
          <a:blip r:embed="rId1"/>
          <a:stretch>
            <a:fillRect/>
          </a:stretch>
        </p:blipFill>
        <p:spPr>
          <a:xfrm>
            <a:off x="2285086" y="1371600"/>
            <a:ext cx="4573829" cy="2638044"/>
          </a:xfrm>
          <a:prstGeom prst="rect">
            <a:avLst/>
          </a:prstGeom>
        </p:spPr>
      </p:pic>
      <p:sp>
        <p:nvSpPr>
          <p:cNvPr id="5" name="Text 2"/>
          <p:cNvSpPr txBox="1"/>
          <p:nvPr/>
        </p:nvSpPr>
        <p:spPr>
          <a:xfrm>
            <a:off x="2285086" y="4055364"/>
            <a:ext cx="4573829" cy="562356"/>
          </a:xfrm>
          <a:prstGeom prst="rect">
            <a:avLst/>
          </a:prstGeom>
          <a:noFill/>
          <a:ln/>
        </p:spPr>
        <p:txBody>
          <a:bodyPr wrap="square" lIns="0" tIns="0" rIns="0" bIns="0" rtlCol="0" anchor="t"/>
          <a:lstStyle/>
          <a:p>
            <a:pPr algn="ctr" indent="0" marL="0">
              <a:buNone/>
            </a:pPr>
            <a:r>
              <a:rPr lang="en-US" sz="1100" i="1" dirty="0">
                <a:solidFill>
                  <a:srgbClr val="5A6577"/>
                </a:solidFill>
              </a:rPr>
              <a:t>Values of n² + n + 11 for n = 1 to 12. The first nine values are all prime (blue), but n = 10 gives 121 = 11 × 11, a counterexample to "n² + n + 11 is always prime". (n = 11 gives 143 = 11 × 13, another one.)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disprove a statement?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5 · Easy · Disprove</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Disprove each statement by giving a counterexample. (a) n² + n + 11 is prime for every positive integer n. (b) x³ &gt; x² for every positive real number 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Choose n so that 11 is a common factor: try n = 10. 10² + 10 + 11 = 121 = 11 ×11, which is not prime, </a:t>
            </a:r>
            <a:r>
              <a:rPr lang="en-US" sz="1500" b="1" dirty="0">
                <a:solidFill>
                  <a:srgbClr val="1A1F2B"/>
                </a:solidFill>
                <a:latin typeface="Calibri" pitchFamily="34" charset="0"/>
                <a:ea typeface="Calibri" pitchFamily="34" charset="-122"/>
                <a:cs typeface="Calibri" pitchFamily="34" charset="-120"/>
              </a:rPr>
              <a:t>so the statement is false</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Try a number between 0 and 1, x = ½: (½)³ = ⅛ and (½)² = ¼; ⅛ &lt; ¼, </a:t>
            </a:r>
            <a:r>
              <a:rPr lang="en-US" sz="1500" b="1" dirty="0">
                <a:solidFill>
                  <a:srgbClr val="1A1F2B"/>
                </a:solidFill>
                <a:latin typeface="Calibri" pitchFamily="34" charset="0"/>
                <a:ea typeface="Calibri" pitchFamily="34" charset="-122"/>
                <a:cs typeface="Calibri" pitchFamily="34" charset="-120"/>
              </a:rPr>
              <a:t>so the statement is false</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Showing that statement (a) holds for n = 1, 2, …, 9 proves nothing, and here it is wrong at n = 10.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disprove a statement?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y = x³ lies below y = x² for 0 &lt; x &lt; 1 (shaded), so every x in that interval is a counterexample to &quot;x³ &gt; x² for all positive x&quot;. The claim is only true for x &gt; 1.">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y = x³ lies below y = x² for 0 &lt; x &lt; 1 (shaded), so every x in that interval is a counterexample to "x³ &gt; x² for all positive x". The claim is only true for x &gt; 1.</a:t>
            </a:r>
            <a:endParaRPr lang="en-US" sz="1100" dirty="0"/>
          </a:p>
        </p:txBody>
      </p:sp>
      <p:sp>
        <p:nvSpPr>
          <p:cNvPr id="6" name="Shape 3"/>
          <p:cNvSpPr/>
          <p:nvPr/>
        </p:nvSpPr>
        <p:spPr>
          <a:xfrm>
            <a:off x="457200" y="1371600"/>
            <a:ext cx="3621938"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3329330"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Stating a counterexample without the evidence. "n = 10" alone is not enough; you need the value 121, its factorisation 11 ×11, and the sentence "so the statement is false".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divide a polynomial by (ax + b)?</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Dividing polynomials works like dividing whole numbers. 23 ÷5 is 4 remainder 3 because 23 = 5 ×4 + 3. In the same way, dividing f(x) by a linear expression gives a quotient and a remainder that satisfy an identity.</a:t>
            </a:r>
            <a:endParaRPr lang="en-US" sz="1500" dirty="0"/>
          </a:p>
        </p:txBody>
      </p:sp>
      <p:sp>
        <p:nvSpPr>
          <p:cNvPr id="5" name="Shape 3"/>
          <p:cNvSpPr/>
          <p:nvPr/>
        </p:nvSpPr>
        <p:spPr>
          <a:xfrm>
            <a:off x="457200" y="2181758"/>
            <a:ext cx="8229600" cy="1456639"/>
          </a:xfrm>
          <a:prstGeom prst="roundRect">
            <a:avLst>
              <a:gd name="adj" fmla="val 3766"/>
            </a:avLst>
          </a:prstGeom>
          <a:solidFill>
            <a:srgbClr val="EEF2FF"/>
          </a:solidFill>
          <a:ln w="9525">
            <a:solidFill>
              <a:srgbClr val="DDE2EA"/>
            </a:solidFill>
            <a:prstDash val="solid"/>
          </a:ln>
        </p:spPr>
      </p:sp>
      <p:sp>
        <p:nvSpPr>
          <p:cNvPr id="6" name="Text 4"/>
          <p:cNvSpPr txBox="1"/>
          <p:nvPr/>
        </p:nvSpPr>
        <p:spPr>
          <a:xfrm>
            <a:off x="603504" y="2273198"/>
            <a:ext cx="7936992" cy="1310335"/>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division identity</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f(x) ≡(ax + b) q(x) + r</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f(x) is the polynomial being divided (the dividend), (ax + b) is the divisor, q(x) is the quotient, one degree lower than f, and r is the remainder, a constant.</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In the formulae list? Not in the formulae booklet: learn it.</a:t>
            </a:r>
            <a:endParaRPr lang="en-US" sz="1400" dirty="0"/>
          </a:p>
        </p:txBody>
      </p:sp>
      <p:sp>
        <p:nvSpPr>
          <p:cNvPr id="7" name="Text 5"/>
          <p:cNvSpPr txBox="1"/>
          <p:nvPr/>
        </p:nvSpPr>
        <p:spPr>
          <a:xfrm>
            <a:off x="457200" y="3758184"/>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If r = 0 the divisor is a factor of f(x). Dividing a cubic by a linear expression always gives a quadratic quotient, and the remainder is a constant because it must have a lower degree than the divisor.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divide a polynomial by (ax + b)?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24707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Long division, step by step</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Write f(x) in descending powers, with a 0 for any missing power (e.g. x³ + 0x² - 7x + 6).</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Divide the leading term of what is left by the leading term of the divisor: this gives the next term of the quotient.</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Multiply the whole divisor by that term and subtract. Watch the signs on every term.</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Bring down the next term and repeat until what is left has a lower degree than the divisor: that is the remainder.</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Alternative: compare coefficients in f(x) ≡(ax + b)(px² + qx + s) + r. This is often quicker when you only need the quotient.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divide a polynomial by (ax + b)?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Medium · Divide</a:t>
            </a:r>
            <a:endParaRPr lang="en-US" sz="1200" dirty="0"/>
          </a:p>
        </p:txBody>
      </p:sp>
      <p:sp>
        <p:nvSpPr>
          <p:cNvPr id="4" name="Text 2"/>
          <p:cNvSpPr txBox="1"/>
          <p:nvPr/>
        </p:nvSpPr>
        <p:spPr>
          <a:xfrm>
            <a:off x="457200" y="1371600"/>
            <a:ext cx="8229600" cy="297911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Divide f(x) = 4x³ + 4x² - 5x + 3 by (2x + 1), giving the quotient and the remainder. Check the remainder by substitution.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4x³ ÷2x = 2x²; subtract 2x²(2x + 1) = 4x³ + 2x²: (4x³ + 4x²) - (4x³ + 2x²) = 2x². Bring down -5x: 2x² - 5x.</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2x² ÷2x = x; subtract x(2x + 1) = 2x² + x: (2x² - 5x) - (2x² + x) = -6x. Bring down +3: -6x + 3.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-6x ÷2x = -3; subtract -3(2x + 1) = -6x - 3: (-6x + 3) - (-6x - 3) = 6.</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4.</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Quotient 2x² + x - 3, remainder 6</a:t>
            </a:r>
            <a:r>
              <a:rPr lang="en-US" sz="1500" dirty="0">
                <a:solidFill>
                  <a:srgbClr val="1A1F2B"/>
                </a:solidFill>
                <a:latin typeface="Calibri" pitchFamily="34" charset="0"/>
                <a:ea typeface="Calibri" pitchFamily="34" charset="-122"/>
                <a:cs typeface="Calibri" pitchFamily="34" charset="-120"/>
              </a:rPr>
              <a:t>: f(x) ≡(2x + 1)(2x² + x - 3) + 6.</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5.</a:t>
            </a:r>
            <a:r>
              <a:rPr lang="en-US" sz="1500" dirty="0">
                <a:solidFill>
                  <a:srgbClr val="1A1F2B"/>
                </a:solidFill>
                <a:latin typeface="Calibri" pitchFamily="34" charset="0"/>
                <a:ea typeface="Calibri" pitchFamily="34" charset="-122"/>
                <a:cs typeface="Calibri" pitchFamily="34" charset="-120"/>
              </a:rPr>
              <a:t> Check: put 2x + 1 = 0, i.e. x = -½, so the first term vanishes. f(-½) = 4(-⅛) + 4(¼) + (5/2) + 3 = -½ + 1 + (5/2) + 3 = 6. ✓</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divide a polynomial by (ax + b)?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The curve passes through (−½, 6): its height at the root of the divisor is the remainder. The line y = 6 meets the curve again where 2x² + x − 3 = (2x + 3)(x − 1) = 0, at x = −3/2 and x = 1.">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curve passes through (−½, 6): its height at the root of the divisor is the remainder. The line y = 6 meets the curve again where 2x² + x − 3 = (2x + 3)(x − 1) = 0, at x = −3/2 and x = 1.</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 the remainder and factor theorems say?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Step 5 of Worked example 6 is the whole idea. In the division identity, choose the value of x that makes the divisor zero. The product term disappears and only the remainder is left. You can find a remainder without dividing at all.</a:t>
            </a:r>
            <a:endParaRPr lang="en-US" sz="1500" dirty="0"/>
          </a:p>
        </p:txBody>
      </p:sp>
      <p:sp>
        <p:nvSpPr>
          <p:cNvPr id="5" name="Shape 3"/>
          <p:cNvSpPr/>
          <p:nvPr/>
        </p:nvSpPr>
        <p:spPr>
          <a:xfrm>
            <a:off x="457200" y="2181758"/>
            <a:ext cx="8229600" cy="1196035"/>
          </a:xfrm>
          <a:prstGeom prst="roundRect">
            <a:avLst>
              <a:gd name="adj" fmla="val 4587"/>
            </a:avLst>
          </a:prstGeom>
          <a:solidFill>
            <a:srgbClr val="EEF2FF"/>
          </a:solidFill>
          <a:ln w="9525">
            <a:solidFill>
              <a:srgbClr val="DDE2EA"/>
            </a:solidFill>
            <a:prstDash val="solid"/>
          </a:ln>
        </p:spPr>
      </p:sp>
      <p:sp>
        <p:nvSpPr>
          <p:cNvPr id="6" name="Text 4"/>
          <p:cNvSpPr txBox="1"/>
          <p:nvPr/>
        </p:nvSpPr>
        <p:spPr>
          <a:xfrm>
            <a:off x="603504" y="2273198"/>
            <a:ext cx="7936992" cy="1049731"/>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Remainder theorem.</a:t>
            </a:r>
            <a:r>
              <a:rPr lang="en-US" sz="1400" dirty="0">
                <a:solidFill>
                  <a:srgbClr val="1A1F2B"/>
                </a:solidFill>
                <a:latin typeface="Calibri" pitchFamily="34" charset="0"/>
                <a:ea typeface="Calibri" pitchFamily="34" charset="-122"/>
                <a:cs typeface="Calibri" pitchFamily="34" charset="-120"/>
              </a:rPr>
              <a:t> When f(x) is divided by (ax - b), the remainder is f(b/a).</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Why: in f(x) ≡(ax - b) q(x) + r, put x = b/a; the bracket becomes 0, leaving f(b/a) = r.</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Divisor (x - 3): use f(3). Divisor (x + 3): use f(-3). Divisor (2x + 1): use f(-½).</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In the formulae list? Not in the formulae booklet: learn it.</a:t>
            </a:r>
            <a:endParaRPr lang="en-US" sz="1400" dirty="0"/>
          </a:p>
        </p:txBody>
      </p:sp>
      <p:sp>
        <p:nvSpPr>
          <p:cNvPr id="7" name="Shape 5"/>
          <p:cNvSpPr/>
          <p:nvPr/>
        </p:nvSpPr>
        <p:spPr>
          <a:xfrm>
            <a:off x="457200" y="3496666"/>
            <a:ext cx="8229600" cy="929945"/>
          </a:xfrm>
          <a:prstGeom prst="roundRect">
            <a:avLst>
              <a:gd name="adj" fmla="val 5900"/>
            </a:avLst>
          </a:prstGeom>
          <a:solidFill>
            <a:srgbClr val="EEF2FF"/>
          </a:solidFill>
          <a:ln w="9525">
            <a:solidFill>
              <a:srgbClr val="DDE2EA"/>
            </a:solidFill>
            <a:prstDash val="solid"/>
          </a:ln>
        </p:spPr>
      </p:sp>
      <p:sp>
        <p:nvSpPr>
          <p:cNvPr id="8" name="Text 6"/>
          <p:cNvSpPr txBox="1"/>
          <p:nvPr/>
        </p:nvSpPr>
        <p:spPr>
          <a:xfrm>
            <a:off x="603504" y="3588106"/>
            <a:ext cx="7936992" cy="783641"/>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Factor theorem.</a:t>
            </a:r>
            <a:r>
              <a:rPr lang="en-US" sz="1400" dirty="0">
                <a:solidFill>
                  <a:srgbClr val="1A1F2B"/>
                </a:solidFill>
                <a:latin typeface="Calibri" pitchFamily="34" charset="0"/>
                <a:ea typeface="Calibri" pitchFamily="34" charset="-122"/>
                <a:cs typeface="Calibri" pitchFamily="34" charset="-120"/>
              </a:rPr>
              <a:t> (ax - b) is a factor of f(x) ⇔ f(b/a) = 0.</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It is the remainder theorem with remainder 0, and it works both ways: to show a factor, and to find one.</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In the formulae list? Not in the formulae booklet: learn it.</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remainder and factor theorems say?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218907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a cubic with integer coefficients, any integer root divides the constant term, so try the factors of the constant first (±1, ±2, …).</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Factorising a cubic fully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Find one root p with f(p) = 0, given in the question or found by trial.</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Divide by (x - p), by long division or comparing coefficients, to get a quadratic.</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Factorise the quadratic. If it will not factorise, check its discriminant: b² - 4ac &lt; 0 means no more real roots.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"Fully" means a product of linear factors where possible: leaving (x - 2)(3x² + 13x + 4) is not finished.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remainder and factor theorems say?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7 · Medium · Show that</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f(x) = 3x³ + 7x² - 22x - 8. (a) Use the factor theorem to show that (x - 2) is a factor of f(x). (b) Factorise f(x) completely. (c) Hence solve f(x) = 0.</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f(2) = 3(8) + 7(4) - 22(2) - 8 = 24 + 28 - 44 - 8 = 0. Since f(2) = 0, </a:t>
            </a:r>
            <a:r>
              <a:rPr lang="en-US" sz="1500" b="1" dirty="0">
                <a:solidFill>
                  <a:srgbClr val="1A1F2B"/>
                </a:solidFill>
                <a:latin typeface="Calibri" pitchFamily="34" charset="0"/>
                <a:ea typeface="Calibri" pitchFamily="34" charset="-122"/>
                <a:cs typeface="Calibri" pitchFamily="34" charset="-120"/>
              </a:rPr>
              <a:t>(x - 2) is a factor</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Compare coefficients in (x - 2)(3x² + px + 4); the 3 and the 4 make the x³ term and the constant -8 right. x²: p - 6 = 7, so p = 13. Check x: 4 - 2p = -22. ✓</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Factorise the quadratic: 3x² + 13x + 4 = (3x + 1)(x + 4), so </a:t>
            </a:r>
            <a:r>
              <a:rPr lang="en-US" sz="1500" b="1" dirty="0">
                <a:solidFill>
                  <a:srgbClr val="1A1F2B"/>
                </a:solidFill>
                <a:latin typeface="Calibri" pitchFamily="34" charset="0"/>
                <a:ea typeface="Calibri" pitchFamily="34" charset="-122"/>
                <a:cs typeface="Calibri" pitchFamily="34" charset="-120"/>
              </a:rPr>
              <a:t>f(x) = (x - 2)(3x + 1)(x + 4)</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Each factor equal to zero: </a:t>
            </a:r>
            <a:r>
              <a:rPr lang="en-US" sz="1500" b="1" dirty="0">
                <a:solidFill>
                  <a:srgbClr val="1A1F2B"/>
                </a:solidFill>
                <a:latin typeface="Calibri" pitchFamily="34" charset="0"/>
                <a:ea typeface="Calibri" pitchFamily="34" charset="-122"/>
                <a:cs typeface="Calibri" pitchFamily="34" charset="-120"/>
              </a:rPr>
              <a:t>x = 2, x = -⅓, x = -4</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remainder and factor theorems say?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Each linear factor gives one x-intercept: (x + 4) gives −4, (3x + 1) gives −⅓, (x − 2) gives 2. The y-intercept is the constant term, −8.">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Each linear factor gives one x-intercept: (x + 4) gives −4, (3x + 1) gives −⅓, (x − 2) gives 2. The y-intercept is the constant term, −8.</a:t>
            </a:r>
            <a:endParaRPr lang="en-US" sz="1100" dirty="0"/>
          </a:p>
        </p:txBody>
      </p:sp>
      <p:sp>
        <p:nvSpPr>
          <p:cNvPr id="6" name="Shape 3"/>
          <p:cNvSpPr/>
          <p:nvPr/>
        </p:nvSpPr>
        <p:spPr>
          <a:xfrm>
            <a:off x="457200" y="1371600"/>
            <a:ext cx="3611880"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3319272"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Getting the sign wrong in the factor theorem. f(3) = 0 means (x - 3) is a factor, not (x + 3); and for (3x + 1) you substitute x = -⅓, not x = -1 or x = -3.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unknown coefficients?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18388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a polynomial contains unknown constants, each fact you are told about it becomes an equation. The factor theorem gives an equation equal to zero; the remainder theorem gives an equation equal to the stated remainder.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"(x + 2) is a factor" ⇒f(-2) = 0; "the remainder on dividing by (x - 1) is -6" ⇒f(1) = -6.</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One unknown needs one condition; two unknowns need two conditions, then solve simultaneously.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Simplify each equation (divide through by any common factor) before solving, and check your values in both conditions.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unknown coefficients?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Find</a:t>
            </a:r>
            <a:endParaRPr lang="en-US" sz="1200" dirty="0"/>
          </a:p>
        </p:txBody>
      </p:sp>
      <p:sp>
        <p:nvSpPr>
          <p:cNvPr id="4" name="Text 2"/>
          <p:cNvSpPr txBox="1"/>
          <p:nvPr/>
        </p:nvSpPr>
        <p:spPr>
          <a:xfrm>
            <a:off x="457200" y="1371600"/>
            <a:ext cx="8229600" cy="300471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f(x) = ax³ + bx² - 11x + 6, where a and b are constants. (x + 2) is a factor of f(x), and when f(x) is divided by (x - 1) the remainder is -6.</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the values of a and b. (b) Factorise f(x) completely. (c) Find the remainder when f(x) is divided by (2x + 1).</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Factor theorem, f(-2) = 0: -8a + 4b + 22 + 6 = 0, so 2a - b = 7.</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Remainder theorem, f(1) = -6: a + b - 11 + 6 = -6, so a + b = -1.</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Add the two equations: 3a = 6, so </a:t>
            </a:r>
            <a:r>
              <a:rPr lang="en-US" sz="1500" b="1" dirty="0">
                <a:solidFill>
                  <a:srgbClr val="1A1F2B"/>
                </a:solidFill>
                <a:latin typeface="Calibri" pitchFamily="34" charset="0"/>
                <a:ea typeface="Calibri" pitchFamily="34" charset="-122"/>
                <a:cs typeface="Calibri" pitchFamily="34" charset="-120"/>
              </a:rPr>
              <a:t>a = 2, b = -3</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Divide 2x³ - 3x² - 11x + 6 by (x + 2): 2x³ - 3x² - 11x + 6 = (x + 2)(2x² - 7x + 3), so </a:t>
            </a:r>
            <a:r>
              <a:rPr lang="en-US" sz="1500" b="1" dirty="0">
                <a:solidFill>
                  <a:srgbClr val="1A1F2B"/>
                </a:solidFill>
                <a:latin typeface="Calibri" pitchFamily="34" charset="0"/>
                <a:ea typeface="Calibri" pitchFamily="34" charset="-122"/>
                <a:cs typeface="Calibri" pitchFamily="34" charset="-120"/>
              </a:rPr>
              <a:t>f(x) = (x + 2)(2x - 1)(x - 3)</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unknown coefficients?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Find (continued)</a:t>
            </a:r>
            <a:endParaRPr lang="en-US" sz="1200" dirty="0"/>
          </a:p>
        </p:txBody>
      </p:sp>
      <p:sp>
        <p:nvSpPr>
          <p:cNvPr id="4" name="Text 2"/>
          <p:cNvSpPr txBox="1"/>
          <p:nvPr/>
        </p:nvSpPr>
        <p:spPr>
          <a:xfrm>
            <a:off x="457200" y="1371600"/>
            <a:ext cx="8229600" cy="59801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Remainder theorem with x = -½: f(-½) = 2(-⅛) - 3(¼) - 11(-½) + 6 = -¼ - ¾ + (11/2) + 6 = </a:t>
            </a:r>
            <a:r>
              <a:rPr lang="en-US" sz="1500" b="1" dirty="0">
                <a:solidFill>
                  <a:srgbClr val="1A1F2B"/>
                </a:solidFill>
                <a:latin typeface="Calibri" pitchFamily="34" charset="0"/>
                <a:ea typeface="Calibri" pitchFamily="34" charset="-122"/>
                <a:cs typeface="Calibri" pitchFamily="34" charset="-120"/>
              </a:rPr>
              <a:t>(21/2)</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(a): f(1) = 2 - 3 - 11 + 6 = -6 ✓ and f(-2) = -16 - 12 + 22 + 6 = 0 ✓.</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unknown coefficients?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The cubic found in Worked example 8. The two given conditions are visible on the graph: it passes through (−2, 0), a factor, and through (1, −6), the remainder on dividing by (x − 1). The point (−½, 21/2) is the answer to part (c).">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The cubic found in Worked example 8. The two given conditions are visible on the graph: it passes through (−2, 0), a factor, and through (1, −6), the remainder on dividing by (x − 1). The point (−½, 21/2) is the answer to part (c).</a:t>
            </a:r>
            <a:endParaRPr lang="en-US" sz="1100" dirty="0"/>
          </a:p>
        </p:txBody>
      </p:sp>
      <p:sp>
        <p:nvSpPr>
          <p:cNvPr id="6" name="Shape 3"/>
          <p:cNvSpPr/>
          <p:nvPr/>
        </p:nvSpPr>
        <p:spPr>
          <a:xfrm>
            <a:off x="457200" y="1371600"/>
            <a:ext cx="3897173" cy="1281074"/>
          </a:xfrm>
          <a:prstGeom prst="roundRect">
            <a:avLst>
              <a:gd name="adj" fmla="val 4283"/>
            </a:avLst>
          </a:prstGeom>
          <a:solidFill>
            <a:srgbClr val="FFFBEB"/>
          </a:solidFill>
          <a:ln w="9525">
            <a:solidFill>
              <a:srgbClr val="DDE2EA"/>
            </a:solidFill>
            <a:prstDash val="solid"/>
          </a:ln>
        </p:spPr>
      </p:sp>
      <p:sp>
        <p:nvSpPr>
          <p:cNvPr id="7" name="Text 4"/>
          <p:cNvSpPr txBox="1"/>
          <p:nvPr/>
        </p:nvSpPr>
        <p:spPr>
          <a:xfrm>
            <a:off x="603504" y="1463040"/>
            <a:ext cx="3604565" cy="1134770"/>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each condition as "f(-2) = 0" or "f(1) = -6" before substituting. It shows which theorem you are using, and it stops you equating the remainder to 0 by habit.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P2.1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define your letters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Start every algebraic proof by saying what the letters are: "Let n be an integer." Then the forms 2n, 2n + 1 or 3k + 2 have a meaning, and the conclusion can refer back to them.</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end with a sentence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proof is not finished when the algebra stops. Finish with a statement such as "so the sum is always a multiple of 3" or "so the statement is false", using the words of the question.</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show that means show all</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 result is given ("show that (x - 2) is a factor"), the working is the whole answer: write the substitution, each value, the total 0, and the conclusion.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P2.1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check a division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After a long division, check the remainder with the remainder theorem, or multiply back: (divisor) × (quotient) + remainder must give the original polynomial term by term.</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"completely" means linear factors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"Factorise completely" is only finished when the quadratic factor has been factorised too (or shown not to factorise). "Hence" in the next part means use those factors; do not start again.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result that works for lots of examples is proved.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later case may fail: n² + n + 11 is prime for n = 1 to 9 but not for 10.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Examples prove a result only when they exhaust every possible case.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odd numbers can be written 2n + 1 and 2n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describes the same number twice.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different letters: 2m + 1 and 2n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One counterexample is not enough to disprove a statement.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statement about "all" cases is false if a single case fails.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One clearly worked counterexample is a complete disproof.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If f(3) = 0 then (x + 3) is a factor.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Substituting x = 3 makes (x - 3) zero, not (x + 3).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f(p) = 0 ⇔(x - p) is a factor.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remainder when dividing by (2x - 1) is f(1) or f(2).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divisor is zero at x = 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Remainder = f(½).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Dividing a cubic by a linear expression can leave a remainder in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remainder always has a lower degree than the divisor.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Dividing by a linear divisor leaves a constant remainder.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P1 algebra and graphs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Completing the square, the discriminant and sketching cubics from their factors all feed straight into this page: a fully factorised cubic gives its x-intercepts at once.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P2.3 Sequences and series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sum formulae for arithmetic and geometric series are proved by deduction: write the sum forwards and backwards, or multiply by r and subtract.</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Later pure units (P3, P4), mechanics and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Polynomial division reappears when simplifying algebraic fractions (P3) and splitting them into partial fractions (P4), and proof by contradiction (for example, that √2 is irrational) completes the set of proof methods in P4. Cubic and quadratic models in mechanics are solved with the factor theorem, and "show that" derivations in M1, M2 and IAL Physics need the same complete chain of reasoning.</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382012"/>
                <a:gridCol w="4188866"/>
                <a:gridCol w="1657807"/>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 ≡(ax - b) q(x) +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division identity: quotient q(x), constant remainder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f(b/a)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remainder theorem: remainder on division by (ax - 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f(b/a) = 0 ⇔(ax - b) is a factor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factor theorem: showing or finding factors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2n, 2n + 1, n, n + 1, n + 2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even, odd and consecutive integers in a proof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x² + bx + c = (x + b/2)² + c - b²/4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completing the square to prove an expression is positive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 √b)² ≥0 ⇒(a + b)/2 ≥√(ab)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standard starting point for inequality proofs (a, b &gt;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4889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Prove that the sum of any two consecutive integers is odd.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Disprove: "if n is an odd positive integer, then n² + 4 is prime".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Find the remainder when x³ - 2x² + 5 is divided by (x + 2).</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(2x - 3) is a factor of 2x³ - x² + kx - 6. Find k and the quadratic factor.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student checks that n² + n + 1 is odd for n = 1 to 50 and says this proves it for all integers. Explain what is missing and give a proof.</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Find the quotient and remainder when x³ + 0x² - 7x + 6 is divided by (x - 3). What does the result tell you?</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315650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Let the integers be n and n + 1, where n is an integer. Their sum is 2n + 1, which is one more than a multiple of 2, </a:t>
            </a:r>
            <a:r>
              <a:rPr lang="en-US" sz="1500" b="1" dirty="0">
                <a:solidFill>
                  <a:srgbClr val="1A1F2B"/>
                </a:solidFill>
                <a:latin typeface="Calibri" pitchFamily="34" charset="0"/>
                <a:ea typeface="Calibri" pitchFamily="34" charset="-122"/>
                <a:cs typeface="Calibri" pitchFamily="34" charset="-120"/>
              </a:rPr>
              <a:t>so it is odd for every integer n</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Try odd values: 1 →5, 3 →13, 5 →29, 7 →53 are prime, but n = 9 gives 81 + 4 = 85 = 5 ×17, which is not prime. </a:t>
            </a:r>
            <a:r>
              <a:rPr lang="en-US" sz="1500" b="1" dirty="0">
                <a:solidFill>
                  <a:srgbClr val="1A1F2B"/>
                </a:solidFill>
                <a:latin typeface="Calibri" pitchFamily="34" charset="0"/>
                <a:ea typeface="Calibri" pitchFamily="34" charset="-122"/>
                <a:cs typeface="Calibri" pitchFamily="34" charset="-120"/>
              </a:rPr>
              <a:t>So the statement is false.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Remainder theorem: f(-2) = -8 - 8 + 5. </a:t>
            </a:r>
            <a:r>
              <a:rPr lang="en-US" sz="1500" b="1" dirty="0">
                <a:solidFill>
                  <a:srgbClr val="1A1F2B"/>
                </a:solidFill>
                <a:latin typeface="Calibri" pitchFamily="34" charset="0"/>
                <a:ea typeface="Calibri" pitchFamily="34" charset="-122"/>
                <a:cs typeface="Calibri" pitchFamily="34" charset="-120"/>
              </a:rPr>
              <a:t>The remainder is -11.</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f(3/2) = (27/4) - (9/4) + (3/2) k - 6 = (3/2) k - (3/2) = 0, so k = 1. Then 2x³ - x² + x - 6 = (2x - 3)(x² + x + 2); the quadratic has discriminant 1 - 8 &lt; 0, so it has no real roots. </a:t>
            </a:r>
            <a:r>
              <a:rPr lang="en-US" sz="1500" b="1" dirty="0">
                <a:solidFill>
                  <a:srgbClr val="1A1F2B"/>
                </a:solidFill>
                <a:latin typeface="Calibri" pitchFamily="34" charset="0"/>
                <a:ea typeface="Calibri" pitchFamily="34" charset="-122"/>
                <a:cs typeface="Calibri" pitchFamily="34" charset="-120"/>
              </a:rPr>
              <a:t>k = 1; quadratic factor x² + x + 2.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Fifty values do not cover every integer, so this is not a proof. Exhaustion with two cases does: if n = 2k, then n² + n + 1 = 4k² + 2k + 1 = 2(2k² + k) + 1; if n = 2k + 1, then it equals 4k² + 6k + 3 = 2(2k² + 3k + 1) + 1. Both are odd, and every integer is even or odd, </a:t>
            </a:r>
            <a:r>
              <a:rPr lang="en-US" sz="1500" b="1" dirty="0">
                <a:solidFill>
                  <a:srgbClr val="1A1F2B"/>
                </a:solidFill>
                <a:latin typeface="Calibri" pitchFamily="34" charset="0"/>
                <a:ea typeface="Calibri" pitchFamily="34" charset="-122"/>
                <a:cs typeface="Calibri" pitchFamily="34" charset="-120"/>
              </a:rPr>
              <a:t>so n² + n + 1 is always odd</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x³ ÷x = x²; subtract x³ - 3x² to leave 3x² - 7x. 3x² ÷x = 3x; subtract 3x² - 9x to leave 2x + 6. 2x ÷x = 2; subtract 2x - 6 to leave 12. </a:t>
            </a:r>
            <a:r>
              <a:rPr lang="en-US" sz="1500" b="1" dirty="0">
                <a:solidFill>
                  <a:srgbClr val="1A1F2B"/>
                </a:solidFill>
                <a:latin typeface="Calibri" pitchFamily="34" charset="0"/>
                <a:ea typeface="Calibri" pitchFamily="34" charset="-122"/>
                <a:cs typeface="Calibri" pitchFamily="34" charset="-120"/>
              </a:rPr>
              <a:t>Quotient x² + 3x + 2, remainder 12</a:t>
            </a:r>
            <a:r>
              <a:rPr lang="en-US" sz="1500" dirty="0">
                <a:solidFill>
                  <a:srgbClr val="1A1F2B"/>
                </a:solidFill>
                <a:latin typeface="Calibri" pitchFamily="34" charset="0"/>
                <a:ea typeface="Calibri" pitchFamily="34" charset="-122"/>
                <a:cs typeface="Calibri" pitchFamily="34" charset="-120"/>
              </a:rPr>
              <a:t>, so (x - 3) is not a factor.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Check: f(3) = 27 - 21 + 6 = 12. ✓</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8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cubic polynomial is defined by h(x) = 6x³ − x² − 5x + 7. In this question you divide it by a linear expression whose leading coefficient is not 1.</a:t>
            </a:r>
            <a:endParaRPr lang="en-US" sz="1400" dirty="0"/>
          </a:p>
          <a:p>
            <a:pPr indent="0" marL="0">
              <a:spcAft>
                <a:spcPts val="600"/>
              </a:spcAft>
              <a:buNone/>
            </a:pPr>
            <a:r>
              <a:rPr lang="en-US" sz="1400" dirty="0">
                <a:solidFill>
                  <a:srgbClr val="1A1F2B"/>
                </a:solidFill>
              </a:rPr>
              <a:t>(a) Use algebraic long division to find the quotient and the remainder when h(x) is divided by (3x − 2).  [4]</a:t>
            </a:r>
            <a:endParaRPr lang="en-US" sz="1400" dirty="0"/>
          </a:p>
          <a:p>
            <a:pPr indent="0" marL="0">
              <a:spcAft>
                <a:spcPts val="600"/>
              </a:spcAft>
              <a:buNone/>
            </a:pPr>
            <a:r>
              <a:rPr lang="en-US" sz="1400" dirty="0">
                <a:solidFill>
                  <a:srgbClr val="1A1F2B"/>
                </a:solidFill>
              </a:rPr>
              <a:t>(b) Use the remainder theorem to verify your remainder.  [2]</a:t>
            </a:r>
            <a:endParaRPr lang="en-US" sz="1400" dirty="0"/>
          </a:p>
          <a:p>
            <a:pPr indent="0" marL="0">
              <a:spcAft>
                <a:spcPts val="600"/>
              </a:spcAft>
              <a:buNone/>
            </a:pPr>
            <a:r>
              <a:rPr lang="en-US" sz="1400" dirty="0">
                <a:solidFill>
                  <a:srgbClr val="1A1F2B"/>
                </a:solidFill>
              </a:rPr>
              <a:t>(c) Hence factorise h(x) − 5 completely.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Figure 1 shows part of the curve with equation y = g(x), where g(x) = x³ − 4x² + x + 6. The point D(4, 10) lies on the curve, and the curve crosses the x-axis at three points whose x-coordinates are integers.</a:t>
            </a:r>
            <a:endParaRPr lang="en-US" sz="1200" dirty="0"/>
          </a:p>
          <a:p>
            <a:pPr indent="0" marL="0">
              <a:spcAft>
                <a:spcPts val="600"/>
              </a:spcAft>
              <a:buNone/>
            </a:pPr>
            <a:r>
              <a:rPr lang="en-US" sz="1200" dirty="0">
                <a:solidFill>
                  <a:srgbClr val="1A1F2B"/>
                </a:solidFill>
              </a:rPr>
              <a:t>(a) Using the point D and the remainder theorem, write down the remainder when g(x) is divided by (x − 4).  [2]</a:t>
            </a:r>
            <a:endParaRPr lang="en-US" sz="1200" dirty="0"/>
          </a:p>
          <a:p>
            <a:pPr indent="0" marL="0">
              <a:spcAft>
                <a:spcPts val="600"/>
              </a:spcAft>
              <a:buNone/>
            </a:pPr>
            <a:r>
              <a:rPr lang="en-US" sz="1200" dirty="0">
                <a:solidFill>
                  <a:srgbClr val="1A1F2B"/>
                </a:solidFill>
              </a:rPr>
              <a:t>(b) Use algebraic long division to divide g(x) by (x − 4). State the quotient and confirm the remainder.  [3]</a:t>
            </a:r>
            <a:endParaRPr lang="en-US" sz="1200" dirty="0"/>
          </a:p>
          <a:p>
            <a:pPr indent="0" marL="0">
              <a:spcAft>
                <a:spcPts val="600"/>
              </a:spcAft>
              <a:buNone/>
            </a:pPr>
            <a:r>
              <a:rPr lang="en-US" sz="1200" dirty="0">
                <a:solidFill>
                  <a:srgbClr val="1A1F2B"/>
                </a:solidFill>
              </a:rPr>
              <a:t>(c) Use the factor theorem to show that (x − 3) is a factor of g(x). Hence, using Figure 1, write g(x) as a product of three linear factors.  [2]</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727901"/>
            <a:ext cx="3474720" cy="2396359"/>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long division with first term 2x² and a subtraction carried out: 6x³ − x² − (6x³ − 4x²) = 3x²</a:t>
            </a:r>
            <a:endParaRPr lang="en-US" sz="1400" dirty="0"/>
          </a:p>
          <a:p>
            <a:pPr marL="342900" indent="-342900">
              <a:spcAft>
                <a:spcPts val="400"/>
              </a:spcAft>
              <a:buSzPct val="100000"/>
              <a:buChar char="•"/>
            </a:pPr>
            <a:r>
              <a:rPr lang="en-US" sz="1400" dirty="0">
                <a:solidFill>
                  <a:srgbClr val="1A1F2B"/>
                </a:solidFill>
              </a:rPr>
              <a:t>second term + x: 3x² − 5x − (3x² − 2x) = −3x</a:t>
            </a:r>
            <a:endParaRPr lang="en-US" sz="1400" dirty="0"/>
          </a:p>
          <a:p>
            <a:pPr marL="342900" indent="-342900">
              <a:spcAft>
                <a:spcPts val="400"/>
              </a:spcAft>
              <a:buSzPct val="100000"/>
              <a:buChar char="•"/>
            </a:pPr>
            <a:r>
              <a:rPr lang="en-US" sz="1400" dirty="0">
                <a:solidFill>
                  <a:srgbClr val="1A1F2B"/>
                </a:solidFill>
              </a:rPr>
              <a:t>third term −1: −3x + 7 − (−3x + 2) = 5, so quotient 2x² + x − 1</a:t>
            </a:r>
            <a:endParaRPr lang="en-US" sz="1400" dirty="0"/>
          </a:p>
          <a:p>
            <a:pPr marL="342900" indent="-342900">
              <a:spcAft>
                <a:spcPts val="400"/>
              </a:spcAft>
              <a:buSzPct val="100000"/>
              <a:buChar char="•"/>
            </a:pPr>
            <a:r>
              <a:rPr lang="en-US" sz="1400" dirty="0">
                <a:solidFill>
                  <a:srgbClr val="1A1F2B"/>
                </a:solidFill>
              </a:rPr>
              <a:t>remainder 5</a:t>
            </a:r>
            <a:endParaRPr lang="en-US" sz="1400" dirty="0"/>
          </a:p>
          <a:p>
            <a:pPr marL="342900" indent="-342900">
              <a:spcAft>
                <a:spcPts val="400"/>
              </a:spcAft>
              <a:buSzPct val="100000"/>
              <a:buChar char="•"/>
            </a:pPr>
            <a:r>
              <a:rPr lang="en-US" sz="1400" dirty="0">
                <a:solidFill>
                  <a:srgbClr val="1A1F2B"/>
                </a:solidFill>
              </a:rPr>
              <a:t>h(⅔) = 6(8/27) − 4/9 − 10/3 + 7</a:t>
            </a:r>
            <a:endParaRPr lang="en-US" sz="1400" dirty="0"/>
          </a:p>
          <a:p>
            <a:pPr marL="342900" indent="-342900">
              <a:spcAft>
                <a:spcPts val="400"/>
              </a:spcAft>
              <a:buSzPct val="100000"/>
              <a:buChar char="•"/>
            </a:pPr>
            <a:r>
              <a:rPr lang="en-US" sz="1400" dirty="0">
                <a:solidFill>
                  <a:srgbClr val="1A1F2B"/>
                </a:solidFill>
              </a:rPr>
              <a:t>= 16/9 − 4/9 − 30/9 + 63/9 = 45/9 = 5 ✓</a:t>
            </a:r>
            <a:endParaRPr lang="en-US" sz="1400" dirty="0"/>
          </a:p>
          <a:p>
            <a:pPr marL="342900" indent="-342900">
              <a:spcAft>
                <a:spcPts val="400"/>
              </a:spcAft>
              <a:buSzPct val="100000"/>
              <a:buChar char="•"/>
            </a:pPr>
            <a:r>
              <a:rPr lang="en-US" sz="1400" dirty="0">
                <a:solidFill>
                  <a:srgbClr val="1A1F2B"/>
                </a:solidFill>
              </a:rPr>
              <a:t>h(x) − 5 = (3x − 2)(2x² + x − 1) (ft their quotient)</a:t>
            </a:r>
            <a:endParaRPr lang="en-US" sz="1400" dirty="0"/>
          </a:p>
          <a:p>
            <a:pPr marL="342900" indent="-342900">
              <a:spcAft>
                <a:spcPts val="400"/>
              </a:spcAft>
              <a:buSzPct val="100000"/>
              <a:buChar char="•"/>
            </a:pPr>
            <a:r>
              <a:rPr lang="en-US" sz="1400" dirty="0">
                <a:solidFill>
                  <a:srgbClr val="1A1F2B"/>
                </a:solidFill>
              </a:rPr>
              <a:t>= (3x − 2)(2x − 1)(x + 1)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by the remainder theorem the remainder is g(4)</a:t>
            </a:r>
            <a:endParaRPr lang="en-US" sz="1400" dirty="0"/>
          </a:p>
          <a:p>
            <a:pPr marL="342900" indent="-342900">
              <a:spcAft>
                <a:spcPts val="400"/>
              </a:spcAft>
              <a:buSzPct val="100000"/>
              <a:buChar char="•"/>
            </a:pPr>
            <a:r>
              <a:rPr lang="en-US" sz="1400" dirty="0">
                <a:solidFill>
                  <a:srgbClr val="1A1F2B"/>
                </a:solidFill>
              </a:rPr>
              <a:t>D(4, 10) lies on the curve, so g(4) = 10: remainder = 10</a:t>
            </a:r>
            <a:endParaRPr lang="en-US" sz="1400" dirty="0"/>
          </a:p>
          <a:p>
            <a:pPr marL="342900" indent="-342900">
              <a:spcAft>
                <a:spcPts val="400"/>
              </a:spcAft>
              <a:buSzPct val="100000"/>
              <a:buChar char="•"/>
            </a:pPr>
            <a:r>
              <a:rPr lang="en-US" sz="1400" dirty="0">
                <a:solidFill>
                  <a:srgbClr val="1A1F2B"/>
                </a:solidFill>
              </a:rPr>
              <a:t>first term x²: (x³ − 4x²) − (x³ − 4x²) = 0, bring down x + 6</a:t>
            </a:r>
            <a:endParaRPr lang="en-US" sz="1400" dirty="0"/>
          </a:p>
          <a:p>
            <a:pPr marL="342900" indent="-342900">
              <a:spcAft>
                <a:spcPts val="400"/>
              </a:spcAft>
              <a:buSzPct val="100000"/>
              <a:buChar char="•"/>
            </a:pPr>
            <a:r>
              <a:rPr lang="en-US" sz="1400" dirty="0">
                <a:solidFill>
                  <a:srgbClr val="1A1F2B"/>
                </a:solidFill>
              </a:rPr>
              <a:t>next terms 0x and + 1: (x + 6) − (x − 4) = 10</a:t>
            </a:r>
            <a:endParaRPr lang="en-US" sz="1400" dirty="0"/>
          </a:p>
          <a:p>
            <a:pPr marL="342900" indent="-342900">
              <a:spcAft>
                <a:spcPts val="400"/>
              </a:spcAft>
              <a:buSzPct val="100000"/>
              <a:buChar char="•"/>
            </a:pPr>
            <a:r>
              <a:rPr lang="en-US" sz="1400" dirty="0">
                <a:solidFill>
                  <a:srgbClr val="1A1F2B"/>
                </a:solidFill>
              </a:rPr>
              <a:t>quotient x² + 1, remainder 10, so g(x) = (x − 4)(x² + 1) + 10</a:t>
            </a:r>
            <a:endParaRPr lang="en-US" sz="1400" dirty="0"/>
          </a:p>
          <a:p>
            <a:pPr marL="342900" indent="-342900">
              <a:spcAft>
                <a:spcPts val="400"/>
              </a:spcAft>
              <a:buSzPct val="100000"/>
              <a:buChar char="•"/>
            </a:pPr>
            <a:r>
              <a:rPr lang="en-US" sz="1400" dirty="0">
                <a:solidFill>
                  <a:srgbClr val="1A1F2B"/>
                </a:solidFill>
              </a:rPr>
              <a:t>g(3) = 27 − 36 + 3 + 6 = 0, so (x − 3) is a factor</a:t>
            </a:r>
            <a:endParaRPr lang="en-US" sz="1400" dirty="0"/>
          </a:p>
          <a:p>
            <a:pPr marL="342900" indent="-342900">
              <a:spcAft>
                <a:spcPts val="400"/>
              </a:spcAft>
              <a:buSzPct val="100000"/>
              <a:buChar char="•"/>
            </a:pPr>
            <a:r>
              <a:rPr lang="en-US" sz="1400" dirty="0">
                <a:solidFill>
                  <a:srgbClr val="1A1F2B"/>
                </a:solidFill>
              </a:rPr>
              <a:t>the curve also crosses the axis at x = −1 and x = 2: g(x) = (x + 1)(x − 2)(x − 3)</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49</Slides>
  <Notes>49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P2.1 Proof and algebraic division · Edexcel IAL Maths</dc:title>
  <dc:subject>PptxGenJS Presentation</dc:subject>
  <dc:creator>Evan Kotronis · ExaminerPrep</dc:creator>
  <cp:lastModifiedBy>Evan Kotronis · ExaminerPrep</cp:lastModifiedBy>
  <cp:revision>1</cp:revision>
  <dcterms:created xsi:type="dcterms:W3CDTF">2026-10-26T15:11:21Z</dcterms:created>
  <dcterms:modified xsi:type="dcterms:W3CDTF">2026-10-26T15:11:21Z</dcterms:modified>
</cp:coreProperties>
</file>