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notesMasterIdLst>
    <p:notesMasterId r:id="rId4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53aa2039-8637-e55c-ef39-890dd9523c10}">
          <p14:sldIdLst>
            <p14:sldId id="256"/>
            <p14:sldId id="257"/>
            <p14:sldId id="258"/>
          </p14:sldIdLst>
        </p14:section>
        <p14:section name="Theory" id="{3a22adf7-4339-d3f7-18eb-8f5ea6dd582f}">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Lst>
        </p14:section>
        <p14:section name="Practice" id="{d01139bc-5437-064f-af42-833eb5e22872}">
          <p14:sldIdLst>
            <p14:sldId id="295"/>
            <p14:sldId id="296"/>
            <p14:sldId id="297"/>
          </p14:sldIdLst>
        </p14:section>
        <p14:section name="Answers" id="{4587533d-a43e-d0ee-fb90-d38218c922e6}">
          <p14:sldIdLst>
            <p14:sldId id="298"/>
            <p14:sldId id="299"/>
            <p14:sldId id="300"/>
            <p14:sldId id="30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presProps" Target="presProps.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P4.1 Proof by contradiction and partial fractions. Notes for this topic: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proof by contradiction work?.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proof by contradiction work?.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proof by contradiction work?.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proof by contradiction work?.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prove that √2 is irrational?.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prove that √2 is irrational?: Worked example 1.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prove that √2 is irrational?.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prove there are infinitely many primes?.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prove there are infinitely many primes?: Worked example 2.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prove there are infinitely many primes?.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tackle an unfamiliar statement?.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tackle an unfamiliar statement?: Worked example 3.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tackle an unfamiliar statement?: Worked example 4.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tackle an unfamiliar statement?.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split a fraction with distinct linear factors?.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split a fraction with distinct linear factors?.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split a fraction with distinct linear factors?: Worked example 5.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split a fraction with distinct linear factors?.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when a factor is repeated?.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when a factor is repeated?: Worked example 6.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changes when a factor is repeated?.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do with an improper fraction?.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do with an improper fraction?: Worked example 7.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do with an improper fraction?.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two ideas combine in a longer question?.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two ideas combine in a longer question?: Worked example 8.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two ideas combine in a longer question?.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P4.1.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P4.1.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https://examinerprep.com/notes/edexcel-ial-maths/proof-by-contradiction-and-partial-fractions/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https://examinerprep.com/ial-maths-p4-1-proof-by-contradiction-and-partial-fractions-questions#IALM-P4-1-B-01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https://examinerprep.com/ial-maths-p4-1-proof-by-contradiction-and-partial-fractions-questions#IALM-P4-1-B-02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https://examinerprep.com/ial-maths-p4-1-proof-by-contradiction-and-partial-fractions-questions#IALM-P4-1-B-01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https://examinerprep.com/ial-maths-p4-1-proof-by-contradiction-and-partial-fractions-questions#IALM-P4-1-B-02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hyperlink" Target="https://examinerprep.com/notes/edexcel-ial-maths/proof-by-contradiction-and-partial-fractions/" TargetMode="External"/><Relationship Id="rId2" Type="http://schemas.openxmlformats.org/officeDocument/2006/relationships/hyperlink" Target="https://examinerprep.com/ial-maths-p4-1-proof-by-contradiction-and-partial-fraction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P4.1 Proof by contradiction and partial fractions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2199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structure of a proof by contradiction, and how to write the negation of a statement correctly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proof that √2 is irrational, including the step "if a² is even then a is even"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proof that there are infinitely many prime numbers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Proof by contradiction for unfamiliar statements: rational and irrational numbers, equations with no integer solutions, "no greatest" results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Partial fractions with distinct linear factors in the denominator (two or three factors)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Partial fractions with a repeated linear factor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Improper fractions: divide first, then split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81178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proof by contradiction assumes the statement is false, reasons correctly from that assumption to something impossible, and concludes that the statement must be true; partial fractions do the reverse of adding fractions, writing one complicated fraction as a sum of simple ones.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√2 is irrational: assume √2 = a/b in its simplest form; squaring shows a and b are both even, a common factor, which contradicts "simplest form".</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Infinitely many primes: assume a complete finite list; the product of the list plus 1 is not divisible by any prime in the list, so a prime is missing.</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Distinct linear factors: f(x)/((x-p)(x-q)) ≡A/(x-p) + B/(x-q); a repeated factor needs both B/(x-p) and C/((x-p)²).</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Improper fraction (degree of numerator ≥ degree of denominator): divide first, then split the proper remainder fraction.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a proof by contradiction work?</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page contains the last proof method of the course and the algebra tool that the rest of P4 leans on. In P2 you proved statements directly (deduction), by checking every case (exhaustion), and disproved them with a counterexample. Some statements resist all three, usually because they say something cannot happen: a number is not a fraction, a list never ends, an equation has no solution. For these, it is easier to imagine that the statement fails and show that this imagined world is impossible.</a:t>
            </a:r>
            <a:endParaRPr lang="en-US" sz="1500" dirty="0"/>
          </a:p>
        </p:txBody>
      </p:sp>
      <p:sp>
        <p:nvSpPr>
          <p:cNvPr id="5" name="Shape 3"/>
          <p:cNvSpPr/>
          <p:nvPr/>
        </p:nvSpPr>
        <p:spPr>
          <a:xfrm>
            <a:off x="457200" y="2642616"/>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2734056"/>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Proof by contradiction:</a:t>
            </a:r>
            <a:r>
              <a:rPr lang="en-US" sz="1400" dirty="0">
                <a:solidFill>
                  <a:srgbClr val="1A1F2B"/>
                </a:solidFill>
                <a:latin typeface="Calibri" pitchFamily="34" charset="0"/>
                <a:ea typeface="Calibri" pitchFamily="34" charset="-122"/>
                <a:cs typeface="Calibri" pitchFamily="34" charset="-120"/>
              </a:rPr>
              <a:t> assume the statement you want to prove is false, show that this assumption leads to a contradiction, and conclude that the statement is true.</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proof by contradiction 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The four stages of every proof by contradiction, with the √2 proof as the running example. Stage 3 always means two statements that cannot both be true.">    </p:cNvPr>
          <p:cNvPicPr>
            <a:picLocks noChangeAspect="1"/>
          </p:cNvPicPr>
          <p:nvPr/>
        </p:nvPicPr>
        <p:blipFill>
          <a:blip r:embed="rId1"/>
          <a:stretch>
            <a:fillRect/>
          </a:stretch>
        </p:blipFill>
        <p:spPr>
          <a:xfrm>
            <a:off x="4389120" y="2040941"/>
            <a:ext cx="4297680" cy="1300277"/>
          </a:xfrm>
          <a:prstGeom prst="rect">
            <a:avLst/>
          </a:prstGeom>
        </p:spPr>
      </p:pic>
      <p:sp>
        <p:nvSpPr>
          <p:cNvPr id="5" name="Text 2"/>
          <p:cNvSpPr txBox="1"/>
          <p:nvPr/>
        </p:nvSpPr>
        <p:spPr>
          <a:xfrm>
            <a:off x="4389120" y="3386938"/>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four stages of every proof by contradiction, with the √2 proof as the running example. Stage 3 always means two statements that cannot both be true.</a:t>
            </a:r>
            <a:endParaRPr lang="en-US" sz="1100" dirty="0"/>
          </a:p>
        </p:txBody>
      </p:sp>
      <p:sp>
        <p:nvSpPr>
          <p:cNvPr id="6" name="Text 3"/>
          <p:cNvSpPr txBox="1"/>
          <p:nvPr/>
        </p:nvSpPr>
        <p:spPr>
          <a:xfrm>
            <a:off x="457200" y="1371600"/>
            <a:ext cx="361188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Stage 1 is where most proofs go wrong, so it pays to practise writing the negation of a statement.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proof by contradiction 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335731"/>
                <a:gridCol w="4893869"/>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Statement to prove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Assume, for contradiction, that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 is irrational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 is rational: √2 = a/b with a, b integers with no common factor, b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There are infinitely many primes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there are finitely many primes, p₁, p₂, …, pₙ (a complete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There is no greatest even integer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there is a greatest even integer, 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If n² is even, then n is even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n² is even and n is odd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There are no integers x, y with x² - y² = 10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there are integers x, y with x² - y² = 10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3200400"/>
            <a:ext cx="8229600" cy="13149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negation of "every … has property P" is "at least one … does not have property P", and the negation of "there is no …" is "there is at least one …". The negation of "if P then Q" is "P is true and Q is false": keep the condition, deny the result.</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quick example: there is no greatest even integer. Assume N is the greatest even integer. Then N + 2 is even and N + 2 &gt; N, which contradicts N being the greatest. So there is no greatest even integer.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proof by contradiction 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If N were the greatest even integer, N + 2 would be an even integer to its right. The assumption contradicts itself, so there is no greatest even integer.">    </p:cNvPr>
          <p:cNvPicPr>
            <a:picLocks noChangeAspect="1"/>
          </p:cNvPicPr>
          <p:nvPr/>
        </p:nvPicPr>
        <p:blipFill>
          <a:blip r:embed="rId1"/>
          <a:stretch>
            <a:fillRect/>
          </a:stretch>
        </p:blipFill>
        <p:spPr>
          <a:xfrm>
            <a:off x="4389120" y="2115007"/>
            <a:ext cx="4297680" cy="1151230"/>
          </a:xfrm>
          <a:prstGeom prst="rect">
            <a:avLst/>
          </a:prstGeom>
        </p:spPr>
      </p:pic>
      <p:sp>
        <p:nvSpPr>
          <p:cNvPr id="5" name="Text 2"/>
          <p:cNvSpPr txBox="1"/>
          <p:nvPr/>
        </p:nvSpPr>
        <p:spPr>
          <a:xfrm>
            <a:off x="4389120" y="3311957"/>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If N were the greatest even integer, N + 2 would be an even integer to its right. The assumption contradicts itself, so there is no greatest even integer.</a:t>
            </a:r>
            <a:endParaRPr lang="en-US" sz="1100" dirty="0"/>
          </a:p>
        </p:txBody>
      </p:sp>
      <p:sp>
        <p:nvSpPr>
          <p:cNvPr id="6" name="Shape 3"/>
          <p:cNvSpPr/>
          <p:nvPr/>
        </p:nvSpPr>
        <p:spPr>
          <a:xfrm>
            <a:off x="457200" y="1371600"/>
            <a:ext cx="3611880"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Negating "if n² is even then n is even" as "if n² is odd then n is odd". That is a different statement altogether. The correct starting point keeps the condition and denies the conclusion: "n² is even and n is odd".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prove that √2 is irrational?</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Shape 2"/>
          <p:cNvSpPr/>
          <p:nvPr/>
        </p:nvSpPr>
        <p:spPr>
          <a:xfrm>
            <a:off x="457200" y="1371600"/>
            <a:ext cx="8229600" cy="397764"/>
          </a:xfrm>
          <a:prstGeom prst="roundRect">
            <a:avLst>
              <a:gd name="adj" fmla="val 13793"/>
            </a:avLst>
          </a:prstGeom>
          <a:solidFill>
            <a:srgbClr val="EEF2FF"/>
          </a:solidFill>
          <a:ln w="9525">
            <a:solidFill>
              <a:srgbClr val="DDE2EA"/>
            </a:solidFill>
            <a:prstDash val="solid"/>
          </a:ln>
        </p:spPr>
      </p:sp>
      <p:sp>
        <p:nvSpPr>
          <p:cNvPr id="5" name="Text 3"/>
          <p:cNvSpPr txBox="1"/>
          <p:nvPr/>
        </p:nvSpPr>
        <p:spPr>
          <a:xfrm>
            <a:off x="603504" y="1463040"/>
            <a:ext cx="7936992" cy="25146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An irrational number</a:t>
            </a:r>
            <a:r>
              <a:rPr lang="en-US" sz="1400" dirty="0">
                <a:solidFill>
                  <a:srgbClr val="1A1F2B"/>
                </a:solidFill>
                <a:latin typeface="Calibri" pitchFamily="34" charset="0"/>
                <a:ea typeface="Calibri" pitchFamily="34" charset="-122"/>
                <a:cs typeface="Calibri" pitchFamily="34" charset="-120"/>
              </a:rPr>
              <a:t> is a real number that cannot be written as a/b where a and b are integers and b ≠0.</a:t>
            </a:r>
            <a:endParaRPr lang="en-US" sz="1400" dirty="0"/>
          </a:p>
        </p:txBody>
      </p:sp>
      <p:sp>
        <p:nvSpPr>
          <p:cNvPr id="6" name="Text 4"/>
          <p:cNvSpPr txBox="1"/>
          <p:nvPr/>
        </p:nvSpPr>
        <p:spPr>
          <a:xfrm>
            <a:off x="457200" y="1888236"/>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You need one small result first: </a:t>
            </a:r>
            <a:r>
              <a:rPr lang="en-US" sz="1500" b="1" dirty="0">
                <a:solidFill>
                  <a:srgbClr val="1A1F2B"/>
                </a:solidFill>
                <a:latin typeface="Calibri" pitchFamily="34" charset="0"/>
                <a:ea typeface="Calibri" pitchFamily="34" charset="-122"/>
                <a:cs typeface="Calibri" pitchFamily="34" charset="-120"/>
              </a:rPr>
              <a:t>if a² is even, then a is even.</a:t>
            </a:r>
            <a:r>
              <a:rPr lang="en-US" sz="1500" dirty="0">
                <a:solidFill>
                  <a:srgbClr val="1A1F2B"/>
                </a:solidFill>
                <a:latin typeface="Calibri" pitchFamily="34" charset="0"/>
                <a:ea typeface="Calibri" pitchFamily="34" charset="-122"/>
                <a:cs typeface="Calibri" pitchFamily="34" charset="-120"/>
              </a:rPr>
              <a:t> It is itself a proof by contradiction. Assume a² is even and a is odd, so a = 2k + 1 for some integer k. Then a² = 4k² + 4k + 1 = 2(2k² + 2k) + 1, which is odd, contradicting "a² is even". So if a² is even, a is even. Quote this result (or prove it) inside the √2 proof.</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prove that √2 is irrational?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1 · Medium · Prove</a:t>
            </a:r>
            <a:endParaRPr lang="en-US" sz="1200" dirty="0"/>
          </a:p>
        </p:txBody>
      </p:sp>
      <p:sp>
        <p:nvSpPr>
          <p:cNvPr id="4" name="Text 2"/>
          <p:cNvSpPr txBox="1"/>
          <p:nvPr/>
        </p:nvSpPr>
        <p:spPr>
          <a:xfrm>
            <a:off x="457200" y="1371600"/>
            <a:ext cx="8229600" cy="327263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Prove by contradiction that √2 is irrational.</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Assume the opposite.</a:t>
            </a:r>
            <a:r>
              <a:rPr lang="en-US" sz="1500" dirty="0">
                <a:solidFill>
                  <a:srgbClr val="1A1F2B"/>
                </a:solidFill>
                <a:latin typeface="Calibri" pitchFamily="34" charset="0"/>
                <a:ea typeface="Calibri" pitchFamily="34" charset="-122"/>
                <a:cs typeface="Calibri" pitchFamily="34" charset="-120"/>
              </a:rPr>
              <a:t> Assume √2 is rational: √2 = a/b, where a and b are integers, b ≠0, and a and b have no common factor other than 1.</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Square and rearrange.</a:t>
            </a:r>
            <a:r>
              <a:rPr lang="en-US" sz="1500" dirty="0">
                <a:solidFill>
                  <a:srgbClr val="1A1F2B"/>
                </a:solidFill>
                <a:latin typeface="Calibri" pitchFamily="34" charset="0"/>
                <a:ea typeface="Calibri" pitchFamily="34" charset="-122"/>
                <a:cs typeface="Calibri" pitchFamily="34" charset="-120"/>
              </a:rPr>
              <a:t> 2 = a²/b² ⇒a² = 2b², so a² is even, and therefore a is even.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Write a = 2c and substitute.</a:t>
            </a:r>
            <a:r>
              <a:rPr lang="en-US" sz="1500" dirty="0">
                <a:solidFill>
                  <a:srgbClr val="1A1F2B"/>
                </a:solidFill>
                <a:latin typeface="Calibri" pitchFamily="34" charset="0"/>
                <a:ea typeface="Calibri" pitchFamily="34" charset="-122"/>
                <a:cs typeface="Calibri" pitchFamily="34" charset="-120"/>
              </a:rPr>
              <a:t> (2c)² = 2b² ⇒4c² = 2b² ⇒b² = 2c², so b² is even and b is even.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Contradiction.</a:t>
            </a:r>
            <a:r>
              <a:rPr lang="en-US" sz="1500" dirty="0">
                <a:solidFill>
                  <a:srgbClr val="1A1F2B"/>
                </a:solidFill>
                <a:latin typeface="Calibri" pitchFamily="34" charset="0"/>
                <a:ea typeface="Calibri" pitchFamily="34" charset="-122"/>
                <a:cs typeface="Calibri" pitchFamily="34" charset="-120"/>
              </a:rPr>
              <a:t> a and b are both even, so they have a common factor 2. This contradicts the assumption that a/b is in its simplest form.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Conclude.</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The assumption is false, so √2 is irrational.</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Every rational number can be written in simplest form, so assuming this costs nothing, and it is exactly what the contradiction breaks.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prove that √2 is irrational?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For each q from 1 to 12, p is the whole number nearest to q√2 and the bar shows p² − 2q². Some fractions come close (17/12 gives p² − 2q² = 1), but the value is never 0, so p² = 2q² never happens. Twelve cases only illustrate the idea; worked example 1 proves it for every fraction.">    </p:cNvPr>
          <p:cNvPicPr>
            <a:picLocks noChangeAspect="1"/>
          </p:cNvPicPr>
          <p:nvPr/>
        </p:nvPicPr>
        <p:blipFill>
          <a:blip r:embed="rId1"/>
          <a:stretch>
            <a:fillRect/>
          </a:stretch>
        </p:blipFill>
        <p:spPr>
          <a:xfrm>
            <a:off x="4389120" y="1388974"/>
            <a:ext cx="4297680" cy="2435047"/>
          </a:xfrm>
          <a:prstGeom prst="rect">
            <a:avLst/>
          </a:prstGeom>
        </p:spPr>
      </p:pic>
      <p:sp>
        <p:nvSpPr>
          <p:cNvPr id="5" name="Text 2"/>
          <p:cNvSpPr txBox="1"/>
          <p:nvPr/>
        </p:nvSpPr>
        <p:spPr>
          <a:xfrm>
            <a:off x="4389120" y="3869741"/>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For each q from 1 to 12, p is the whole number nearest to q√2 and the bar shows p² − 2q². Some fractions come close (17/12 gives p² − 2q² = 1), but the value is never 0, so p² = 2q² never happens. Twelve cases only illustrate the idea; worked example 1 proves it for every fraction.</a:t>
            </a:r>
            <a:endParaRPr lang="en-US" sz="1100" dirty="0"/>
          </a:p>
        </p:txBody>
      </p:sp>
      <p:sp>
        <p:nvSpPr>
          <p:cNvPr id="6" name="Shape 3"/>
          <p:cNvSpPr/>
          <p:nvPr/>
        </p:nvSpPr>
        <p:spPr>
          <a:xfrm>
            <a:off x="457200" y="1371600"/>
            <a:ext cx="3611880" cy="1711757"/>
          </a:xfrm>
          <a:prstGeom prst="roundRect">
            <a:avLst>
              <a:gd name="adj" fmla="val 3205"/>
            </a:avLst>
          </a:prstGeom>
          <a:solidFill>
            <a:srgbClr val="FFFBEB"/>
          </a:solidFill>
          <a:ln w="9525">
            <a:solidFill>
              <a:srgbClr val="DDE2EA"/>
            </a:solidFill>
            <a:prstDash val="solid"/>
          </a:ln>
        </p:spPr>
      </p:sp>
      <p:sp>
        <p:nvSpPr>
          <p:cNvPr id="7" name="Text 4"/>
          <p:cNvSpPr txBox="1"/>
          <p:nvPr/>
        </p:nvSpPr>
        <p:spPr>
          <a:xfrm>
            <a:off x="603504" y="1463040"/>
            <a:ext cx="3319272" cy="1565453"/>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the same proof for √3, √5, √7</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Replace "even" by "a multiple of 3" (or 5, or 7). You then need the matching result, if a² is a multiple of 3 then a is a multiple of 3, which you can prove by considering a = 3k + 1 and a = 3k + 2. Do not try it for √4: the argument breaks, because 4 is a square.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prove there are infinitely many primes?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proof is over two thousand years old and is a model of the method: assume the list of primes is finite, then build a number the list cannot account for.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prove there are infinitely many primes?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2 · Medium · Prove</a:t>
            </a:r>
            <a:endParaRPr lang="en-US" sz="1200" dirty="0"/>
          </a:p>
        </p:txBody>
      </p:sp>
      <p:sp>
        <p:nvSpPr>
          <p:cNvPr id="4" name="Text 2"/>
          <p:cNvSpPr txBox="1"/>
          <p:nvPr/>
        </p:nvSpPr>
        <p:spPr>
          <a:xfrm>
            <a:off x="457200" y="1371600"/>
            <a:ext cx="8229600" cy="297911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Prove by contradiction that there are infinitely many prime numbers.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Assume the opposite.</a:t>
            </a:r>
            <a:r>
              <a:rPr lang="en-US" sz="1500" dirty="0">
                <a:solidFill>
                  <a:srgbClr val="1A1F2B"/>
                </a:solidFill>
                <a:latin typeface="Calibri" pitchFamily="34" charset="0"/>
                <a:ea typeface="Calibri" pitchFamily="34" charset="-122"/>
                <a:cs typeface="Calibri" pitchFamily="34" charset="-120"/>
              </a:rPr>
              <a:t> Assume there are only finitely many primes, and that p₁, p₂, …, pₙ is the complete list of them.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Build a new number.</a:t>
            </a:r>
            <a:r>
              <a:rPr lang="en-US" sz="1500" dirty="0">
                <a:solidFill>
                  <a:srgbClr val="1A1F2B"/>
                </a:solidFill>
                <a:latin typeface="Calibri" pitchFamily="34" charset="0"/>
                <a:ea typeface="Calibri" pitchFamily="34" charset="-122"/>
                <a:cs typeface="Calibri" pitchFamily="34" charset="-120"/>
              </a:rPr>
              <a:t> Let N = p₁ p₂ ⋯pₙ + 1. Then N &gt; 1 and N is greater than every prime in the list.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Test N against the list.</a:t>
            </a:r>
            <a:r>
              <a:rPr lang="en-US" sz="1500" dirty="0">
                <a:solidFill>
                  <a:srgbClr val="1A1F2B"/>
                </a:solidFill>
                <a:latin typeface="Calibri" pitchFamily="34" charset="0"/>
                <a:ea typeface="Calibri" pitchFamily="34" charset="-122"/>
                <a:cs typeface="Calibri" pitchFamily="34" charset="-120"/>
              </a:rPr>
              <a:t> Dividing N by any pᵢ leaves a remainder of 1, so no prime in the list is a factor of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Contradiction.</a:t>
            </a:r>
            <a:r>
              <a:rPr lang="en-US" sz="1500" dirty="0">
                <a:solidFill>
                  <a:srgbClr val="1A1F2B"/>
                </a:solidFill>
                <a:latin typeface="Calibri" pitchFamily="34" charset="0"/>
                <a:ea typeface="Calibri" pitchFamily="34" charset="-122"/>
                <a:cs typeface="Calibri" pitchFamily="34" charset="-120"/>
              </a:rPr>
              <a:t> Every integer greater than 1 is either prime or has a prime factor. If N is prime, it is a prime not in the list; if not, its prime factors are not in the list. Either way the list was not complete.</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Conclude.</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The assumption is false, so there are infinitely many primes.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prove there are infinitely many primes?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The construction in worked example 2 for the first few primes. For the first five lists N happens to be prime itself; for 2, 3, 5, 7, 11, 13 it is 30 031 = 59 × 509, which is not prime, but its prime factors 59 and 509 are still missing from the list. The proof never claims that N is prime.">    </p:cNvPr>
          <p:cNvPicPr>
            <a:picLocks noChangeAspect="1"/>
          </p:cNvPicPr>
          <p:nvPr/>
        </p:nvPicPr>
        <p:blipFill>
          <a:blip r:embed="rId1"/>
          <a:stretch>
            <a:fillRect/>
          </a:stretch>
        </p:blipFill>
        <p:spPr>
          <a:xfrm>
            <a:off x="4389120" y="1635862"/>
            <a:ext cx="4297680" cy="1941271"/>
          </a:xfrm>
          <a:prstGeom prst="rect">
            <a:avLst/>
          </a:prstGeom>
        </p:spPr>
      </p:pic>
      <p:sp>
        <p:nvSpPr>
          <p:cNvPr id="5" name="Text 2"/>
          <p:cNvSpPr txBox="1"/>
          <p:nvPr/>
        </p:nvSpPr>
        <p:spPr>
          <a:xfrm>
            <a:off x="4389120" y="3622853"/>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The construction in worked example 2 for the first few primes. For the first five lists N happens to be prime itself; for 2, 3, 5, 7, 11, 13 it is 30 031 = 59 × 509, which is not prime, but its prime factors 59 and 509 are still missing from the list. The proof never claims that N is prime.</a:t>
            </a:r>
            <a:endParaRPr lang="en-US" sz="1100" dirty="0"/>
          </a:p>
        </p:txBody>
      </p:sp>
      <p:sp>
        <p:nvSpPr>
          <p:cNvPr id="6" name="Shape 3"/>
          <p:cNvSpPr/>
          <p:nvPr/>
        </p:nvSpPr>
        <p:spPr>
          <a:xfrm>
            <a:off x="457200" y="1371600"/>
            <a:ext cx="3611880"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"N = p₁ p₂ ⋯pₙ + 1 is prime, so it is a new prime". N need not be prime (30 031 is not). The correct argument is that N has some prime factor, and that factor cannot be in the list.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tackle an unfamiliar statement?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183885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Write the negation precisely, with every letter defined: "Assume there exist integers x and y such that …", "Assume a + b is rational, so a + b = r/s …".</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Choose the tool the statement suggests: even/odd (parity), multiples and remainders, the definition of a rational number, or comparing sizes.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Stop at a clear impossibility: an odd number equal to an even one, a number both rational and irrational, a largest number with something larger.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Conclude in words that refer back to the original statement.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tackle an unfamiliar statement?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3 · Medium · Prove, explain</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Given that a is rational and b is irrational, prove by contradiction that a + b is irrational. Hence explain why 3 + √2 is irrational.</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Assume a + b is rational: a + b = r/s, and a = p/q, with p, q, r, s integers and q, s ≠0.</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Make b the subject: b = r/s - p/q = (rq - ps)/sq. Here rq - ps and sq are integers and sq ≠0, so b is rational, contradicting "b is irrational".</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So a + b is irrational.</a:t>
            </a:r>
            <a:r>
              <a:rPr lang="en-US" sz="1500" dirty="0">
                <a:solidFill>
                  <a:srgbClr val="1A1F2B"/>
                </a:solidFill>
                <a:latin typeface="Calibri" pitchFamily="34" charset="0"/>
                <a:ea typeface="Calibri" pitchFamily="34" charset="-122"/>
                <a:cs typeface="Calibri" pitchFamily="34" charset="-120"/>
              </a:rPr>
              <a:t> With a = 3 (rational) and b = √2 (irrational, worked example 1), </a:t>
            </a:r>
            <a:r>
              <a:rPr lang="en-US" sz="1500" b="1" dirty="0">
                <a:solidFill>
                  <a:srgbClr val="1A1F2B"/>
                </a:solidFill>
                <a:latin typeface="Calibri" pitchFamily="34" charset="0"/>
                <a:ea typeface="Calibri" pitchFamily="34" charset="-122"/>
                <a:cs typeface="Calibri" pitchFamily="34" charset="-120"/>
              </a:rPr>
              <a:t>3 + √2 is irrational.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tackle an unfamiliar statement?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Hard · Prove</a:t>
            </a:r>
            <a:endParaRPr lang="en-US" sz="1200" dirty="0"/>
          </a:p>
        </p:txBody>
      </p:sp>
      <p:sp>
        <p:nvSpPr>
          <p:cNvPr id="4" name="Text 2"/>
          <p:cNvSpPr txBox="1"/>
          <p:nvPr/>
        </p:nvSpPr>
        <p:spPr>
          <a:xfrm>
            <a:off x="457200" y="1371600"/>
            <a:ext cx="8229600" cy="274868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Prove by contradiction that there are no integers x and y such that x² - y² = 10.</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Assume integers x, y exist with x² - y² = 10; then (x - y)(x + y) = 10.</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Compare the two factors: (x + y) - (x - y) = 2y, which is even, so x - y and x + y are both odd or both even.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Both odd:</a:t>
            </a:r>
            <a:r>
              <a:rPr lang="en-US" sz="1500" dirty="0">
                <a:solidFill>
                  <a:srgbClr val="1A1F2B"/>
                </a:solidFill>
                <a:latin typeface="Calibri" pitchFamily="34" charset="0"/>
                <a:ea typeface="Calibri" pitchFamily="34" charset="-122"/>
                <a:cs typeface="Calibri" pitchFamily="34" charset="-120"/>
              </a:rPr>
              <a:t> the product of two odd numbers is odd, but 10 is even. Impossible.</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Both even:</a:t>
            </a:r>
            <a:r>
              <a:rPr lang="en-US" sz="1500" dirty="0">
                <a:solidFill>
                  <a:srgbClr val="1A1F2B"/>
                </a:solidFill>
                <a:latin typeface="Calibri" pitchFamily="34" charset="0"/>
                <a:ea typeface="Calibri" pitchFamily="34" charset="-122"/>
                <a:cs typeface="Calibri" pitchFamily="34" charset="-120"/>
              </a:rPr>
              <a:t> write them as 2m and 2n; the product is 4mn, a multiple of 4, but 10 = 4 ×2 + 2 is not. Impossible.</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Every case gives a contradiction, so there are no integers x, y with x² - y² = 10.</a:t>
            </a:r>
            <a:r>
              <a:rPr lang="en-US" sz="1500" dirty="0">
                <a:solidFill>
                  <a:srgbClr val="1A1F2B"/>
                </a:solidFill>
                <a:latin typeface="Calibri" pitchFamily="34" charset="0"/>
                <a:ea typeface="Calibri" pitchFamily="34" charset="-122"/>
                <a:cs typeface="Calibri" pitchFamily="34" charset="-120"/>
              </a:rPr>
              <a:t> The same argument shows that no number of the form 4k + 2 is a difference of two squares.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tackle an unfamiliar statement?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The right-hand branch of x² − y² = 10 threads between the points with integer coordinates without passing through any. Near misses such as (3, 0) and (5, ±4) give 9, and (6, ±5) give 11. The picture shows only a small window; the parity argument in worked example 4 covers every integer pair.">    </p:cNvPr>
          <p:cNvPicPr>
            <a:picLocks noChangeAspect="1"/>
          </p:cNvPicPr>
          <p:nvPr/>
        </p:nvPicPr>
        <p:blipFill>
          <a:blip r:embed="rId1"/>
          <a:stretch>
            <a:fillRect/>
          </a:stretch>
        </p:blipFill>
        <p:spPr>
          <a:xfrm>
            <a:off x="7038137" y="1371600"/>
            <a:ext cx="1648663" cy="1793138"/>
          </a:xfrm>
          <a:prstGeom prst="rect">
            <a:avLst/>
          </a:prstGeom>
        </p:spPr>
      </p:pic>
      <p:sp>
        <p:nvSpPr>
          <p:cNvPr id="5" name="Text 2"/>
          <p:cNvSpPr txBox="1"/>
          <p:nvPr/>
        </p:nvSpPr>
        <p:spPr>
          <a:xfrm>
            <a:off x="6673748" y="3210458"/>
            <a:ext cx="2377440" cy="1407262"/>
          </a:xfrm>
          <a:prstGeom prst="rect">
            <a:avLst/>
          </a:prstGeom>
          <a:noFill/>
          <a:ln/>
        </p:spPr>
        <p:txBody>
          <a:bodyPr wrap="square" lIns="0" tIns="0" rIns="0" bIns="0" rtlCol="0" anchor="t"/>
          <a:lstStyle/>
          <a:p>
            <a:pPr algn="ctr" indent="0" marL="0">
              <a:buNone/>
            </a:pPr>
            <a:r>
              <a:rPr lang="en-US" sz="1100" i="1" dirty="0">
                <a:solidFill>
                  <a:srgbClr val="5A6577"/>
                </a:solidFill>
              </a:rPr>
              <a:t>The right-hand branch of x² − y² = 10 threads between the points with integer coordinates without passing through any. Near misses such as (3, 0) and (5, ±4) give 9, and (6, ±5) give 11. The picture shows only a small window; the parity argument in worked example 4 covers every integer pair.</a:t>
            </a:r>
            <a:endParaRPr lang="en-US" sz="1100" dirty="0"/>
          </a:p>
        </p:txBody>
      </p:sp>
      <p:sp>
        <p:nvSpPr>
          <p:cNvPr id="6" name="Shape 3"/>
          <p:cNvSpPr/>
          <p:nvPr/>
        </p:nvSpPr>
        <p:spPr>
          <a:xfrm>
            <a:off x="457200" y="1371600"/>
            <a:ext cx="6260897" cy="1066190"/>
          </a:xfrm>
          <a:prstGeom prst="roundRect">
            <a:avLst>
              <a:gd name="adj" fmla="val 5146"/>
            </a:avLst>
          </a:prstGeom>
          <a:solidFill>
            <a:srgbClr val="FFFBEB"/>
          </a:solidFill>
          <a:ln w="9525">
            <a:solidFill>
              <a:srgbClr val="DDE2EA"/>
            </a:solidFill>
            <a:prstDash val="solid"/>
          </a:ln>
        </p:spPr>
      </p:sp>
      <p:sp>
        <p:nvSpPr>
          <p:cNvPr id="7" name="Text 4"/>
          <p:cNvSpPr txBox="1"/>
          <p:nvPr/>
        </p:nvSpPr>
        <p:spPr>
          <a:xfrm>
            <a:off x="603504" y="1463040"/>
            <a:ext cx="5968289"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parity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the statement is about integers, look at parity first. Factorising (a difference of two squares, a common factor) and asking "odd or even?" about each factor finishes many unfamiliar proofs in a few lines.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split a fraction with distinct linear factors?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You know how to add 2/(x-1) + 3/(2x+1) into a single fraction. Partial fractions run that process backwards. The reason to bother: a single fraction such as (7x-1)/((x-1)(2x+1)) is hard to integrate or expand, while each simple piece is easy.</a:t>
            </a:r>
            <a:endParaRPr lang="en-US" sz="1500" dirty="0"/>
          </a:p>
        </p:txBody>
      </p:sp>
      <p:sp>
        <p:nvSpPr>
          <p:cNvPr id="5" name="Shape 3"/>
          <p:cNvSpPr/>
          <p:nvPr/>
        </p:nvSpPr>
        <p:spPr>
          <a:xfrm>
            <a:off x="457200" y="2181758"/>
            <a:ext cx="8229600" cy="1494130"/>
          </a:xfrm>
          <a:prstGeom prst="roundRect">
            <a:avLst>
              <a:gd name="adj" fmla="val 3672"/>
            </a:avLst>
          </a:prstGeom>
          <a:solidFill>
            <a:srgbClr val="EEF2FF"/>
          </a:solidFill>
          <a:ln w="9525">
            <a:solidFill>
              <a:srgbClr val="DDE2EA"/>
            </a:solidFill>
            <a:prstDash val="solid"/>
          </a:ln>
        </p:spPr>
      </p:sp>
      <p:sp>
        <p:nvSpPr>
          <p:cNvPr id="6" name="Text 4"/>
          <p:cNvSpPr txBox="1"/>
          <p:nvPr/>
        </p:nvSpPr>
        <p:spPr>
          <a:xfrm>
            <a:off x="603504" y="2273198"/>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Partial fractions — distinct linear factors</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f(x)/((ax+b)(cx+d)) ≡A/(ax+b) + B/(cx+d)</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Valid when the fraction is proper (the degree of f(x) is less than the degree of the denominator); A, B are constants; three distinct factors give three terms, with constants A, B and C. Not in the formulae list, so learn it.</a:t>
            </a:r>
            <a:endParaRPr lang="en-US" sz="1400" dirty="0"/>
          </a:p>
        </p:txBody>
      </p:sp>
      <p:sp>
        <p:nvSpPr>
          <p:cNvPr id="7" name="Text 5"/>
          <p:cNvSpPr txBox="1"/>
          <p:nvPr/>
        </p:nvSpPr>
        <p:spPr>
          <a:xfrm>
            <a:off x="457200" y="3794760"/>
            <a:ext cx="8229600" cy="53401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Finding the constants.</a:t>
            </a:r>
            <a:r>
              <a:rPr lang="en-US" sz="1500" dirty="0">
                <a:solidFill>
                  <a:srgbClr val="1A1F2B"/>
                </a:solidFill>
                <a:latin typeface="Calibri" pitchFamily="34" charset="0"/>
                <a:ea typeface="Calibri" pitchFamily="34" charset="-122"/>
                <a:cs typeface="Calibri" pitchFamily="34" charset="-120"/>
              </a:rPr>
              <a:t> Multiply both sides by the whole denominator to get an identity between numerators, for example 7x - 1 ≡A(2x+1) + B(x-1). Then: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split a fraction with distinct linear factors?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Text 2"/>
          <p:cNvSpPr txBox="1"/>
          <p:nvPr/>
        </p:nvSpPr>
        <p:spPr>
          <a:xfrm>
            <a:off x="457200" y="1371600"/>
            <a:ext cx="8229600" cy="1327709"/>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Substitution:</a:t>
            </a:r>
            <a:r>
              <a:rPr lang="en-US" sz="1500" dirty="0">
                <a:solidFill>
                  <a:srgbClr val="1A1F2B"/>
                </a:solidFill>
                <a:latin typeface="Calibri" pitchFamily="34" charset="0"/>
                <a:ea typeface="Calibri" pitchFamily="34" charset="-122"/>
                <a:cs typeface="Calibri" pitchFamily="34" charset="-120"/>
              </a:rPr>
              <a:t> an identity is true for every x, so choose the values that make a bracket zero; each one isolates a single constant.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Comparing coefficients:</a:t>
            </a:r>
            <a:r>
              <a:rPr lang="en-US" sz="1500" dirty="0">
                <a:solidFill>
                  <a:srgbClr val="1A1F2B"/>
                </a:solidFill>
                <a:latin typeface="Calibri" pitchFamily="34" charset="0"/>
                <a:ea typeface="Calibri" pitchFamily="34" charset="-122"/>
                <a:cs typeface="Calibri" pitchFamily="34" charset="-120"/>
              </a:rPr>
              <a:t> equate the coefficients of x², x and the constant terms on both sides; useful when no convenient substitution is left.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Factorise the denominator first if it is given expanded, e.g. 2x² + 5x + 2 = (2x+1)(x+2).</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split a fraction with distinct linear factors?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Express</a:t>
            </a:r>
            <a:endParaRPr lang="en-US" sz="1200" dirty="0"/>
          </a:p>
        </p:txBody>
      </p:sp>
      <p:sp>
        <p:nvSpPr>
          <p:cNvPr id="4" name="Text 2"/>
          <p:cNvSpPr txBox="1"/>
          <p:nvPr/>
        </p:nvSpPr>
        <p:spPr>
          <a:xfrm>
            <a:off x="457200" y="1371600"/>
            <a:ext cx="8229600" cy="209671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Express in partial fractions (a) (7x-1)/((x-1)(2x+1)) (b) (x² + 11x - 6)/(x(x-2)(x+3)).</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7x - 1 ≡A(2x+1) + B(x-1). Substitute the roots of each factor: x = 1: 6 = 3A ⇒A = 2; x = -½: -(9/2) = -(3/2) B ⇒B = 3. </a:t>
            </a:r>
            <a:r>
              <a:rPr lang="en-US" sz="1500" b="1" dirty="0">
                <a:solidFill>
                  <a:srgbClr val="1A1F2B"/>
                </a:solidFill>
                <a:latin typeface="Calibri" pitchFamily="34" charset="0"/>
                <a:ea typeface="Calibri" pitchFamily="34" charset="-122"/>
                <a:cs typeface="Calibri" pitchFamily="34" charset="-120"/>
              </a:rPr>
              <a:t>2/(x-1) + 3/(2x+1)</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Three factors, three constants: x² + 11x - 6 ≡A(x-2)(x+3) + Bx(x+3) + Cx(x-2). x = 0: -6 = -6A ⇒A = 1; x = 2: 20 = 10B ⇒B = 2; x = -3: -30 = 15C ⇒C = -2. </a:t>
            </a:r>
            <a:r>
              <a:rPr lang="en-US" sz="1500" b="1" dirty="0">
                <a:solidFill>
                  <a:srgbClr val="1A1F2B"/>
                </a:solidFill>
                <a:latin typeface="Calibri" pitchFamily="34" charset="0"/>
                <a:ea typeface="Calibri" pitchFamily="34" charset="-122"/>
                <a:cs typeface="Calibri" pitchFamily="34" charset="-120"/>
              </a:rPr>
              <a:t>1/x + 2/(x-2) - 2/(x+3)</a:t>
            </a:r>
            <a:r>
              <a:rPr lang="en-US" sz="1500" dirty="0">
                <a:solidFill>
                  <a:srgbClr val="1A1F2B"/>
                </a:solidFill>
                <a:latin typeface="Calibri" pitchFamily="34" charset="0"/>
                <a:ea typeface="Calibri" pitchFamily="34" charset="-122"/>
                <a:cs typeface="Calibri" pitchFamily="34" charset="-120"/>
              </a:rPr>
              <a:t> Check by comparing x² coefficients: A + B + C = 1 + 2 - 2 = 1.</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split a fraction with distinct linear factors?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y = (7x − 1)/((x − 1)(2x + 1)) (solid) with its two partial fractions 2/(x − 1) and 3/(2x + 1) (dashed). At every x the solid curve is the sum of the two dashed curves. Each factor of the denominator gives a vertical asymptote: x = 1 and x = −½.">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y = (7x − 1)/((x − 1)(2x + 1)) (solid) with its two partial fractions 2/(x − 1) and 3/(2x + 1) (dashed). At every x the solid curve is the sum of the two dashed curves. Each factor of the denominator gives a vertical asymptote: x = 1 and x = −½.</a:t>
            </a:r>
            <a:endParaRPr lang="en-US" sz="1100" dirty="0"/>
          </a:p>
        </p:txBody>
      </p:sp>
      <p:sp>
        <p:nvSpPr>
          <p:cNvPr id="6" name="Shape 3"/>
          <p:cNvSpPr/>
          <p:nvPr/>
        </p:nvSpPr>
        <p:spPr>
          <a:xfrm>
            <a:off x="457200" y="1371600"/>
            <a:ext cx="3897173" cy="1281074"/>
          </a:xfrm>
          <a:prstGeom prst="roundRect">
            <a:avLst>
              <a:gd name="adj" fmla="val 4283"/>
            </a:avLst>
          </a:prstGeom>
          <a:solidFill>
            <a:srgbClr val="FEF2F2"/>
          </a:solidFill>
          <a:ln w="9525">
            <a:solidFill>
              <a:srgbClr val="DDE2EA"/>
            </a:solidFill>
            <a:prstDash val="solid"/>
          </a:ln>
        </p:spPr>
      </p:sp>
      <p:sp>
        <p:nvSpPr>
          <p:cNvPr id="7" name="Text 4"/>
          <p:cNvSpPr txBox="1"/>
          <p:nvPr/>
        </p:nvSpPr>
        <p:spPr>
          <a:xfrm>
            <a:off x="603504" y="1463040"/>
            <a:ext cx="3604565" cy="1134770"/>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Substituting the wrong value for a factor such as (2x+1). The bracket is zero when x = -½, not when x = -1 or -2. Fractional values are normal here; work them through carefully.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changes when a factor is repeated?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Shape 2"/>
          <p:cNvSpPr/>
          <p:nvPr/>
        </p:nvSpPr>
        <p:spPr>
          <a:xfrm>
            <a:off x="457200" y="1371600"/>
            <a:ext cx="8229600" cy="1232611"/>
          </a:xfrm>
          <a:prstGeom prst="roundRect">
            <a:avLst>
              <a:gd name="adj" fmla="val 4451"/>
            </a:avLst>
          </a:prstGeom>
          <a:solidFill>
            <a:srgbClr val="EEF2FF"/>
          </a:solidFill>
          <a:ln w="9525">
            <a:solidFill>
              <a:srgbClr val="DDE2EA"/>
            </a:solidFill>
            <a:prstDash val="solid"/>
          </a:ln>
        </p:spPr>
      </p:sp>
      <p:sp>
        <p:nvSpPr>
          <p:cNvPr id="5" name="Text 3"/>
          <p:cNvSpPr txBox="1"/>
          <p:nvPr/>
        </p:nvSpPr>
        <p:spPr>
          <a:xfrm>
            <a:off x="603504" y="1463040"/>
            <a:ext cx="7936992" cy="1086307"/>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Partial fractions — a repeated linear factor</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f(x)/((ax+b)²(cx+d)) ≡A/(ax+b) + B/((ax+b)²) + C/(cx+d)</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A squared factor needs two terms, one over the factor and one over its square; the degree of f(x) must be at most 2 (proper fraction). Not in the formulae list, so learn it.</a:t>
            </a:r>
            <a:endParaRPr lang="en-US" sz="1400" dirty="0"/>
          </a:p>
        </p:txBody>
      </p:sp>
      <p:sp>
        <p:nvSpPr>
          <p:cNvPr id="6" name="Text 4"/>
          <p:cNvSpPr txBox="1"/>
          <p:nvPr/>
        </p:nvSpPr>
        <p:spPr>
          <a:xfrm>
            <a:off x="457200" y="2723083"/>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Multiplying through by (ax+b)²(cx+d) gives f(x) ≡A(ax+b)(cx+d) + B(cx+d) + C(ax+b)². Substituting the two roots finds B and C, but there is no root left to isolate A. Find A by comparing the coefficients of x² (quickest) or by substituting any other value, such as x = 0. Use one further value as a check: it costs a line and catches most slips.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changes when a factor is repeated?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Medium · Express</a:t>
            </a:r>
            <a:endParaRPr lang="en-US" sz="1200" dirty="0"/>
          </a:p>
        </p:txBody>
      </p:sp>
      <p:sp>
        <p:nvSpPr>
          <p:cNvPr id="4" name="Text 2"/>
          <p:cNvSpPr txBox="1"/>
          <p:nvPr/>
        </p:nvSpPr>
        <p:spPr>
          <a:xfrm>
            <a:off x="457200" y="1371600"/>
            <a:ext cx="8229600" cy="193029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Express (3x² + 6)/((x-1)²(x+2)) in partial fractions.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Form: A/(x-1) + B/((x-1)²) + C/(x+2), so 3x² + 6 ≡A(x-1)(x+2) + B(x+2) + C(x-1)².</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Substitute the roots: x = 1: 9 = 3B ⇒B = 3; x = -2: 18 = 9C ⇒C = 2. Compare coefficients of x²: 3 = A + C ⇒A = 1.</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with x = 0: 6 = -2A + 2B + C = -2 + 6 + 2 = 6. </a:t>
            </a:r>
            <a:r>
              <a:rPr lang="en-US" sz="1500" b="1" dirty="0">
                <a:solidFill>
                  <a:srgbClr val="1A1F2B"/>
                </a:solidFill>
                <a:latin typeface="Calibri" pitchFamily="34" charset="0"/>
                <a:ea typeface="Calibri" pitchFamily="34" charset="-122"/>
                <a:cs typeface="Calibri" pitchFamily="34" charset="-120"/>
              </a:rPr>
              <a:t>1/(x-1) + 3/((x-1)²) + 2/(x+2)</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changes when a factor is repeated?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Near the repeated factor the 3/(x − 1)² term dominates, and a square is never negative, so the curve rises to +∞ on both sides of x = 1. At the single factor (x + 2) the sign changes from one side to the other. The curve crosses the y-axis at (0, 3).">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Near the repeated factor the 3/(x − 1)² term dominates, and a square is never negative, so the curve rises to +∞ on both sides of x = 1. At the single factor (x + 2) the sign changes from one side to the other. The curve crosses the y-axis at (0, 3).</a:t>
            </a:r>
            <a:endParaRPr lang="en-US" sz="1100" dirty="0"/>
          </a:p>
        </p:txBody>
      </p:sp>
      <p:sp>
        <p:nvSpPr>
          <p:cNvPr id="6" name="Shape 3"/>
          <p:cNvSpPr/>
          <p:nvPr/>
        </p:nvSpPr>
        <p:spPr>
          <a:xfrm>
            <a:off x="457200" y="1371600"/>
            <a:ext cx="3897173"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604565"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Leaving out the A/(x-1) term and writing only B/((x-1)²) + C/(x+2). Two constants cannot match a numerator with three coefficients, so the equations become inconsistent or give a wrong answer.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 you do with an improper fraction?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An improper algebraic fraction</a:t>
            </a:r>
            <a:r>
              <a:rPr lang="en-US" sz="1400" dirty="0">
                <a:solidFill>
                  <a:srgbClr val="1A1F2B"/>
                </a:solidFill>
                <a:latin typeface="Calibri" pitchFamily="34" charset="0"/>
                <a:ea typeface="Calibri" pitchFamily="34" charset="-122"/>
                <a:cs typeface="Calibri" pitchFamily="34" charset="-120"/>
              </a:rPr>
              <a:t> is one in which the degree of the numerator is greater than or equal to the degree of the denominator.</a:t>
            </a:r>
            <a:endParaRPr lang="en-US" sz="1400" dirty="0"/>
          </a:p>
        </p:txBody>
      </p:sp>
      <p:sp>
        <p:nvSpPr>
          <p:cNvPr id="6" name="Text 4"/>
          <p:cNvSpPr txBox="1"/>
          <p:nvPr/>
        </p:nvSpPr>
        <p:spPr>
          <a:xfrm>
            <a:off x="457200" y="2104034"/>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Divide first: numerator ≡ (denominator) ×Q(x) + R(x), so the fraction = Q(x) + R(x)/denominator, with the degree of R less than the degree of the denominator. Then split the proper fraction R(x)/denominator as before. With the same degree on top and bottom the quotient is a constant, e.g. (x²+1)/((x-1)(x+1)) = 1 + 2/(x²-1) = 1 + 1/(x-1) - 1/(x+1). Alternatively, write the full form at once (e.g. Ax + B + C/… + D/…), multiply through and compare coefficients.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you do with an improper fraction?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Hard · Express</a:t>
            </a:r>
            <a:endParaRPr lang="en-US" sz="1200" dirty="0"/>
          </a:p>
        </p:txBody>
      </p:sp>
      <p:sp>
        <p:nvSpPr>
          <p:cNvPr id="4" name="Text 2"/>
          <p:cNvSpPr txBox="1"/>
          <p:nvPr/>
        </p:nvSpPr>
        <p:spPr>
          <a:xfrm>
            <a:off x="457200" y="1371600"/>
            <a:ext cx="8229600" cy="193029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Express (2x³ + 3x² - 2x + 6)/((x-1)(x+2)) in the form Ax + B + C/(x-1) + D/(x+2).</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Divide.</a:t>
            </a:r>
            <a:r>
              <a:rPr lang="en-US" sz="1500" dirty="0">
                <a:solidFill>
                  <a:srgbClr val="1A1F2B"/>
                </a:solidFill>
                <a:latin typeface="Calibri" pitchFamily="34" charset="0"/>
                <a:ea typeface="Calibri" pitchFamily="34" charset="-122"/>
                <a:cs typeface="Calibri" pitchFamily="34" charset="-120"/>
              </a:rPr>
              <a:t> (x-1)(x+2) = x² + x - 2. 2x³ ÷x² = 2x; subtract 2x(x² + x - 2) to leave x² + 2x + 6. x² ÷x² = 1; subtract (x² + x - 2) to leave x + 8. Quotient 2x + 1, remainder x + 8, so the fraction = 2x + 1 + (x+8)/((x-1)(x+2)).</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Split the proper part.</a:t>
            </a:r>
            <a:r>
              <a:rPr lang="en-US" sz="1500" dirty="0">
                <a:solidFill>
                  <a:srgbClr val="1A1F2B"/>
                </a:solidFill>
                <a:latin typeface="Calibri" pitchFamily="34" charset="0"/>
                <a:ea typeface="Calibri" pitchFamily="34" charset="-122"/>
                <a:cs typeface="Calibri" pitchFamily="34" charset="-120"/>
              </a:rPr>
              <a:t> x + 8 ≡C(x+2) + D(x-1): x = 1: 9 = 3C ⇒C = 3; x = -2: 6 = -3D ⇒D = -2.</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Assemble.</a:t>
            </a:r>
            <a:r>
              <a:rPr lang="en-US" sz="1500" dirty="0">
                <a:solidFill>
                  <a:srgbClr val="1A1F2B"/>
                </a:solidFill>
                <a:latin typeface="Calibri" pitchFamily="34" charset="0"/>
                <a:ea typeface="Calibri" pitchFamily="34" charset="-122"/>
                <a:cs typeface="Calibri" pitchFamily="34" charset="-120"/>
              </a:rPr>
              <a:t> A = 2, B = 1, C = 3, D = -2: </a:t>
            </a:r>
            <a:r>
              <a:rPr lang="en-US" sz="1500" b="1" dirty="0">
                <a:solidFill>
                  <a:srgbClr val="1A1F2B"/>
                </a:solidFill>
                <a:latin typeface="Calibri" pitchFamily="34" charset="0"/>
                <a:ea typeface="Calibri" pitchFamily="34" charset="-122"/>
                <a:cs typeface="Calibri" pitchFamily="34" charset="-120"/>
              </a:rPr>
              <a:t>2x + 1 + 3/(x-1) - 2/(x+2)</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you do with an improper fraction?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The improper fraction in worked example 7. The quotient 2x + 1 is the dashed sloping line; the leftover fractions 3/(x − 1) − 2/(x + 2) tend to 0 as x grows, so the curve approaches that line far from the origin. The vertical asymptotes x = 1 and x = −2 come from the denominator; the curve crosses the y-axis at (0, −3).">    </p:cNvPr>
          <p:cNvPicPr>
            <a:picLocks noChangeAspect="1"/>
          </p:cNvPicPr>
          <p:nvPr/>
        </p:nvPicPr>
        <p:blipFill>
          <a:blip r:embed="rId1"/>
          <a:stretch>
            <a:fillRect/>
          </a:stretch>
        </p:blipFill>
        <p:spPr>
          <a:xfrm>
            <a:off x="4948733" y="1371600"/>
            <a:ext cx="3738067" cy="2300630"/>
          </a:xfrm>
          <a:prstGeom prst="rect">
            <a:avLst/>
          </a:prstGeom>
        </p:spPr>
      </p:pic>
      <p:sp>
        <p:nvSpPr>
          <p:cNvPr id="5" name="Text 2"/>
          <p:cNvSpPr txBox="1"/>
          <p:nvPr/>
        </p:nvSpPr>
        <p:spPr>
          <a:xfrm>
            <a:off x="4948733" y="3717950"/>
            <a:ext cx="3738067" cy="899770"/>
          </a:xfrm>
          <a:prstGeom prst="rect">
            <a:avLst/>
          </a:prstGeom>
          <a:noFill/>
          <a:ln/>
        </p:spPr>
        <p:txBody>
          <a:bodyPr wrap="square" lIns="0" tIns="0" rIns="0" bIns="0" rtlCol="0" anchor="t"/>
          <a:lstStyle/>
          <a:p>
            <a:pPr algn="ctr" indent="0" marL="0">
              <a:buNone/>
            </a:pPr>
            <a:r>
              <a:rPr lang="en-US" sz="1100" i="1" dirty="0">
                <a:solidFill>
                  <a:srgbClr val="5A6577"/>
                </a:solidFill>
              </a:rPr>
              <a:t>The improper fraction in worked example 7. The quotient 2x + 1 is the dashed sloping line; the leftover fractions 3/(x − 1) − 2/(x + 2) tend to 0 as x grows, so the curve approaches that line far from the origin. The vertical asymptotes x = 1 and x = −2 come from the denominator; the curve crosses the y-axis at (0, −3).</a:t>
            </a:r>
            <a:endParaRPr lang="en-US" sz="1100" dirty="0"/>
          </a:p>
        </p:txBody>
      </p:sp>
      <p:sp>
        <p:nvSpPr>
          <p:cNvPr id="6" name="Shape 3"/>
          <p:cNvSpPr/>
          <p:nvPr/>
        </p:nvSpPr>
        <p:spPr>
          <a:xfrm>
            <a:off x="457200" y="1371600"/>
            <a:ext cx="4171493" cy="1281074"/>
          </a:xfrm>
          <a:prstGeom prst="roundRect">
            <a:avLst>
              <a:gd name="adj" fmla="val 4283"/>
            </a:avLst>
          </a:prstGeom>
          <a:solidFill>
            <a:srgbClr val="FFFBEB"/>
          </a:solidFill>
          <a:ln w="9525">
            <a:solidFill>
              <a:srgbClr val="DDE2EA"/>
            </a:solidFill>
            <a:prstDash val="solid"/>
          </a:ln>
        </p:spPr>
      </p:sp>
      <p:sp>
        <p:nvSpPr>
          <p:cNvPr id="7" name="Text 4"/>
          <p:cNvSpPr txBox="1"/>
          <p:nvPr/>
        </p:nvSpPr>
        <p:spPr>
          <a:xfrm>
            <a:off x="603504" y="1463040"/>
            <a:ext cx="3878885" cy="1134770"/>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compare degrees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the top has degree 3 and the bottom degree 2, the quotient is linear (Ax + B); if the degrees are equal, the quotient is a constant. Forgetting the quotient makes every later constant wrong.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two ideas combine in a longer question?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Once a fraction is in partial fractions, each term is simple: its sign, its derivative and its behaviour for large x can be read off directly. That makes proofs about the function short, including proofs by contradiction.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two ideas combine in a longer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Express, show that, prove</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f(x) = (x³ + 8x² + 20x + 19)/((x+1)²(x+3)), x &gt; -1. (a) Express f(x) in the form A + B/(x+1) + C/((x+1)²) + D/(x+3). (b) Hence show that f is decreasing for x &gt; -1. (c) Prove by contradiction that there is no value of x &gt; -1 for which f(x) ≤1.</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Degrees are equal, so divide: (x+1)²(x+3) = x³ + 5x² + 7x + 3, so A = 1 and the remainder is 3x² + 13x + 16. Then 3x² + 13x + 16 ≡B(x+1)(x+3) + C(x+3) + D(x+1)². x = -1: 6 = 2C ⇒C = 3; x = -3: 4 = 4D ⇒D = 1; x²: 3 = B + D ⇒B = 2. Check x = 0: 3B + 3C + D = 6 + 9 + 1 = 16. </a:t>
            </a:r>
            <a:r>
              <a:rPr lang="en-US" sz="1500" b="1" dirty="0">
                <a:solidFill>
                  <a:srgbClr val="1A1F2B"/>
                </a:solidFill>
                <a:latin typeface="Calibri" pitchFamily="34" charset="0"/>
                <a:ea typeface="Calibri" pitchFamily="34" charset="-122"/>
                <a:cs typeface="Calibri" pitchFamily="34" charset="-120"/>
              </a:rPr>
              <a:t>f(x) = 1 + 2/(x+1) + 3/((x+1)²) + 1/(x+3)</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Differentiate term by term: f′(x) = -2/((x+1)²) - 6/((x+1)³) - 1/((x+3)²). For x &gt; -1, x + 1 &gt; 0 and x + 3 &gt; 0, so every term is negative. </a:t>
            </a:r>
            <a:r>
              <a:rPr lang="en-US" sz="1500" b="1" dirty="0">
                <a:solidFill>
                  <a:srgbClr val="1A1F2B"/>
                </a:solidFill>
                <a:latin typeface="Calibri" pitchFamily="34" charset="0"/>
                <a:ea typeface="Calibri" pitchFamily="34" charset="-122"/>
                <a:cs typeface="Calibri" pitchFamily="34" charset="-120"/>
              </a:rPr>
              <a:t>f′(x) &lt; 0, so f is decreasing.</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Assume some x &gt; -1 has f(x) ≤1; then 2/(x+1) + 3/((x+1)²) + 1/(x+3) ≤0. But for x &gt; -1 each of these terms is positive, so their sum is positive: a contradiction. </a:t>
            </a:r>
            <a:r>
              <a:rPr lang="en-US" sz="1500" b="1" dirty="0">
                <a:solidFill>
                  <a:srgbClr val="1A1F2B"/>
                </a:solidFill>
                <a:latin typeface="Calibri" pitchFamily="34" charset="0"/>
                <a:ea typeface="Calibri" pitchFamily="34" charset="-122"/>
                <a:cs typeface="Calibri" pitchFamily="34" charset="-120"/>
              </a:rPr>
              <a:t>So f(x) &gt; 1 for every x &gt; -1.</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two ideas combine in a longer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The function of worked example 8 for x &gt; −1. The curve falls throughout, passes through (0, 19/3), and approaches the horizontal asymptote y = 1 (the constant A) without reaching it: the two results proved in parts (b) and (c).">    </p:cNvPr>
          <p:cNvPicPr>
            <a:picLocks noChangeAspect="1"/>
          </p:cNvPicPr>
          <p:nvPr/>
        </p:nvPicPr>
        <p:blipFill>
          <a:blip r:embed="rId1"/>
          <a:stretch>
            <a:fillRect/>
          </a:stretch>
        </p:blipFill>
        <p:spPr>
          <a:xfrm>
            <a:off x="2565806" y="1371600"/>
            <a:ext cx="4012387" cy="2469794"/>
          </a:xfrm>
          <a:prstGeom prst="rect">
            <a:avLst/>
          </a:prstGeom>
        </p:spPr>
      </p:pic>
      <p:sp>
        <p:nvSpPr>
          <p:cNvPr id="5" name="Text 2"/>
          <p:cNvSpPr txBox="1"/>
          <p:nvPr/>
        </p:nvSpPr>
        <p:spPr>
          <a:xfrm>
            <a:off x="2565806"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The function of worked example 8 for x &gt; −1. The curve falls throughout, passes through (0, 19/3), and approaches the horizontal asymptote y = 1 (the constant A) without reaching it: the two results proved in parts (b) and (c).</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P4.1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announce the method</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Open with "Assume, for contradiction, that …" and close with "This is a contradiction, so …". The first line shows which method you are using; the last line shows you know what the contradiction proves.</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define every letter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"√2 = a/b" is not enough. Say that a and b are integers, b ≠0, and the fraction is in its simplest form: the contradiction depends on that last condition.</a:t>
            </a:r>
            <a:endParaRPr lang="en-US" sz="1300" dirty="0"/>
          </a:p>
        </p:txBody>
      </p:sp>
      <p:sp>
        <p:nvSpPr>
          <p:cNvPr id="8" name="Shape 6"/>
          <p:cNvSpPr/>
          <p:nvPr/>
        </p:nvSpPr>
        <p:spPr>
          <a:xfrm>
            <a:off x="457200" y="3311042"/>
            <a:ext cx="8229600" cy="1066190"/>
          </a:xfrm>
          <a:prstGeom prst="roundRect">
            <a:avLst>
              <a:gd name="adj" fmla="val 5146"/>
            </a:avLst>
          </a:prstGeom>
          <a:solidFill>
            <a:srgbClr val="FFFBEB"/>
          </a:solidFill>
          <a:ln w="9525">
            <a:solidFill>
              <a:srgbClr val="DDE2EA"/>
            </a:solidFill>
            <a:prstDash val="solid"/>
          </a:ln>
        </p:spPr>
      </p:sp>
      <p:sp>
        <p:nvSpPr>
          <p:cNvPr id="9" name="Text 7"/>
          <p:cNvSpPr txBox="1"/>
          <p:nvPr/>
        </p:nvSpPr>
        <p:spPr>
          <a:xfrm>
            <a:off x="603504" y="3402482"/>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6 — identity first, then values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the numerator identity in full before substituting. It shows the method even if an arithmetic slip follows, and it makes comparing coefficients easy when a constant cannot be found by substitution. Then check with a spare value, often x = 0.</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P4.1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7 — keep the answer in the form asked</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the question asks for A + B/… + C/…, give all the constants and the assembled expression. Partial fractions are usually the first part of a longer question, and the later parts use exactly that form.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To prove "if P then Q" by contradiction, assume "if not P then not 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is a different statement; it does not deny what you want to prove.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Assume P is true and Q is false.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the √2 proof, "simplest form" is an optional extra.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Without it, finding that a and b are both even contradicts nothing.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State the simplest-form condition in the assumption.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p₁ p₂ ⋯pₙ + 1 is always prime.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 ×3 ×5 ×7 ×11 ×13 + 1 = 30 031 = 59 ×509.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has a prime factor that is not in the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f(x)/((x-1)²(x+2)) needs only B/((x-1)²) + C/(x+2).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repeated factor contributes two terms.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Include A/(x-1) as well.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Any fraction can be split straight away.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 an improper fraction the forms do not match the degrees.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Divide first when the degree of the numerator ≥ the degree of the denominator.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Substitution only works for values that appear in the question.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numerator equation is an identity, true for all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Any value may be substituted; roots of the factors are simply the most efficient.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P2 Proof and algebraic division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Proof by deduction, exhaustion and counterexample complete the set of proof methods with contradiction; algebraic long division is the first step for every improper fraction.</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P3 Algebraic fractions and differentiation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Simplifying and adding algebraic fractions is the reverse of partial fractions, and differentiating each term (as in worked example 8) uses the chain rule from P3. The factors of a denominator give the vertical asymptotes of a curve, as for transformations of 1/x.</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P4.3 The binomial series and P4.6 Integration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Partial fractions turn a fraction into terms that integrate to logarithms, and into terms that can each be expanded with the binomial series. In IAL Physics, resistors in parallel combine as a sum of reciprocals, 1/R = 1/R₁ + 1/R₂: adding fractions, the reverse of splitting them.</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256178"/>
                <a:gridCol w="3802075"/>
                <a:gridCol w="1171346"/>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f(x)/((ax+b)(cx+d)) ≡A/(ax+b) + B/(cx+d)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partial fractions, distinct linear factors (proper fraction)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f(x)/((ax+b)²(cx+d)) ≡A/(ax+b) + B/((ax+b)²) + C/(cx+d)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partial fractions with a repeated linear factor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N(x)/D(x) = Q(x) + R(x)/D(x), deg R &lt; deg 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improper fractions: divide before splitting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f(x) ≡A(cx+d) + B(ax+b)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numerator identity used to find the constants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odd ⇒a² = 2(2k² + 2k) + 1 odd; so a² even ⇒a even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parity step inside the √2 proof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 = p₁ p₂ ⋯pₙ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new number in the proof that there are infinitely many primes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02722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Prove by contradiction that there is no greatest multiple of 7.</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Prove by contradiction that if n² is odd, then n is odd.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Express 5/((x-1)(x+4)) in partial fractions.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Write down the form of the partial fractions of (2x+3)/(x²(x-5)), then find the constants.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Why must (x²+4)/((x+1)(x-3)) be divided before it is split, and what is the result?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Prove by contradiction that √2 - 5 is irrational.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315650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Assume there is a greatest multiple of 7, M = 7k for some integer k. Then M + 7 = 7(k+1) is also a multiple of 7, and M + 7 &gt; M. This contradicts M being the greatest, so there is no greatest multiple of 7.</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Assume n² is odd and n is even, so n = 2k. Then n² = 4k² = 2(2k²), which is even: a contradiction. So if n² is odd, n is odd.</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5 ≡A(x+4) + B(x-1). x = 1: 5 = 5A, A = 1; x = -4: 5 = -5B, B = -1. So 1/(x-1) - 1/(x+4).</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x² is a repeated factor (x twice), so the form is A/x + B/x² + C/(x-5). From 2x + 3 ≡Ax(x-5) + B(x-5) + Cx²: x = 0 gives B = -(3/5); x = 5 gives 13 = 25C, C = (13/25); the x² terms give A + C = 0, so A = -(13/25).</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The numerator and denominator both have degree 2, so the fraction is improper. x² + 4 = (x² - 2x - 3) + (2x + 7), giving 1 + (2x+7)/((x+1)(x-3)). Then 2x + 7 ≡A(x-3) + B(x+1): x = -1 gives A = -(5/4), x = 3 gives B = (13/4). Result: 1 - 5/(4(x+1)) + 13/(4(x-3)).</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Assume √2 - 5 = r/s with r, s integers, s ≠0.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Then √2 = r/s + 5 = (r + 5s)/s, a ratio of integers, so √2 would be rational. This contradicts worked example 1, so √2 - 5 is irrational.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Give each answer as a sum of partial fractions.</a:t>
            </a:r>
            <a:endParaRPr lang="en-US" sz="1600" dirty="0"/>
          </a:p>
          <a:p>
            <a:pPr indent="0" marL="0">
              <a:spcAft>
                <a:spcPts val="600"/>
              </a:spcAft>
              <a:buNone/>
            </a:pPr>
            <a:r>
              <a:rPr lang="en-US" sz="1600" dirty="0">
                <a:solidFill>
                  <a:srgbClr val="1A1F2B"/>
                </a:solidFill>
              </a:rPr>
              <a:t>(a) Express (5x + 1)/((x − 1)(x + 2)) in partial fractions.  [3]</a:t>
            </a:r>
            <a:endParaRPr lang="en-US" sz="1600" dirty="0"/>
          </a:p>
          <a:p>
            <a:pPr indent="0" marL="0">
              <a:spcAft>
                <a:spcPts val="600"/>
              </a:spcAft>
              <a:buNone/>
            </a:pPr>
            <a:r>
              <a:rPr lang="en-US" sz="1600" dirty="0">
                <a:solidFill>
                  <a:srgbClr val="1A1F2B"/>
                </a:solidFill>
              </a:rPr>
              <a:t>(b) Express (x + 5)/(2x² + 5x + 2) in partial fractions.  [3]</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Use proof by contradiction in both parts.</a:t>
            </a:r>
            <a:endParaRPr lang="en-US" sz="1600" dirty="0"/>
          </a:p>
          <a:p>
            <a:pPr indent="0" marL="0">
              <a:spcAft>
                <a:spcPts val="600"/>
              </a:spcAft>
              <a:buNone/>
            </a:pPr>
            <a:r>
              <a:rPr lang="en-US" sz="1600" dirty="0">
                <a:solidFill>
                  <a:srgbClr val="1A1F2B"/>
                </a:solidFill>
              </a:rPr>
              <a:t>(a) Prove that there is no greatest odd integer.  [2]</a:t>
            </a:r>
            <a:endParaRPr lang="en-US" sz="1600" dirty="0"/>
          </a:p>
          <a:p>
            <a:pPr indent="0" marL="0">
              <a:spcAft>
                <a:spcPts val="600"/>
              </a:spcAft>
              <a:buNone/>
            </a:pPr>
            <a:r>
              <a:rPr lang="en-US" sz="1600" dirty="0">
                <a:solidFill>
                  <a:srgbClr val="1A1F2B"/>
                </a:solidFill>
              </a:rPr>
              <a:t>(b) Prove that there is no smallest positive rational number.  [3]</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5x + 1 ≡ A(x + 2) + B(x − 1)</a:t>
            </a:r>
            <a:endParaRPr lang="en-US" sz="1600" dirty="0"/>
          </a:p>
          <a:p>
            <a:pPr marL="342900" indent="-342900">
              <a:spcAft>
                <a:spcPts val="400"/>
              </a:spcAft>
              <a:buSzPct val="100000"/>
              <a:buChar char="•"/>
            </a:pPr>
            <a:r>
              <a:rPr lang="en-US" sz="1600" dirty="0">
                <a:solidFill>
                  <a:srgbClr val="1A1F2B"/>
                </a:solidFill>
              </a:rPr>
              <a:t>x = 1: 6 = 3A, so A = 2</a:t>
            </a:r>
            <a:endParaRPr lang="en-US" sz="1600" dirty="0"/>
          </a:p>
          <a:p>
            <a:pPr marL="342900" indent="-342900">
              <a:spcAft>
                <a:spcPts val="400"/>
              </a:spcAft>
              <a:buSzPct val="100000"/>
              <a:buChar char="•"/>
            </a:pPr>
            <a:r>
              <a:rPr lang="en-US" sz="1600" dirty="0">
                <a:solidFill>
                  <a:srgbClr val="1A1F2B"/>
                </a:solidFill>
              </a:rPr>
              <a:t>x = −2: −9 = −3B, so B = 3, giving 2/(x − 1) + 3/(x + 2)</a:t>
            </a:r>
            <a:endParaRPr lang="en-US" sz="1600" dirty="0"/>
          </a:p>
          <a:p>
            <a:pPr marL="342900" indent="-342900">
              <a:spcAft>
                <a:spcPts val="400"/>
              </a:spcAft>
              <a:buSzPct val="100000"/>
              <a:buChar char="•"/>
            </a:pPr>
            <a:r>
              <a:rPr lang="en-US" sz="1600" dirty="0">
                <a:solidFill>
                  <a:srgbClr val="1A1F2B"/>
                </a:solidFill>
              </a:rPr>
              <a:t>2x² + 5x + 2 = (2x + 1)(x + 2)</a:t>
            </a:r>
            <a:endParaRPr lang="en-US" sz="1600" dirty="0"/>
          </a:p>
          <a:p>
            <a:pPr marL="342900" indent="-342900">
              <a:spcAft>
                <a:spcPts val="400"/>
              </a:spcAft>
              <a:buSzPct val="100000"/>
              <a:buChar char="•"/>
            </a:pPr>
            <a:r>
              <a:rPr lang="en-US" sz="1600" dirty="0">
                <a:solidFill>
                  <a:srgbClr val="1A1F2B"/>
                </a:solidFill>
              </a:rPr>
              <a:t>x + 5 ≡ A(x + 2) + B(2x + 1), substituting x = −½ or x = −2</a:t>
            </a:r>
            <a:endParaRPr lang="en-US" sz="1600" dirty="0"/>
          </a:p>
          <a:p>
            <a:pPr marL="342900" indent="-342900">
              <a:spcAft>
                <a:spcPts val="400"/>
              </a:spcAft>
              <a:buSzPct val="100000"/>
              <a:buChar char="•"/>
            </a:pPr>
            <a:r>
              <a:rPr lang="en-US" sz="1600" dirty="0">
                <a:solidFill>
                  <a:srgbClr val="1A1F2B"/>
                </a:solidFill>
              </a:rPr>
              <a:t>A = 3, B = −1: 3/(2x + 1) − 1/(x + 2)</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assume there is a greatest odd integer, N</a:t>
            </a:r>
            <a:endParaRPr lang="en-US" sz="1400" dirty="0"/>
          </a:p>
          <a:p>
            <a:pPr marL="342900" indent="-342900">
              <a:spcAft>
                <a:spcPts val="400"/>
              </a:spcAft>
              <a:buSzPct val="100000"/>
              <a:buChar char="•"/>
            </a:pPr>
            <a:r>
              <a:rPr lang="en-US" sz="1400" dirty="0">
                <a:solidFill>
                  <a:srgbClr val="1A1F2B"/>
                </a:solidFill>
              </a:rPr>
              <a:t>N + 2 is odd and N + 2 &gt; N, which contradicts N being the greatest, so there is no greatest odd integer</a:t>
            </a:r>
            <a:endParaRPr lang="en-US" sz="1400" dirty="0"/>
          </a:p>
          <a:p>
            <a:pPr marL="342900" indent="-342900">
              <a:spcAft>
                <a:spcPts val="400"/>
              </a:spcAft>
              <a:buSzPct val="100000"/>
              <a:buChar char="•"/>
            </a:pPr>
            <a:r>
              <a:rPr lang="en-US" sz="1400" dirty="0">
                <a:solidFill>
                  <a:srgbClr val="1A1F2B"/>
                </a:solidFill>
              </a:rPr>
              <a:t>assume there is a smallest positive rational number r = p/q, with p, q positive integers</a:t>
            </a:r>
            <a:endParaRPr lang="en-US" sz="1400" dirty="0"/>
          </a:p>
          <a:p>
            <a:pPr marL="342900" indent="-342900">
              <a:spcAft>
                <a:spcPts val="400"/>
              </a:spcAft>
              <a:buSzPct val="100000"/>
              <a:buChar char="•"/>
            </a:pPr>
            <a:r>
              <a:rPr lang="en-US" sz="1400" dirty="0">
                <a:solidFill>
                  <a:srgbClr val="1A1F2B"/>
                </a:solidFill>
              </a:rPr>
              <a:t>r/2 = p/(2q) is a ratio of integers, so it is rational, and it is positive</a:t>
            </a:r>
            <a:endParaRPr lang="en-US" sz="1400" dirty="0"/>
          </a:p>
          <a:p>
            <a:pPr marL="342900" indent="-342900">
              <a:spcAft>
                <a:spcPts val="400"/>
              </a:spcAft>
              <a:buSzPct val="100000"/>
              <a:buChar char="•"/>
            </a:pPr>
            <a:r>
              <a:rPr lang="en-US" sz="1400" dirty="0">
                <a:solidFill>
                  <a:srgbClr val="1A1F2B"/>
                </a:solidFill>
              </a:rPr>
              <a:t>r/2 &lt; r, which contradicts r being the smallest, so there is no smallest positive rational number</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46</Slides>
  <Notes>46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P4.1 Proof by contradiction and partial fractions · Edexcel IAL Maths</dc:title>
  <dc:subject>PptxGenJS Presentation</dc:subject>
  <dc:creator>Evan Kotronis · ExaminerPrep</dc:creator>
  <cp:lastModifiedBy>Evan Kotronis · ExaminerPrep</cp:lastModifiedBy>
  <cp:revision>1</cp:revision>
  <dcterms:created xsi:type="dcterms:W3CDTF">2026-10-26T15:11:22Z</dcterms:created>
  <dcterms:modified xsi:type="dcterms:W3CDTF">2026-10-26T15:11:22Z</dcterms:modified>
</cp:coreProperties>
</file>