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0d075d7-b48f-7f9e-fea5-f8f839411ebb}">
          <p14:sldIdLst>
            <p14:sldId id="256"/>
            <p14:sldId id="257"/>
            <p14:sldId id="258"/>
          </p14:sldIdLst>
        </p14:section>
        <p14:section name="Theory" id="{b3a40e8a-8580-6f27-9a3b-afafc48891dc}">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198edd49-d905-ab97-043c-ada30ca999c3}">
          <p14:sldIdLst>
            <p14:sldId id="296"/>
            <p14:sldId id="297"/>
            <p14:sldId id="298"/>
          </p14:sldIdLst>
        </p14:section>
        <p14:section name="Answers" id="{aba5b5fd-d514-bbef-f12a-943e67fb4f05}">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P3.3 Reciprocal and inverse trigonometric functions. Notes for this topic: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sec, cosec and cot?.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sec, cosec and cot?.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sec, cosec and cot?: Worked example 1.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sec, cosec and cot?.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Worked example 2.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sec, cosec and cot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in sec, cosec and cot?.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in sec, cosec and cot?: Worked example 3.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in sec, cosec and cot?.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arcsin, arccos and arctan?.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arcsin, arccos and arctan?.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arcsin, arccos and arctan?: Worked example 4.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are arcsin, arccos and arctan?.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inverse trig graphs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inverse trig graphs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inverse trig graphs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inverse trig graphs look like?: Worked example 5.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inverse trig graphs look like?.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two new identities come from?.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two new identities come from?.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the two new identities come from?: Worked example 6.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with these identities?.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with these identities?: Worked example 7.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equations with these identities?.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trigonometric identity?.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prove a trigonometric identity?: Worked example 8.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P3.3.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P3.3.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https://examinerprep.com/notes/edexcel-ial-maths/reciprocal-and-inverse-trigonometric-functions/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https://examinerprep.com/ial-maths-p3-3-reciprocal-and-inverse-trigonometric-functions-questions#IALM-P3-3-B-01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https://examinerprep.com/ial-maths-p3-3-reciprocal-and-inverse-trigonometric-functions-questions#IALM-P3-3-B-02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https://examinerprep.com/ial-maths-p3-3-reciprocal-and-inverse-trigonometric-functions-questions#IALM-P3-3-B-01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https://examinerprep.com/ial-maths-p3-3-reciprocal-and-inverse-trigonometric-functions-questions#IALM-P3-3-B-02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reciprocal-and-inverse-trigonometric-functions/" TargetMode="External"/><Relationship Id="rId2" Type="http://schemas.openxmlformats.org/officeDocument/2006/relationships/hyperlink" Target="https://examinerprep.com/ial-maths-p3-3-reciprocal-and-inverse-trigonometric-func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P3.3 Reciprocal and inverse trigonometric functions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definitions of sec, cosec and cot, with exact values in degrees and radians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graphs of y = sec x, y = cosec x and y = cot x: asymptotes, turning points, period and range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Simple transformations of the reciprocal graphs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equations such as cot θ= -0.4 and sec 2x = 3 in a given interval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arcsin, arccos and arctan: restricted domains, ranges and graphs as reflections in y = 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identities sec²θ= 1 + tan²θ and cosec²θ= 1 + cot²θ</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Exact values, quadratic-type equations and identity proofs using these identities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reciprocal functions are sec θ= 1/cos θ, cosecθ= 1/sin θ and cot θ= cos θ/sin θ, and the inverse functions arcsin, arccos and arctan undo sin, cos and tan on restricted domains, giving one angle only.</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Pair the reciprocals by the third letter: se</a:t>
            </a: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with </a:t>
            </a: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os, co</a:t>
            </a:r>
            <a:r>
              <a:rPr lang="en-US" sz="1500" b="1" dirty="0">
                <a:solidFill>
                  <a:srgbClr val="1A1F2B"/>
                </a:solidFill>
                <a:latin typeface="Calibri" pitchFamily="34" charset="0"/>
                <a:ea typeface="Calibri" pitchFamily="34" charset="-122"/>
                <a:cs typeface="Calibri" pitchFamily="34" charset="-120"/>
              </a:rPr>
              <a:t>s</a:t>
            </a:r>
            <a:r>
              <a:rPr lang="en-US" sz="1500" dirty="0">
                <a:solidFill>
                  <a:srgbClr val="1A1F2B"/>
                </a:solidFill>
                <a:latin typeface="Calibri" pitchFamily="34" charset="0"/>
                <a:ea typeface="Calibri" pitchFamily="34" charset="-122"/>
                <a:cs typeface="Calibri" pitchFamily="34" charset="-120"/>
              </a:rPr>
              <a:t>ec with </a:t>
            </a:r>
            <a:r>
              <a:rPr lang="en-US" sz="1500" b="1" dirty="0">
                <a:solidFill>
                  <a:srgbClr val="1A1F2B"/>
                </a:solidFill>
                <a:latin typeface="Calibri" pitchFamily="34" charset="0"/>
                <a:ea typeface="Calibri" pitchFamily="34" charset="-122"/>
                <a:cs typeface="Calibri" pitchFamily="34" charset="-120"/>
              </a:rPr>
              <a:t>s</a:t>
            </a:r>
            <a:r>
              <a:rPr lang="en-US" sz="1500" dirty="0">
                <a:solidFill>
                  <a:srgbClr val="1A1F2B"/>
                </a:solidFill>
                <a:latin typeface="Calibri" pitchFamily="34" charset="0"/>
                <a:ea typeface="Calibri" pitchFamily="34" charset="-122"/>
                <a:cs typeface="Calibri" pitchFamily="34" charset="-120"/>
              </a:rPr>
              <a:t>in, co</a:t>
            </a:r>
            <a:r>
              <a:rPr lang="en-US" sz="1500" b="1" dirty="0">
                <a:solidFill>
                  <a:srgbClr val="1A1F2B"/>
                </a:solidFill>
                <a:latin typeface="Calibri" pitchFamily="34" charset="0"/>
                <a:ea typeface="Calibri" pitchFamily="34" charset="-122"/>
                <a:cs typeface="Calibri" pitchFamily="34" charset="-120"/>
              </a:rPr>
              <a:t>t</a:t>
            </a:r>
            <a:r>
              <a:rPr lang="en-US" sz="1500" dirty="0">
                <a:solidFill>
                  <a:srgbClr val="1A1F2B"/>
                </a:solidFill>
                <a:latin typeface="Calibri" pitchFamily="34" charset="0"/>
                <a:ea typeface="Calibri" pitchFamily="34" charset="-122"/>
                <a:cs typeface="Calibri" pitchFamily="34" charset="-120"/>
              </a:rPr>
              <a:t> with </a:t>
            </a:r>
            <a:r>
              <a:rPr lang="en-US" sz="1500" b="1" dirty="0">
                <a:solidFill>
                  <a:srgbClr val="1A1F2B"/>
                </a:solidFill>
                <a:latin typeface="Calibri" pitchFamily="34" charset="0"/>
                <a:ea typeface="Calibri" pitchFamily="34" charset="-122"/>
                <a:cs typeface="Calibri" pitchFamily="34" charset="-120"/>
              </a:rPr>
              <a:t>t</a:t>
            </a:r>
            <a:r>
              <a:rPr lang="en-US" sz="1500" dirty="0">
                <a:solidFill>
                  <a:srgbClr val="1A1F2B"/>
                </a:solidFill>
                <a:latin typeface="Calibri" pitchFamily="34" charset="0"/>
                <a:ea typeface="Calibri" pitchFamily="34" charset="-122"/>
                <a:cs typeface="Calibri" pitchFamily="34" charset="-120"/>
              </a:rPr>
              <a:t>an.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Each reciprocal graph has a vertical asymptote wherever the original function is zero. sec and cosec have period 2π and never take values strictly between -1 and 1; cot has period π.</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arcsin x ∈[-π/2, π/2] and arccos x ∈[0, π] for -1 ≤x ≤1; arctan x ∈(-π/2, π/2) for all x.</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sec²θ= 1 + tan²θ and cosec²θ= 1 + cot²θ both come from sin²θ+ cos²θ= 1.</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For equations, use an identity to leave one function only, solve the quadratic, then convert back to sin, cos or tan to find every angle in the interval.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sec, cosec and cot?</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three new functions are not really new at all: each one is "one over" a function you already know. Their value is that they make many expressions shorter, and they turn up naturally in calculus (the derivative of tan x is sec² x). Once you rewrite them in terms of sin, cos and tan, every technique from P2 applies.</a:t>
            </a:r>
            <a:endParaRPr lang="en-US" sz="1500" dirty="0"/>
          </a:p>
        </p:txBody>
      </p:sp>
      <p:sp>
        <p:nvSpPr>
          <p:cNvPr id="5" name="Shape 3"/>
          <p:cNvSpPr/>
          <p:nvPr/>
        </p:nvSpPr>
        <p:spPr>
          <a:xfrm>
            <a:off x="457200" y="2412187"/>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503627"/>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reciprocal trigonometric functions.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sec θ= 1/cos θ   cosecθ= 1/sin θ   cot θ= 1/tan θ = cos θ/sin θ sec is short for secant, cosec for cosecant (sometimes written csc) and cot for cotangent. Each is undefined where the function underneath is zero: sec where cos θ= 0, cosec and cot where sin θ= 0.</a:t>
            </a:r>
            <a:endParaRPr lang="en-US" sz="1400" dirty="0"/>
          </a:p>
        </p:txBody>
      </p:sp>
      <p:sp>
        <p:nvSpPr>
          <p:cNvPr id="7" name="Text 5"/>
          <p:cNvSpPr txBox="1"/>
          <p:nvPr/>
        </p:nvSpPr>
        <p:spPr>
          <a:xfrm>
            <a:off x="457200" y="4025189"/>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Because a number and its reciprocal always have the same sign, the quadrant signs from the CAST diagram carry over: sec is positive wherever cos is, cosec wherever sin is, and cot wherever tan 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sec, cosec and cot?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CAST signs apply to the reciprocals too. At 225° (third quadrant) only tan and cot are positive, so cosec 225° must be negative.">    </p:cNvPr>
          <p:cNvPicPr>
            <a:picLocks noChangeAspect="1"/>
          </p:cNvPicPr>
          <p:nvPr/>
        </p:nvPicPr>
        <p:blipFill>
          <a:blip r:embed="rId1"/>
          <a:stretch>
            <a:fillRect/>
          </a:stretch>
        </p:blipFill>
        <p:spPr>
          <a:xfrm>
            <a:off x="5965546" y="1371600"/>
            <a:ext cx="2721254" cy="2638044"/>
          </a:xfrm>
          <a:prstGeom prst="rect">
            <a:avLst/>
          </a:prstGeom>
        </p:spPr>
      </p:pic>
      <p:sp>
        <p:nvSpPr>
          <p:cNvPr id="5" name="Text 2"/>
          <p:cNvSpPr txBox="1"/>
          <p:nvPr/>
        </p:nvSpPr>
        <p:spPr>
          <a:xfrm>
            <a:off x="5965546" y="4055364"/>
            <a:ext cx="2721254" cy="562356"/>
          </a:xfrm>
          <a:prstGeom prst="rect">
            <a:avLst/>
          </a:prstGeom>
          <a:noFill/>
          <a:ln/>
        </p:spPr>
        <p:txBody>
          <a:bodyPr wrap="square" lIns="0" tIns="0" rIns="0" bIns="0" rtlCol="0" anchor="t"/>
          <a:lstStyle/>
          <a:p>
            <a:pPr algn="ctr" indent="0" marL="0">
              <a:buNone/>
            </a:pPr>
            <a:r>
              <a:rPr lang="en-US" sz="1100" i="1" dirty="0">
                <a:solidFill>
                  <a:srgbClr val="5A6577"/>
                </a:solidFill>
              </a:rPr>
              <a:t>The CAST signs apply to the reciprocals too. At 225° (third quadrant) only tan and cot are positive, so cosec 225° must be negative.</a:t>
            </a:r>
            <a:endParaRPr lang="en-US" sz="1100" dirty="0"/>
          </a:p>
        </p:txBody>
      </p:sp>
      <p:sp>
        <p:nvSpPr>
          <p:cNvPr id="6" name="Text 3"/>
          <p:cNvSpPr txBox="1"/>
          <p:nvPr/>
        </p:nvSpPr>
        <p:spPr>
          <a:xfrm>
            <a:off x="457200" y="1371600"/>
            <a:ext cx="5188306"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Calculators have no sec, cosec or cot keys, so find cos, sin or tan first and then press the reciprocal key.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sec, cosec and cot?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Find</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Find the exact values of sec 2π/3, cosec 225° and cot 5π/6. (b) Find sec 1.2 and cot 40°, giving each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Rewrite each in terms of cos, sin and tan, then use exact values and the quadrant signs. sec 2π/3 = 1/(cos 2π/3) = 1/(-½) = </a:t>
            </a:r>
            <a:r>
              <a:rPr lang="en-US" sz="1500" b="1" dirty="0">
                <a:solidFill>
                  <a:srgbClr val="1A1F2B"/>
                </a:solidFill>
                <a:latin typeface="Calibri" pitchFamily="34" charset="0"/>
                <a:ea typeface="Calibri" pitchFamily="34" charset="-122"/>
                <a:cs typeface="Calibri" pitchFamily="34" charset="-120"/>
              </a:rPr>
              <a:t>-2</a:t>
            </a:r>
            <a:r>
              <a:rPr lang="en-US" sz="1500" dirty="0">
                <a:solidFill>
                  <a:srgbClr val="1A1F2B"/>
                </a:solidFill>
                <a:latin typeface="Calibri" pitchFamily="34" charset="0"/>
                <a:ea typeface="Calibri" pitchFamily="34" charset="-122"/>
                <a:cs typeface="Calibri" pitchFamily="34" charset="-120"/>
              </a:rPr>
              <a:t>. cosec225° = 1/sin 225° = 1/(-√2/2) = -2/√2 = </a:t>
            </a:r>
            <a:r>
              <a:rPr lang="en-US" sz="1500" b="1" dirty="0">
                <a:solidFill>
                  <a:srgbClr val="1A1F2B"/>
                </a:solidFill>
                <a:latin typeface="Calibri" pitchFamily="34" charset="0"/>
                <a:ea typeface="Calibri" pitchFamily="34" charset="-122"/>
                <a:cs typeface="Calibri" pitchFamily="34" charset="-120"/>
              </a:rPr>
              <a:t>-√2</a:t>
            </a:r>
            <a:r>
              <a:rPr lang="en-US" sz="1500" dirty="0">
                <a:solidFill>
                  <a:srgbClr val="1A1F2B"/>
                </a:solidFill>
                <a:latin typeface="Calibri" pitchFamily="34" charset="0"/>
                <a:ea typeface="Calibri" pitchFamily="34" charset="-122"/>
                <a:cs typeface="Calibri" pitchFamily="34" charset="-120"/>
              </a:rPr>
              <a:t>. cot 5π/6 = (cos 5π/6)/(sin 5π/6) = (-√3/2)/½ = </a:t>
            </a:r>
            <a:r>
              <a:rPr lang="en-US" sz="1500" b="1" dirty="0">
                <a:solidFill>
                  <a:srgbClr val="1A1F2B"/>
                </a:solidFill>
                <a:latin typeface="Calibri" pitchFamily="34" charset="0"/>
                <a:ea typeface="Calibri" pitchFamily="34" charset="-122"/>
                <a:cs typeface="Calibri" pitchFamily="34" charset="-120"/>
              </a:rPr>
              <a:t>-√3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Radian mode for 1.2: sec 1.2 = 1 ÷cos 1.2 = 1 ÷0.3624 = </a:t>
            </a:r>
            <a:r>
              <a:rPr lang="en-US" sz="1500" b="1" dirty="0">
                <a:solidFill>
                  <a:srgbClr val="1A1F2B"/>
                </a:solidFill>
                <a:latin typeface="Calibri" pitchFamily="34" charset="0"/>
                <a:ea typeface="Calibri" pitchFamily="34" charset="-122"/>
                <a:cs typeface="Calibri" pitchFamily="34" charset="-120"/>
              </a:rPr>
              <a:t>2.76</a:t>
            </a:r>
            <a:r>
              <a:rPr lang="en-US" sz="1500" dirty="0">
                <a:solidFill>
                  <a:srgbClr val="1A1F2B"/>
                </a:solidFill>
                <a:latin typeface="Calibri" pitchFamily="34" charset="0"/>
                <a:ea typeface="Calibri" pitchFamily="34" charset="-122"/>
                <a:cs typeface="Calibri" pitchFamily="34" charset="-120"/>
              </a:rPr>
              <a:t> (2.7597…). Degree mode for 40°: cot 40° = 1 ÷tan 40° = 1 ÷0.8391 = </a:t>
            </a:r>
            <a:r>
              <a:rPr lang="en-US" sz="1500" b="1" dirty="0">
                <a:solidFill>
                  <a:srgbClr val="1A1F2B"/>
                </a:solidFill>
                <a:latin typeface="Calibri" pitchFamily="34" charset="0"/>
                <a:ea typeface="Calibri" pitchFamily="34" charset="-122"/>
                <a:cs typeface="Calibri" pitchFamily="34" charset="-120"/>
              </a:rPr>
              <a:t>1.19</a:t>
            </a:r>
            <a:r>
              <a:rPr lang="en-US" sz="1500" dirty="0">
                <a:solidFill>
                  <a:srgbClr val="1A1F2B"/>
                </a:solidFill>
                <a:latin typeface="Calibri" pitchFamily="34" charset="0"/>
                <a:ea typeface="Calibri" pitchFamily="34" charset="-122"/>
                <a:cs typeface="Calibri" pitchFamily="34" charset="-120"/>
              </a:rPr>
              <a:t> (1.1918…).</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sec, cosec and cot?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35508"/>
          </a:xfrm>
          <a:prstGeom prst="roundRect">
            <a:avLst>
              <a:gd name="adj" fmla="val 8633"/>
            </a:avLst>
          </a:prstGeom>
          <a:solidFill>
            <a:srgbClr val="FEF2F2"/>
          </a:solidFill>
          <a:ln w="9525">
            <a:solidFill>
              <a:srgbClr val="DDE2EA"/>
            </a:solidFill>
            <a:prstDash val="solid"/>
          </a:ln>
        </p:spPr>
      </p:sp>
      <p:sp>
        <p:nvSpPr>
          <p:cNvPr id="5" name="Text 3"/>
          <p:cNvSpPr txBox="1"/>
          <p:nvPr/>
        </p:nvSpPr>
        <p:spPr>
          <a:xfrm>
            <a:off x="603504" y="1463040"/>
            <a:ext cx="7936992" cy="48920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pairing by the first letter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sec and sin both start with "s", but sec is 1/cos. Use the </a:t>
            </a:r>
            <a:r>
              <a:rPr lang="en-US" sz="1400" b="1" dirty="0">
                <a:solidFill>
                  <a:srgbClr val="1A1F2B"/>
                </a:solidFill>
                <a:latin typeface="Calibri" pitchFamily="34" charset="0"/>
                <a:ea typeface="Calibri" pitchFamily="34" charset="-122"/>
                <a:cs typeface="Calibri" pitchFamily="34" charset="-120"/>
              </a:rPr>
              <a:t>third letter</a:t>
            </a:r>
            <a:r>
              <a:rPr lang="en-US" sz="1400" dirty="0">
                <a:solidFill>
                  <a:srgbClr val="1A1F2B"/>
                </a:solidFill>
                <a:latin typeface="Calibri" pitchFamily="34" charset="0"/>
                <a:ea typeface="Calibri" pitchFamily="34" charset="-122"/>
                <a:cs typeface="Calibri" pitchFamily="34" charset="-120"/>
              </a:rPr>
              <a:t>: se</a:t>
            </a:r>
            <a:r>
              <a:rPr lang="en-US" sz="1400" b="1" dirty="0">
                <a:solidFill>
                  <a:srgbClr val="1A1F2B"/>
                </a:solidFill>
                <a:latin typeface="Calibri" pitchFamily="34" charset="0"/>
                <a:ea typeface="Calibri" pitchFamily="34" charset="-122"/>
                <a:cs typeface="Calibri" pitchFamily="34" charset="-120"/>
              </a:rPr>
              <a:t>c</a:t>
            </a:r>
            <a:r>
              <a:rPr lang="en-US" sz="1400" dirty="0">
                <a:solidFill>
                  <a:srgbClr val="1A1F2B"/>
                </a:solidFill>
                <a:latin typeface="Calibri" pitchFamily="34" charset="0"/>
                <a:ea typeface="Calibri" pitchFamily="34" charset="-122"/>
                <a:cs typeface="Calibri" pitchFamily="34" charset="-120"/>
              </a:rPr>
              <a:t> ↔ </a:t>
            </a:r>
            <a:r>
              <a:rPr lang="en-US" sz="1400" b="1" dirty="0">
                <a:solidFill>
                  <a:srgbClr val="1A1F2B"/>
                </a:solidFill>
                <a:latin typeface="Calibri" pitchFamily="34" charset="0"/>
                <a:ea typeface="Calibri" pitchFamily="34" charset="-122"/>
                <a:cs typeface="Calibri" pitchFamily="34" charset="-120"/>
              </a:rPr>
              <a:t>c</a:t>
            </a:r>
            <a:r>
              <a:rPr lang="en-US" sz="1400" dirty="0">
                <a:solidFill>
                  <a:srgbClr val="1A1F2B"/>
                </a:solidFill>
                <a:latin typeface="Calibri" pitchFamily="34" charset="0"/>
                <a:ea typeface="Calibri" pitchFamily="34" charset="-122"/>
                <a:cs typeface="Calibri" pitchFamily="34" charset="-120"/>
              </a:rPr>
              <a:t>os, co</a:t>
            </a:r>
            <a:r>
              <a:rPr lang="en-US" sz="1400" b="1" dirty="0">
                <a:solidFill>
                  <a:srgbClr val="1A1F2B"/>
                </a:solidFill>
                <a:latin typeface="Calibri" pitchFamily="34" charset="0"/>
                <a:ea typeface="Calibri" pitchFamily="34" charset="-122"/>
                <a:cs typeface="Calibri" pitchFamily="34" charset="-120"/>
              </a:rPr>
              <a:t>s</a:t>
            </a:r>
            <a:r>
              <a:rPr lang="en-US" sz="1400" dirty="0">
                <a:solidFill>
                  <a:srgbClr val="1A1F2B"/>
                </a:solidFill>
                <a:latin typeface="Calibri" pitchFamily="34" charset="0"/>
                <a:ea typeface="Calibri" pitchFamily="34" charset="-122"/>
                <a:cs typeface="Calibri" pitchFamily="34" charset="-120"/>
              </a:rPr>
              <a:t>ec ↔ </a:t>
            </a:r>
            <a:r>
              <a:rPr lang="en-US" sz="1400" b="1" dirty="0">
                <a:solidFill>
                  <a:srgbClr val="1A1F2B"/>
                </a:solidFill>
                <a:latin typeface="Calibri" pitchFamily="34" charset="0"/>
                <a:ea typeface="Calibri" pitchFamily="34" charset="-122"/>
                <a:cs typeface="Calibri" pitchFamily="34" charset="-120"/>
              </a:rPr>
              <a:t>s</a:t>
            </a:r>
            <a:r>
              <a:rPr lang="en-US" sz="1400" dirty="0">
                <a:solidFill>
                  <a:srgbClr val="1A1F2B"/>
                </a:solidFill>
                <a:latin typeface="Calibri" pitchFamily="34" charset="0"/>
                <a:ea typeface="Calibri" pitchFamily="34" charset="-122"/>
                <a:cs typeface="Calibri" pitchFamily="34" charset="-120"/>
              </a:rPr>
              <a:t>in, co</a:t>
            </a:r>
            <a:r>
              <a:rPr lang="en-US" sz="1400" b="1" dirty="0">
                <a:solidFill>
                  <a:srgbClr val="1A1F2B"/>
                </a:solidFill>
                <a:latin typeface="Calibri" pitchFamily="34" charset="0"/>
                <a:ea typeface="Calibri" pitchFamily="34" charset="-122"/>
                <a:cs typeface="Calibri" pitchFamily="34" charset="-120"/>
              </a:rPr>
              <a:t>t</a:t>
            </a:r>
            <a:r>
              <a:rPr lang="en-US" sz="1400" dirty="0">
                <a:solidFill>
                  <a:srgbClr val="1A1F2B"/>
                </a:solidFill>
                <a:latin typeface="Calibri" pitchFamily="34" charset="0"/>
                <a:ea typeface="Calibri" pitchFamily="34" charset="-122"/>
                <a:cs typeface="Calibri" pitchFamily="34" charset="-120"/>
              </a:rPr>
              <a:t> ↔ </a:t>
            </a:r>
            <a:r>
              <a:rPr lang="en-US" sz="1400" b="1" dirty="0">
                <a:solidFill>
                  <a:srgbClr val="1A1F2B"/>
                </a:solidFill>
                <a:latin typeface="Calibri" pitchFamily="34" charset="0"/>
                <a:ea typeface="Calibri" pitchFamily="34" charset="-122"/>
                <a:cs typeface="Calibri" pitchFamily="34" charset="-120"/>
              </a:rPr>
              <a:t>t</a:t>
            </a:r>
            <a:r>
              <a:rPr lang="en-US" sz="1400" dirty="0">
                <a:solidFill>
                  <a:srgbClr val="1A1F2B"/>
                </a:solidFill>
                <a:latin typeface="Calibri" pitchFamily="34" charset="0"/>
                <a:ea typeface="Calibri" pitchFamily="34" charset="-122"/>
                <a:cs typeface="Calibri" pitchFamily="34" charset="-120"/>
              </a:rPr>
              <a:t>an.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y = sec x for 0 ≤ x ≤ 2π with y = cos x dashed. The asymptotes x = π/2 and x = 3π/2 sit at the zeros of cos; the curves touch where cos x = ±1.">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sec x for 0 ≤ x ≤ 2π with y = cos x dashed. The asymptotes x = π/2 and x = 3π/2 sit at the zeros of cos; the curves touch where cos x = ±1.</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You can sketch any reciprocal graph from the original using three facts. Where the original function is </a:t>
            </a:r>
            <a:r>
              <a:rPr lang="en-US" sz="1500" b="1" dirty="0">
                <a:solidFill>
                  <a:srgbClr val="1A1F2B"/>
                </a:solidFill>
                <a:latin typeface="Calibri" pitchFamily="34" charset="0"/>
                <a:ea typeface="Calibri" pitchFamily="34" charset="-122"/>
                <a:cs typeface="Calibri" pitchFamily="34" charset="-120"/>
              </a:rPr>
              <a:t>zero</a:t>
            </a:r>
            <a:r>
              <a:rPr lang="en-US" sz="1500" dirty="0">
                <a:solidFill>
                  <a:srgbClr val="1A1F2B"/>
                </a:solidFill>
                <a:latin typeface="Calibri" pitchFamily="34" charset="0"/>
                <a:ea typeface="Calibri" pitchFamily="34" charset="-122"/>
                <a:cs typeface="Calibri" pitchFamily="34" charset="-120"/>
              </a:rPr>
              <a:t>, the reciprocal has a </a:t>
            </a:r>
            <a:r>
              <a:rPr lang="en-US" sz="1500" b="1" dirty="0">
                <a:solidFill>
                  <a:srgbClr val="1A1F2B"/>
                </a:solidFill>
                <a:latin typeface="Calibri" pitchFamily="34" charset="0"/>
                <a:ea typeface="Calibri" pitchFamily="34" charset="-122"/>
                <a:cs typeface="Calibri" pitchFamily="34" charset="-120"/>
              </a:rPr>
              <a:t>vertical asymptote</a:t>
            </a:r>
            <a:r>
              <a:rPr lang="en-US" sz="1500" dirty="0">
                <a:solidFill>
                  <a:srgbClr val="1A1F2B"/>
                </a:solidFill>
                <a:latin typeface="Calibri" pitchFamily="34" charset="0"/>
                <a:ea typeface="Calibri" pitchFamily="34" charset="-122"/>
                <a:cs typeface="Calibri" pitchFamily="34" charset="-120"/>
              </a:rPr>
              <a:t>, because dividing by a tiny number gives a huge result. Where the original is ±1, the reciprocal is also ±1, so the two graphs touch there; for sec and cosec these are the turning points. And where the original is small, the reciprocal is large, and the other way round.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y = cosec x with y = sin x dashed. The asymptotes are at x = 0, π and 2π, the zeros of sin. The minimum (π/2, 1) and maximum (3π/2, −1) are where sin x = ±1.">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cosec x with y = sin x dashed. The asymptotes are at x = 0, π and 2π, the zeros of sin. The minimum (π/2, 1) and maximum (3π/2, −1) are where sin x =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y = cot x with y = tan x dashed. Each curve has its zeros where the other has its asymptotes; cot x decreases between asymptotes and repeats every π.">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y = cot x with y = tan x dashed. Each curve has its zeros where the other has its asymptotes; cot x decreases between asymptotes and repeats every π.</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714500"/>
                <a:gridCol w="2342693"/>
                <a:gridCol w="2938882"/>
                <a:gridCol w="12335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 = sec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 = cosec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 = cot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Asymptotes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π/2 + nπ (90°, 270°,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nπ (0°, 180°, 360°,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nπ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 (360°)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 (180°)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≤-1 or y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≤-1 or y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real numbers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Turning points (0 to 2π)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 (0, 1), (2π, 1); max (π,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min (π/2, 1); max (3π/2,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Zeros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π/2, 3π/2,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even: symmetric about the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odd: rotational symmetry about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485693"/>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Transformations work exactly as for any graph (P3.2). y = asec x + b stretches by scale factor a parallel to the y-axis and then translates by b. The asymptotes do not move, because no x-coordinate changes, but the turning points and the "gap" in the range do.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Write down, find, solve</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C has equation y = 2sec x - 1, 0 ≤x ≤2π. (a) Write down the equations of the asymptotes of C. (b) Find the coordinates of the turning points of C. (c) State the range of values of y on C. (d) Solve 2sec x - 1 = 4, giving answers to 3 significant figures. (e) Find the set of values of k for which 2sec x - 1 = k has no solutions.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Asymptotes where cos x = 0; the stretch and translation do not move them: </a:t>
            </a:r>
            <a:r>
              <a:rPr lang="en-US" sz="1500" b="1" dirty="0">
                <a:solidFill>
                  <a:srgbClr val="1A1F2B"/>
                </a:solidFill>
                <a:latin typeface="Calibri" pitchFamily="34" charset="0"/>
                <a:ea typeface="Calibri" pitchFamily="34" charset="-122"/>
                <a:cs typeface="Calibri" pitchFamily="34" charset="-120"/>
              </a:rPr>
              <a:t>x = π/2 and x = 3π/2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turning points of sec x are (0, 1), (π, -1), (2π, 1); apply y ↦2y - 1. Minimum points </a:t>
            </a:r>
            <a:r>
              <a:rPr lang="en-US" sz="1500" b="1" dirty="0">
                <a:solidFill>
                  <a:srgbClr val="1A1F2B"/>
                </a:solidFill>
                <a:latin typeface="Calibri" pitchFamily="34" charset="0"/>
                <a:ea typeface="Calibri" pitchFamily="34" charset="-122"/>
                <a:cs typeface="Calibri" pitchFamily="34" charset="-120"/>
              </a:rPr>
              <a:t>(0, 1) and (2π, 1)</a:t>
            </a:r>
            <a:r>
              <a:rPr lang="en-US" sz="1500" dirty="0">
                <a:solidFill>
                  <a:srgbClr val="1A1F2B"/>
                </a:solidFill>
                <a:latin typeface="Calibri" pitchFamily="34" charset="0"/>
                <a:ea typeface="Calibri" pitchFamily="34" charset="-122"/>
                <a:cs typeface="Calibri" pitchFamily="34" charset="-120"/>
              </a:rPr>
              <a:t>; maximum point </a:t>
            </a:r>
            <a:r>
              <a:rPr lang="en-US" sz="1500" b="1" dirty="0">
                <a:solidFill>
                  <a:srgbClr val="1A1F2B"/>
                </a:solidFill>
                <a:latin typeface="Calibri" pitchFamily="34" charset="0"/>
                <a:ea typeface="Calibri" pitchFamily="34" charset="-122"/>
                <a:cs typeface="Calibri" pitchFamily="34" charset="-120"/>
              </a:rPr>
              <a:t>(π, -3)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sec x ≤-1 or sec x ≥1, so </a:t>
            </a:r>
            <a:r>
              <a:rPr lang="en-US" sz="1500" b="1" dirty="0">
                <a:solidFill>
                  <a:srgbClr val="1A1F2B"/>
                </a:solidFill>
                <a:latin typeface="Calibri" pitchFamily="34" charset="0"/>
                <a:ea typeface="Calibri" pitchFamily="34" charset="-122"/>
                <a:cs typeface="Calibri" pitchFamily="34" charset="-120"/>
              </a:rPr>
              <a:t>y ≤-3 or y ≥1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sec x = (5/2) ⇒cos x = 0.4 ⇒x = 1.1593 or 2π- 1.1593 = 5.1239: </a:t>
            </a:r>
            <a:r>
              <a:rPr lang="en-US" sz="1500" b="1" dirty="0">
                <a:solidFill>
                  <a:srgbClr val="1A1F2B"/>
                </a:solidFill>
                <a:latin typeface="Calibri" pitchFamily="34" charset="0"/>
                <a:ea typeface="Calibri" pitchFamily="34" charset="-122"/>
                <a:cs typeface="Calibri" pitchFamily="34" charset="-120"/>
              </a:rPr>
              <a:t>x = 1.16 or x = 5.12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The line y = k misses the curve exactly when it lies in the gap: </a:t>
            </a:r>
            <a:r>
              <a:rPr lang="en-US" sz="1500" b="1" dirty="0">
                <a:solidFill>
                  <a:srgbClr val="1A1F2B"/>
                </a:solidFill>
                <a:latin typeface="Calibri" pitchFamily="34" charset="0"/>
                <a:ea typeface="Calibri" pitchFamily="34" charset="-122"/>
                <a:cs typeface="Calibri" pitchFamily="34" charset="-120"/>
              </a:rPr>
              <a:t>-3 &lt; k &lt; 1</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sec, cosec and cot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2: y = 2 sec x − 1. The shaded band −3 &lt; y &lt; 1 contains no part of the curve; the line y = 4 meets it at x ≈ 1.16 and 5.12.">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y = 2 sec x − 1. The shaded band −3 &lt; y &lt; 1 contains no part of the curve; the line y = 4 meets it at x ≈ 1.16 and 5.12.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in sec, cosec and cot?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cot θ = −0.4 on 0° ≤ θ &lt; 360°: one solution in each 180° branch of the cot curve, 180° apar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cot θ = −0.4 on 0° ≤ θ &lt; 360°: one solution in each 180° branch of the cot curve, 180° apart.</a:t>
            </a:r>
            <a:endParaRPr lang="en-US" sz="1100" dirty="0"/>
          </a:p>
        </p:txBody>
      </p:sp>
      <p:sp>
        <p:nvSpPr>
          <p:cNvPr id="6" name="Text 3"/>
          <p:cNvSpPr txBox="1"/>
          <p:nvPr/>
        </p:nvSpPr>
        <p:spPr>
          <a:xfrm>
            <a:off x="457200" y="1371600"/>
            <a:ext cx="3611880" cy="31583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Take reciprocals first: sec θ= k ⇔cos θ= 1/k, and similarly for the others. That single step turns an unfamiliar equation into a P2 equation. Then find the principal value, use the symmetry of the graph (or CAST) for the other angles, and keep only answers in the interval.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warnings. First, sec θ= k and cosecθ= k have </a:t>
            </a:r>
            <a:r>
              <a:rPr lang="en-US" sz="1500" b="1" dirty="0">
                <a:solidFill>
                  <a:srgbClr val="1A1F2B"/>
                </a:solidFill>
                <a:latin typeface="Calibri" pitchFamily="34" charset="0"/>
                <a:ea typeface="Calibri" pitchFamily="34" charset="-122"/>
                <a:cs typeface="Calibri" pitchFamily="34" charset="-120"/>
              </a:rPr>
              <a:t>no solutions</a:t>
            </a:r>
            <a:r>
              <a:rPr lang="en-US" sz="1500" dirty="0">
                <a:solidFill>
                  <a:srgbClr val="1A1F2B"/>
                </a:solidFill>
                <a:latin typeface="Calibri" pitchFamily="34" charset="0"/>
                <a:ea typeface="Calibri" pitchFamily="34" charset="-122"/>
                <a:cs typeface="Calibri" pitchFamily="34" charset="-120"/>
              </a:rPr>
              <a:t> when -1 &lt; k &lt; 1, because the reciprocal would have to be bigger than 1 in size. Second, for an equation like sec(ax + b) = k, change the interval before solving: if 0 ≤x ≤π, then 0 ≤2x ≤2π.</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in sec, cosec and cot?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Solve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cot θ= -0.4 for 0° ≤θ&lt; 360°, giving answers to 1 decimal place. (b) Solve sec 2x = 3 for 0 ≤x ≤π, giving answers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tan θ= 1 ÷(-0.4) = -2.5, principal value tan⁻¹(-2.5) = -68.2°. tan repeats every 180°, so add 180° until the answers are in range: </a:t>
            </a:r>
            <a:r>
              <a:rPr lang="en-US" sz="1500" b="1" dirty="0">
                <a:solidFill>
                  <a:srgbClr val="1A1F2B"/>
                </a:solidFill>
                <a:latin typeface="Calibri" pitchFamily="34" charset="0"/>
                <a:ea typeface="Calibri" pitchFamily="34" charset="-122"/>
                <a:cs typeface="Calibri" pitchFamily="34" charset="-120"/>
              </a:rPr>
              <a:t>θ= 111.8° or 291.8°</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 2x = ⅓ on the new interval 0 ≤2x ≤2π: 2x = 1.2310 or 2π- 1.2310 = 5.0522. Halve: </a:t>
            </a:r>
            <a:r>
              <a:rPr lang="en-US" sz="1500" b="1" dirty="0">
                <a:solidFill>
                  <a:srgbClr val="1A1F2B"/>
                </a:solidFill>
                <a:latin typeface="Calibri" pitchFamily="34" charset="0"/>
                <a:ea typeface="Calibri" pitchFamily="34" charset="-122"/>
                <a:cs typeface="Calibri" pitchFamily="34" charset="-120"/>
              </a:rPr>
              <a:t>x = 0.615 or x = 2.53</a:t>
            </a:r>
            <a:r>
              <a:rPr lang="en-US" sz="1500" dirty="0">
                <a:solidFill>
                  <a:srgbClr val="1A1F2B"/>
                </a:solidFill>
                <a:latin typeface="Calibri" pitchFamily="34" charset="0"/>
                <a:ea typeface="Calibri" pitchFamily="34" charset="-122"/>
                <a:cs typeface="Calibri" pitchFamily="34" charset="-120"/>
              </a:rPr>
              <a:t>. The next value, 2x = 2π+ 1.2310, gives x &gt; π, so there are exactly two solutions.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in sec, cosec and cot?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y = sec 2x has period π, so on 0 ≤ x ≤ π it shows one full cycle. The line y = 3 meets it twice, at the two answers of Worked example 3(b).">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y = sec 2x has period π, so on 0 ≤ x ≤ π it shows one full cycle. The line y = 3 meets it twice, at the two answers of Worked example 3(b).</a:t>
            </a:r>
            <a:endParaRPr lang="en-US" sz="1100" dirty="0"/>
          </a:p>
        </p:txBody>
      </p:sp>
      <p:sp>
        <p:nvSpPr>
          <p:cNvPr id="6" name="Shape 3"/>
          <p:cNvSpPr/>
          <p:nvPr/>
        </p:nvSpPr>
        <p:spPr>
          <a:xfrm>
            <a:off x="457200" y="1371600"/>
            <a:ext cx="3611880" cy="1496873"/>
          </a:xfrm>
          <a:prstGeom prst="roundRect">
            <a:avLst>
              <a:gd name="adj" fmla="val 3665"/>
            </a:avLst>
          </a:prstGeom>
          <a:solidFill>
            <a:srgbClr val="FFFBEB"/>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write the reciprocal step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Put the reciprocal step on its own line ("cos 2x = ⅓"). It is the step that turns an unfamiliar equation into a familiar one, and it makes the rest of your working easy to follow.</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arcsin, arccos and arctan?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Only a </a:t>
            </a:r>
            <a:r>
              <a:rPr lang="en-US" sz="1500" b="1" dirty="0">
                <a:solidFill>
                  <a:srgbClr val="1A1F2B"/>
                </a:solidFill>
                <a:latin typeface="Calibri" pitchFamily="34" charset="0"/>
                <a:ea typeface="Calibri" pitchFamily="34" charset="-122"/>
                <a:cs typeface="Calibri" pitchFamily="34" charset="-120"/>
              </a:rPr>
              <a:t>one-one</a:t>
            </a:r>
            <a:r>
              <a:rPr lang="en-US" sz="1500" dirty="0">
                <a:solidFill>
                  <a:srgbClr val="1A1F2B"/>
                </a:solidFill>
                <a:latin typeface="Calibri" pitchFamily="34" charset="0"/>
                <a:ea typeface="Calibri" pitchFamily="34" charset="-122"/>
                <a:cs typeface="Calibri" pitchFamily="34" charset="-120"/>
              </a:rPr>
              <a:t> function has an inverse. sin, cos and tan are many-one: sin x = ½ has infinitely many solutions, so "the angle whose sine is ½" is ambiguous. To fix this, each function is first </a:t>
            </a:r>
            <a:r>
              <a:rPr lang="en-US" sz="1500" b="1" dirty="0">
                <a:solidFill>
                  <a:srgbClr val="1A1F2B"/>
                </a:solidFill>
                <a:latin typeface="Calibri" pitchFamily="34" charset="0"/>
                <a:ea typeface="Calibri" pitchFamily="34" charset="-122"/>
                <a:cs typeface="Calibri" pitchFamily="34" charset="-120"/>
              </a:rPr>
              <a:t>restricted</a:t>
            </a:r>
            <a:r>
              <a:rPr lang="en-US" sz="1500" dirty="0">
                <a:solidFill>
                  <a:srgbClr val="1A1F2B"/>
                </a:solidFill>
                <a:latin typeface="Calibri" pitchFamily="34" charset="0"/>
                <a:ea typeface="Calibri" pitchFamily="34" charset="-122"/>
                <a:cs typeface="Calibri" pitchFamily="34" charset="-120"/>
              </a:rPr>
              <a:t> to an interval on which it takes every value exactly once. The inverse then returns the single angle in that interval, so its </a:t>
            </a:r>
            <a:r>
              <a:rPr lang="en-US" sz="1500" b="1" dirty="0">
                <a:solidFill>
                  <a:srgbClr val="1A1F2B"/>
                </a:solidFill>
                <a:latin typeface="Calibri" pitchFamily="34" charset="0"/>
                <a:ea typeface="Calibri" pitchFamily="34" charset="-122"/>
                <a:cs typeface="Calibri" pitchFamily="34" charset="-120"/>
              </a:rPr>
              <a:t>range</a:t>
            </a:r>
            <a:r>
              <a:rPr lang="en-US" sz="1500" dirty="0">
                <a:solidFill>
                  <a:srgbClr val="1A1F2B"/>
                </a:solidFill>
                <a:latin typeface="Calibri" pitchFamily="34" charset="0"/>
                <a:ea typeface="Calibri" pitchFamily="34" charset="-122"/>
                <a:cs typeface="Calibri" pitchFamily="34" charset="-120"/>
              </a:rPr>
              <a:t> is the restricted domain.</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2412187"/>
          <a:ext cx="8229600" cy="914400"/>
        </p:xfrm>
        <a:graphic>
          <a:graphicData uri="http://schemas.openxmlformats.org/drawingml/2006/table">
            <a:tbl>
              <a:tblPr/>
              <a:tblGrid>
                <a:gridCol w="1269187"/>
                <a:gridCol w="2572207"/>
                <a:gridCol w="2271370"/>
                <a:gridCol w="211683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Function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Restriction of the original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Domain of the inverse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Range of the inverse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arcsin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 x on -π/2 ≤x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≤x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-π/2 ≤y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arccos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 x on 0 ≤x ≤π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≤x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≤y ≤π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 = arctan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x on -π/2 &lt; x &lt;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real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-π/2 &lt; y &lt;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3671316"/>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notation sin⁻¹x means arcsin x, the inverse function,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1/sin x (that is cosec). Answers are normally given in radians; in degrees the ranges are −90° to 90°, 0° to 180° and −90° to 90°.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arcsin, arccos and arctan?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If α = arcsin(3/5), then sin α = 3/5: opposite 3, hypotenuse 5, so the adjacent side is 4 and cos α = 4/5. Since −π/2 ≤ α ≤ π/2, cos α is not negative.">    </p:cNvPr>
          <p:cNvPicPr>
            <a:picLocks noChangeAspect="1"/>
          </p:cNvPicPr>
          <p:nvPr/>
        </p:nvPicPr>
        <p:blipFill>
          <a:blip r:embed="rId1"/>
          <a:stretch>
            <a:fillRect/>
          </a:stretch>
        </p:blipFill>
        <p:spPr>
          <a:xfrm>
            <a:off x="5388559" y="1371600"/>
            <a:ext cx="3298241" cy="2638044"/>
          </a:xfrm>
          <a:prstGeom prst="rect">
            <a:avLst/>
          </a:prstGeom>
        </p:spPr>
      </p:pic>
      <p:sp>
        <p:nvSpPr>
          <p:cNvPr id="5" name="Text 2"/>
          <p:cNvSpPr txBox="1"/>
          <p:nvPr/>
        </p:nvSpPr>
        <p:spPr>
          <a:xfrm>
            <a:off x="5388559" y="4055364"/>
            <a:ext cx="3298241" cy="562356"/>
          </a:xfrm>
          <a:prstGeom prst="rect">
            <a:avLst/>
          </a:prstGeom>
          <a:noFill/>
          <a:ln/>
        </p:spPr>
        <p:txBody>
          <a:bodyPr wrap="square" lIns="0" tIns="0" rIns="0" bIns="0" rtlCol="0" anchor="t"/>
          <a:lstStyle/>
          <a:p>
            <a:pPr algn="ctr" indent="0" marL="0">
              <a:buNone/>
            </a:pPr>
            <a:r>
              <a:rPr lang="en-US" sz="1100" i="1" dirty="0">
                <a:solidFill>
                  <a:srgbClr val="5A6577"/>
                </a:solidFill>
              </a:rPr>
              <a:t>If α = arcsin(3/5), then sin α = 3/5: opposite 3, hypotenuse 5, so the adjacent side is 4 and cos α = 4/5. Since −π/2 ≤ α ≤ π/2, cos α is not negative.</a:t>
            </a:r>
            <a:endParaRPr lang="en-US" sz="1100" dirty="0"/>
          </a:p>
        </p:txBody>
      </p:sp>
      <p:sp>
        <p:nvSpPr>
          <p:cNvPr id="6" name="Text 3"/>
          <p:cNvSpPr txBox="1"/>
          <p:nvPr/>
        </p:nvSpPr>
        <p:spPr>
          <a:xfrm>
            <a:off x="457200" y="1371600"/>
            <a:ext cx="4611319"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useful trick for mixed expressions such as cos(arcsin(3/5)) is to call the angle α, draw a right-angled triangle, and use the range to decide the sign.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arcsin, arccos and arctan?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Medium · Find</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Find, in radians, the exact values of (a) arcsin(-√3/2), (b) arccos(-½), (c) arctan(-1), (d) arcsin(sin 5π/6). (e) Find the exact value of cos(arcsin(3/5)).</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The angle in [-π/2, π/2] whose sine is -√3/2: </a:t>
            </a:r>
            <a:r>
              <a:rPr lang="en-US" sz="1500" b="1" dirty="0">
                <a:solidFill>
                  <a:srgbClr val="1A1F2B"/>
                </a:solidFill>
                <a:latin typeface="Calibri" pitchFamily="34" charset="0"/>
                <a:ea typeface="Calibri" pitchFamily="34" charset="-122"/>
                <a:cs typeface="Calibri" pitchFamily="34" charset="-120"/>
              </a:rPr>
              <a:t>-π/3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angle in [0, π] whose cosine is -½; it must be obtuse: π- π/3 = </a:t>
            </a:r>
            <a:r>
              <a:rPr lang="en-US" sz="1500" b="1" dirty="0">
                <a:solidFill>
                  <a:srgbClr val="1A1F2B"/>
                </a:solidFill>
                <a:latin typeface="Calibri" pitchFamily="34" charset="0"/>
                <a:ea typeface="Calibri" pitchFamily="34" charset="-122"/>
                <a:cs typeface="Calibri" pitchFamily="34" charset="-120"/>
              </a:rPr>
              <a:t>2π/3</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-π/4</a:t>
            </a:r>
            <a:r>
              <a:rPr lang="en-US" sz="1500" dirty="0">
                <a:solidFill>
                  <a:srgbClr val="1A1F2B"/>
                </a:solidFill>
                <a:latin typeface="Calibri" pitchFamily="34" charset="0"/>
                <a:ea typeface="Calibri" pitchFamily="34" charset="-122"/>
                <a:cs typeface="Calibri" pitchFamily="34" charset="-120"/>
              </a:rPr>
              <a:t>, not 3π/4, which is outside the range.</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sin 5π/6 = ½, and the angle in [-π/2, π/2] with sine ½ is </a:t>
            </a:r>
            <a:r>
              <a:rPr lang="en-US" sz="1500" b="1" dirty="0">
                <a:solidFill>
                  <a:srgbClr val="1A1F2B"/>
                </a:solidFill>
                <a:latin typeface="Calibri" pitchFamily="34" charset="0"/>
                <a:ea typeface="Calibri" pitchFamily="34" charset="-122"/>
                <a:cs typeface="Calibri" pitchFamily="34" charset="-120"/>
              </a:rPr>
              <a:t>π/6</a:t>
            </a:r>
            <a:r>
              <a:rPr lang="en-US" sz="1500" dirty="0">
                <a:solidFill>
                  <a:srgbClr val="1A1F2B"/>
                </a:solidFill>
                <a:latin typeface="Calibri" pitchFamily="34" charset="0"/>
                <a:ea typeface="Calibri" pitchFamily="34" charset="-122"/>
                <a:cs typeface="Calibri" pitchFamily="34" charset="-120"/>
              </a:rPr>
              <a:t>, not 5π/6, which is outside the range of arcsin.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Let α= arcsin(3/5), so sin α= (3/5) and -π/2 ≤α≤π/2, where cos α≥0. Then cos α= √(1 - (9/25)) = </a:t>
            </a:r>
            <a:r>
              <a:rPr lang="en-US" sz="1500" b="1" dirty="0">
                <a:solidFill>
                  <a:srgbClr val="1A1F2B"/>
                </a:solidFill>
                <a:latin typeface="Calibri" pitchFamily="34" charset="0"/>
                <a:ea typeface="Calibri" pitchFamily="34" charset="-122"/>
                <a:cs typeface="Calibri" pitchFamily="34" charset="-120"/>
              </a:rPr>
              <a:t>(4/5)</a:t>
            </a:r>
            <a:r>
              <a:rPr lang="en-US" sz="1500" dirty="0">
                <a:solidFill>
                  <a:srgbClr val="1A1F2B"/>
                </a:solidFill>
                <a:latin typeface="Calibri" pitchFamily="34" charset="0"/>
                <a:ea typeface="Calibri" pitchFamily="34" charset="-122"/>
                <a:cs typeface="Calibri" pitchFamily="34" charset="-120"/>
              </a:rPr>
              <a:t>, as the 3–4–5 triangle shows.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are arcsin, arccos and arctan?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"arcsin undoes sin" for every angle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arcsin(sin θ) = θ only when θ is already in the range of arcsin, -π/2 ≤θ≤π/2. Similarly arccos(cos θ) = θ only for 0 ≤θ≤π.</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the inverse trig graphs look like?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y = arcsin x (solid) is the reflection of y = sin x on [−π/2, π/2] (dashed) in the line y = x. Equal scales keep the reflection true to shape.">    </p:cNvPr>
          <p:cNvPicPr>
            <a:picLocks noChangeAspect="1"/>
          </p:cNvPicPr>
          <p:nvPr/>
        </p:nvPicPr>
        <p:blipFill>
          <a:blip r:embed="rId1"/>
          <a:stretch>
            <a:fillRect/>
          </a:stretch>
        </p:blipFill>
        <p:spPr>
          <a:xfrm>
            <a:off x="5965546" y="1371600"/>
            <a:ext cx="2721254" cy="2638044"/>
          </a:xfrm>
          <a:prstGeom prst="rect">
            <a:avLst/>
          </a:prstGeom>
        </p:spPr>
      </p:pic>
      <p:sp>
        <p:nvSpPr>
          <p:cNvPr id="5" name="Text 2"/>
          <p:cNvSpPr txBox="1"/>
          <p:nvPr/>
        </p:nvSpPr>
        <p:spPr>
          <a:xfrm>
            <a:off x="5965546" y="4055364"/>
            <a:ext cx="2721254" cy="562356"/>
          </a:xfrm>
          <a:prstGeom prst="rect">
            <a:avLst/>
          </a:prstGeom>
          <a:noFill/>
          <a:ln/>
        </p:spPr>
        <p:txBody>
          <a:bodyPr wrap="square" lIns="0" tIns="0" rIns="0" bIns="0" rtlCol="0" anchor="t"/>
          <a:lstStyle/>
          <a:p>
            <a:pPr algn="ctr" indent="0" marL="0">
              <a:buNone/>
            </a:pPr>
            <a:r>
              <a:rPr lang="en-US" sz="1100" i="1" dirty="0">
                <a:solidFill>
                  <a:srgbClr val="5A6577"/>
                </a:solidFill>
              </a:rPr>
              <a:t>y = arcsin x (solid) is the reflection of y = sin x on [−π/2, π/2] (dashed) in the line y = x. Equal scales keep the reflection true to shape.</a:t>
            </a:r>
            <a:endParaRPr lang="en-US" sz="1100" dirty="0"/>
          </a:p>
        </p:txBody>
      </p:sp>
      <p:sp>
        <p:nvSpPr>
          <p:cNvPr id="6" name="Text 3"/>
          <p:cNvSpPr txBox="1"/>
          <p:nvPr/>
        </p:nvSpPr>
        <p:spPr>
          <a:xfrm>
            <a:off x="457200" y="1371600"/>
            <a:ext cx="5188306" cy="30422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graph of an inverse function is the reflection of the (restricted) original in the line y = x, so the domain and range swap over. To see the reflection true to shape, the axes need equal scales.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 = arcsin x runs from (-1, -π/2) through the origin to (1, π/2); it is increasing and has rotational symmetry about the origin.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 = arccos x runs from (-1, π) through (0, π/2) to (1, 0); it is decreasing and is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symmetric about the y-axis.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y = arctan x is defined for every x and has horizontal asymptotes y = ±π/2.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graphs of arcsin and arccos are finite pieces with </a:t>
            </a:r>
            <a:r>
              <a:rPr lang="en-US" sz="1500" b="1" dirty="0">
                <a:solidFill>
                  <a:srgbClr val="1A1F2B"/>
                </a:solidFill>
                <a:latin typeface="Calibri" pitchFamily="34" charset="0"/>
                <a:ea typeface="Calibri" pitchFamily="34" charset="-122"/>
                <a:cs typeface="Calibri" pitchFamily="34" charset="-120"/>
              </a:rPr>
              <a:t>end points</a:t>
            </a:r>
            <a:r>
              <a:rPr lang="en-US" sz="1500" dirty="0">
                <a:solidFill>
                  <a:srgbClr val="1A1F2B"/>
                </a:solidFill>
                <a:latin typeface="Calibri" pitchFamily="34" charset="0"/>
                <a:ea typeface="Calibri" pitchFamily="34" charset="-122"/>
                <a:cs typeface="Calibri" pitchFamily="34" charset="-120"/>
              </a:rPr>
              <a:t>: draw them with closed dots, not arrows.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inverse trig graphs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y = arccos x (solid) is the reflection of y = cos x on [0, π] (dashed). It decreases from (−1, π) to (1, 0) and is not symmetric about the y-axis.">    </p:cNvPr>
          <p:cNvPicPr>
            <a:picLocks noChangeAspect="1"/>
          </p:cNvPicPr>
          <p:nvPr/>
        </p:nvPicPr>
        <p:blipFill>
          <a:blip r:embed="rId1"/>
          <a:stretch>
            <a:fillRect/>
          </a:stretch>
        </p:blipFill>
        <p:spPr>
          <a:xfrm>
            <a:off x="3058668" y="1371600"/>
            <a:ext cx="3025750" cy="2638044"/>
          </a:xfrm>
          <a:prstGeom prst="rect">
            <a:avLst/>
          </a:prstGeom>
        </p:spPr>
      </p:pic>
      <p:sp>
        <p:nvSpPr>
          <p:cNvPr id="5" name="Text 2"/>
          <p:cNvSpPr txBox="1"/>
          <p:nvPr/>
        </p:nvSpPr>
        <p:spPr>
          <a:xfrm>
            <a:off x="3058668" y="4055364"/>
            <a:ext cx="3025750" cy="562356"/>
          </a:xfrm>
          <a:prstGeom prst="rect">
            <a:avLst/>
          </a:prstGeom>
          <a:noFill/>
          <a:ln/>
        </p:spPr>
        <p:txBody>
          <a:bodyPr wrap="square" lIns="0" tIns="0" rIns="0" bIns="0" rtlCol="0" anchor="t"/>
          <a:lstStyle/>
          <a:p>
            <a:pPr algn="ctr" indent="0" marL="0">
              <a:buNone/>
            </a:pPr>
            <a:r>
              <a:rPr lang="en-US" sz="1100" i="1" dirty="0">
                <a:solidFill>
                  <a:srgbClr val="5A6577"/>
                </a:solidFill>
              </a:rPr>
              <a:t>y = arccos x (solid) is the reflection of y = cos x on [0, π] (dashed). It decreases from (−1, π) to (1, 0) and is not symmetric about the y-axis.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inverse trig graphs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y = arctan x is defined for every x. The vertical asymptotes of tan on (−π/2, π/2) become the horizontal asymptotes y = ±π/2 of arctan.">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y = arctan x is defined for every x. The vertical asymptotes of tan on (−π/2, π/2) become the horizontal asymptotes y = ±π/2 of arctan.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inverse trig graphs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Hard · Find, solve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function f is defined by f(x) = 2arcsin(x - 1) for its largest possible domain. (a) Find the domain of f. (b) Find the range of f. (c) Solve f(x) = π/3. (d) Find f⁻¹(x), stating its domain.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arcsin needs an input between −1 and 1: -1 ≤x - 1 ≤1 ⇒ </a:t>
            </a:r>
            <a:r>
              <a:rPr lang="en-US" sz="1500" b="1" dirty="0">
                <a:solidFill>
                  <a:srgbClr val="1A1F2B"/>
                </a:solidFill>
                <a:latin typeface="Calibri" pitchFamily="34" charset="0"/>
                <a:ea typeface="Calibri" pitchFamily="34" charset="-122"/>
                <a:cs typeface="Calibri" pitchFamily="34" charset="-120"/>
              </a:rPr>
              <a:t>0 ≤x ≤2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arcsin(x - 1) runs from -π/2 to π/2; doubling gives </a:t>
            </a:r>
            <a:r>
              <a:rPr lang="en-US" sz="1500" b="1" dirty="0">
                <a:solidFill>
                  <a:srgbClr val="1A1F2B"/>
                </a:solidFill>
                <a:latin typeface="Calibri" pitchFamily="34" charset="0"/>
                <a:ea typeface="Calibri" pitchFamily="34" charset="-122"/>
                <a:cs typeface="Calibri" pitchFamily="34" charset="-120"/>
              </a:rPr>
              <a:t>-π≤f(x) ≤π</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arcsin(x - 1) = π/6 ⇒x - 1 = sin π/6 = ½ ⇒ </a:t>
            </a:r>
            <a:r>
              <a:rPr lang="en-US" sz="1500" b="1" dirty="0">
                <a:solidFill>
                  <a:srgbClr val="1A1F2B"/>
                </a:solidFill>
                <a:latin typeface="Calibri" pitchFamily="34" charset="0"/>
                <a:ea typeface="Calibri" pitchFamily="34" charset="-122"/>
                <a:cs typeface="Calibri" pitchFamily="34" charset="-120"/>
              </a:rPr>
              <a:t>x = (3/2)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Swap and rearrange: x = 2arcsin(y - 1) ⇒y - 1 = sin x/2. So </a:t>
            </a:r>
            <a:r>
              <a:rPr lang="en-US" sz="1500" b="1" dirty="0">
                <a:solidFill>
                  <a:srgbClr val="1A1F2B"/>
                </a:solidFill>
                <a:latin typeface="Calibri" pitchFamily="34" charset="0"/>
                <a:ea typeface="Calibri" pitchFamily="34" charset="-122"/>
                <a:cs typeface="Calibri" pitchFamily="34" charset="-120"/>
              </a:rPr>
              <a:t>f⁻¹(x) = 1 + sin x/2, domain -π≤x ≤π</a:t>
            </a:r>
            <a:r>
              <a:rPr lang="en-US" sz="1500" dirty="0">
                <a:solidFill>
                  <a:srgbClr val="1A1F2B"/>
                </a:solidFill>
                <a:latin typeface="Calibri" pitchFamily="34" charset="0"/>
                <a:ea typeface="Calibri" pitchFamily="34" charset="-122"/>
                <a:cs typeface="Calibri" pitchFamily="34" charset="-120"/>
              </a:rPr>
              <a:t> (the range of f).</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inverse trig graphs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Worked example 5: y = 2 arcsin(x − 1) is y = arcsin x translated 1 to the right and stretched by scale factor 2 parallel to the y-axis. Its domain is 0 ≤ x ≤ 2 and it meets y = π/3 at x = 3/2.">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y = 2 arcsin(x − 1) is y = arcsin x translated 1 to the right and stretched by scale factor 2 parallel to the y-axis. Its domain is 0 ≤ x ≤ 2 and it meets y = π/3 at x = 3/2.</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Where do the two new identities come from?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from sin²θ+ cos²θ≡1 (P2) and divide every term by cos²θ, or by sin²θ. Each division produces one of the new functions, and the identities appear in one line.</a:t>
            </a:r>
            <a:endParaRPr lang="en-US" sz="1500" dirty="0"/>
          </a:p>
        </p:txBody>
      </p:sp>
      <p:sp>
        <p:nvSpPr>
          <p:cNvPr id="5" name="Shape 3"/>
          <p:cNvSpPr/>
          <p:nvPr/>
        </p:nvSpPr>
        <p:spPr>
          <a:xfrm>
            <a:off x="457200" y="1951330"/>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042770"/>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Pythagorean identities.</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sin²θ/cos²θ + cos²θ/cos²θ ≡1/cos²θ ⇒ tan²θ+ 1 ≡sec²θ sin²θ/sin²θ + cos²θ/sin²θ ≡1/sin²θ ⇒ 1 + cot²θ≡cosec²θ The rearranged forms tan²θ= sec²θ- 1 and cot²θ= cosec²θ- 1 are used most. They hold for every θ where both sides are defined.</a:t>
            </a:r>
            <a:endParaRPr lang="en-US" sz="1400" dirty="0"/>
          </a:p>
        </p:txBody>
      </p:sp>
      <p:sp>
        <p:nvSpPr>
          <p:cNvPr id="7" name="Text 5"/>
          <p:cNvSpPr txBox="1"/>
          <p:nvPr/>
        </p:nvSpPr>
        <p:spPr>
          <a:xfrm>
            <a:off x="457200" y="3302813"/>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identities only tell you the square of a ratio. To get the ratio itself you must choose a sign, using the quadrant of the angle or the range of an inverse function.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two new identities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n obtuse angle θ with cos θ = −1/3: the point P on the unit circle has a negative x-coordinate and a positive y-coordinate, so sec θ &lt; 0 and cosec θ &gt; 0.">    </p:cNvPr>
          <p:cNvPicPr>
            <a:picLocks noChangeAspect="1"/>
          </p:cNvPicPr>
          <p:nvPr/>
        </p:nvPicPr>
        <p:blipFill>
          <a:blip r:embed="rId1"/>
          <a:stretch>
            <a:fillRect/>
          </a:stretch>
        </p:blipFill>
        <p:spPr>
          <a:xfrm>
            <a:off x="2209190" y="1371600"/>
            <a:ext cx="4724705" cy="2807208"/>
          </a:xfrm>
          <a:prstGeom prst="rect">
            <a:avLst/>
          </a:prstGeom>
        </p:spPr>
      </p:pic>
      <p:sp>
        <p:nvSpPr>
          <p:cNvPr id="5" name="Text 2"/>
          <p:cNvSpPr txBox="1"/>
          <p:nvPr/>
        </p:nvSpPr>
        <p:spPr>
          <a:xfrm>
            <a:off x="2209190" y="4224528"/>
            <a:ext cx="4724705" cy="393192"/>
          </a:xfrm>
          <a:prstGeom prst="rect">
            <a:avLst/>
          </a:prstGeom>
          <a:noFill/>
          <a:ln/>
        </p:spPr>
        <p:txBody>
          <a:bodyPr wrap="square" lIns="0" tIns="0" rIns="0" bIns="0" rtlCol="0" anchor="t"/>
          <a:lstStyle/>
          <a:p>
            <a:pPr algn="ctr" indent="0" marL="0">
              <a:buNone/>
            </a:pPr>
            <a:r>
              <a:rPr lang="en-US" sz="1100" i="1" dirty="0">
                <a:solidFill>
                  <a:srgbClr val="5A6577"/>
                </a:solidFill>
              </a:rPr>
              <a:t>An obtuse angle θ with cos θ = −1/3: the point P on the unit circle has a negative x-coordinate and a positive y-coordinate, so sec θ &lt; 0 and cosec θ &gt; 0.</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Where do the two new identities come from?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Find</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Given that θ is obtuse and tan θ= -2√2, find the exact values of sec θ, cos θ and cosecθ. (b) Find the exact value of sec(arctan √5/2).</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sec²θ= 1 + tan²θ= 1 + 8 = 9, so sec θ= ±3. θ is obtuse, so cos θ&lt; 0 and therefore </a:t>
            </a:r>
            <a:r>
              <a:rPr lang="en-US" sz="1500" b="1" dirty="0">
                <a:solidFill>
                  <a:srgbClr val="1A1F2B"/>
                </a:solidFill>
                <a:latin typeface="Calibri" pitchFamily="34" charset="0"/>
                <a:ea typeface="Calibri" pitchFamily="34" charset="-122"/>
                <a:cs typeface="Calibri" pitchFamily="34" charset="-120"/>
              </a:rPr>
              <a:t>sec θ= -3, cos θ= -⅓</a:t>
            </a:r>
            <a:r>
              <a:rPr lang="en-US" sz="1500" dirty="0">
                <a:solidFill>
                  <a:srgbClr val="1A1F2B"/>
                </a:solidFill>
                <a:latin typeface="Calibri" pitchFamily="34" charset="0"/>
                <a:ea typeface="Calibri" pitchFamily="34" charset="-122"/>
                <a:cs typeface="Calibri" pitchFamily="34" charset="-120"/>
              </a:rPr>
              <a:t>. Next, cot θ= -1/2√2 and cosec²θ= 1 + ⅛ = (9/8). sin θ&gt; 0 for an obtuse angle, so cosecθ= 3/2√2 = </a:t>
            </a:r>
            <a:r>
              <a:rPr lang="en-US" sz="1500" b="1" dirty="0">
                <a:solidFill>
                  <a:srgbClr val="1A1F2B"/>
                </a:solidFill>
                <a:latin typeface="Calibri" pitchFamily="34" charset="0"/>
                <a:ea typeface="Calibri" pitchFamily="34" charset="-122"/>
                <a:cs typeface="Calibri" pitchFamily="34" charset="-120"/>
              </a:rPr>
              <a:t>3√2/4</a:t>
            </a:r>
            <a:r>
              <a:rPr lang="en-US" sz="1500" dirty="0">
                <a:solidFill>
                  <a:srgbClr val="1A1F2B"/>
                </a:solidFill>
                <a:latin typeface="Calibri" pitchFamily="34" charset="0"/>
                <a:ea typeface="Calibri" pitchFamily="34" charset="-122"/>
                <a:cs typeface="Calibri" pitchFamily="34" charset="-120"/>
              </a:rPr>
              <a:t>. Check: sin θ= tan θcos θ= (-2√2)(-⅓) = 2√2/3, and 1/sin θ = 3/2√2.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Let β= arctan √5/2, so tan β= √5/2 and -π/2 &lt; β&lt; π/2, where cos β&gt; 0. Then sec²β= 1 + (5/4) = (9/4), so sec(arctan √5/2) = </a:t>
            </a:r>
            <a:r>
              <a:rPr lang="en-US" sz="1500" b="1" dirty="0">
                <a:solidFill>
                  <a:srgbClr val="1A1F2B"/>
                </a:solidFill>
                <a:latin typeface="Calibri" pitchFamily="34" charset="0"/>
                <a:ea typeface="Calibri" pitchFamily="34" charset="-122"/>
                <a:cs typeface="Calibri" pitchFamily="34" charset="-120"/>
              </a:rPr>
              <a:t>(3/2)</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with these identities?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131490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Look at what the equation contains. tan² with sec (or sec² with tan) calls for sec²θ= 1 + tan²θ; cot² with cosec (or cosec² with cot) calls for cosec²θ= 1 + cot²θ. Replace the </a:t>
            </a:r>
            <a:r>
              <a:rPr lang="en-US" sz="1500" b="1" dirty="0">
                <a:solidFill>
                  <a:srgbClr val="1A1F2B"/>
                </a:solidFill>
                <a:latin typeface="Calibri" pitchFamily="34" charset="0"/>
                <a:ea typeface="Calibri" pitchFamily="34" charset="-122"/>
                <a:cs typeface="Calibri" pitchFamily="34" charset="-120"/>
              </a:rPr>
              <a:t>squared</a:t>
            </a:r>
            <a:r>
              <a:rPr lang="en-US" sz="1500" dirty="0">
                <a:solidFill>
                  <a:srgbClr val="1A1F2B"/>
                </a:solidFill>
                <a:latin typeface="Calibri" pitchFamily="34" charset="0"/>
                <a:ea typeface="Calibri" pitchFamily="34" charset="-122"/>
                <a:cs typeface="Calibri" pitchFamily="34" charset="-120"/>
              </a:rPr>
              <a:t> term so that only one function is left, collect everything on one side, and solve the quadratic. Reject impossible values (such as sec θ= ½), then convert each remaining value to cos, sin or tan and find every angle in the interval.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Never divide both sides by a trig function that could be zero; factorise instead, or you lose solutions.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with these identities?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Solve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Solve 2tan²θ+ sec θ= 1 for 0° ≤θ&lt; 360°, giving answers to 1 decimal place where appropriate. (b) Solve 3cosec² x - 5cot x = 5 for 0 &lt; x &lt; 2π, giving answers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tan²θ= sec²θ- 1: 2(sec²θ- 1) + sec θ= 1 ⇒2sec²θ+ sec θ- 3 = 0 ⇒(2sec θ+ 3)(sec θ- 1) = 0. So sec θ= 1 or sec θ= -(3/2). cos θ= 1 gives θ= 0°; cos θ= -⅔ gives θ= 131.8° or 360° - 131.8° = 228.2°. </a:t>
            </a:r>
            <a:r>
              <a:rPr lang="en-US" sz="1500" b="1" dirty="0">
                <a:solidFill>
                  <a:srgbClr val="1A1F2B"/>
                </a:solidFill>
                <a:latin typeface="Calibri" pitchFamily="34" charset="0"/>
                <a:ea typeface="Calibri" pitchFamily="34" charset="-122"/>
                <a:cs typeface="Calibri" pitchFamily="34" charset="-120"/>
              </a:rPr>
              <a:t>θ= 0°, 131.8°, 228.2°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cosec² x = 1 + cot² x: 3 + 3cot² x - 5cot x = 5 ⇒3cot² x - 5cot x - 2 = 0 ⇒(3cot x + 1)(cot x - 2) = 0. So tan x = ½ or tan x = -3. tan x = ½: x = 0.4636 or π+ 0.4636. tan x = -3: x = π- 1.2490 or 2π- 1.2490. </a:t>
            </a:r>
            <a:r>
              <a:rPr lang="en-US" sz="1500" b="1" dirty="0">
                <a:solidFill>
                  <a:srgbClr val="1A1F2B"/>
                </a:solidFill>
                <a:latin typeface="Calibri" pitchFamily="34" charset="0"/>
                <a:ea typeface="Calibri" pitchFamily="34" charset="-122"/>
                <a:cs typeface="Calibri" pitchFamily="34" charset="-120"/>
              </a:rPr>
              <a:t>x = 0.464, 1.89, 3.61, 5.03</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equations with these identities?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b): each of tan x = 1/2 and tan x = −3 meets the two branches of tan x in (0, 2π) once, giving four solutions.">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7(b): each of tan x = 1/2 and tan x = −3 meets the two branches of tan x in (0, 2π) once, giving four solutions.</a:t>
            </a:r>
            <a:endParaRPr lang="en-US" sz="1100" dirty="0"/>
          </a:p>
        </p:txBody>
      </p:sp>
      <p:sp>
        <p:nvSpPr>
          <p:cNvPr id="6" name="Shape 3"/>
          <p:cNvSpPr/>
          <p:nvPr/>
        </p:nvSpPr>
        <p:spPr>
          <a:xfrm>
            <a:off x="457200" y="1371600"/>
            <a:ext cx="3611880" cy="1481328"/>
          </a:xfrm>
          <a:prstGeom prst="roundRect">
            <a:avLst>
              <a:gd name="adj" fmla="val 3704"/>
            </a:avLst>
          </a:prstGeom>
          <a:solidFill>
            <a:srgbClr val="FEF2F2"/>
          </a:solidFill>
          <a:ln w="9525">
            <a:solidFill>
              <a:srgbClr val="DDE2EA"/>
            </a:solidFill>
            <a:prstDash val="solid"/>
          </a:ln>
        </p:spPr>
      </p:sp>
      <p:sp>
        <p:nvSpPr>
          <p:cNvPr id="7" name="Text 4"/>
          <p:cNvSpPr txBox="1"/>
          <p:nvPr/>
        </p:nvSpPr>
        <p:spPr>
          <a:xfrm>
            <a:off x="603504" y="1463040"/>
            <a:ext cx="3319272" cy="1335024"/>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wrong sign in the identity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tan²θ= 1 - sec²θ, or sec²θ= tan²θ- 1. If you are unsure, re-derive the identity by dividing sin² + cos² = 1 by cos², or test it with θ= 0: sec² 0 = 1 and tan² 0 =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prove a trigonometric identity?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Start from </a:t>
            </a:r>
            <a:r>
              <a:rPr lang="en-US" sz="1500" b="1" dirty="0">
                <a:solidFill>
                  <a:srgbClr val="1A1F2B"/>
                </a:solidFill>
                <a:latin typeface="Calibri" pitchFamily="34" charset="0"/>
                <a:ea typeface="Calibri" pitchFamily="34" charset="-122"/>
                <a:cs typeface="Calibri" pitchFamily="34" charset="-120"/>
              </a:rPr>
              <a:t>one side</a:t>
            </a:r>
            <a:r>
              <a:rPr lang="en-US" sz="1500" dirty="0">
                <a:solidFill>
                  <a:srgbClr val="1A1F2B"/>
                </a:solidFill>
                <a:latin typeface="Calibri" pitchFamily="34" charset="0"/>
                <a:ea typeface="Calibri" pitchFamily="34" charset="-122"/>
                <a:cs typeface="Calibri" pitchFamily="34" charset="-120"/>
              </a:rPr>
              <a:t>, usually the more complicated one, and work until you reach the other side. Do not work on both sides at once, and never start by assuming the result. Useful moves are: rewrite sec, cosec and cot in terms of sin and cos; combine fractions over a common denominator; factorise a difference of two squares; and use the Pythagorean identities in whichever direction helps. Finish with a clear statement such as "= RHS, as required".</a:t>
            </a:r>
            <a:endParaRPr lang="en-US" sz="1500" dirty="0"/>
          </a:p>
        </p:txBody>
      </p:sp>
      <p:sp>
        <p:nvSpPr>
          <p:cNvPr id="5" name="Shape 3"/>
          <p:cNvSpPr/>
          <p:nvPr/>
        </p:nvSpPr>
        <p:spPr>
          <a:xfrm>
            <a:off x="457200" y="2642616"/>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734056"/>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A model proof.</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Prove that (cosecx - cot x)² ≡(1 - cos x)/(1 + cos x). LHS = (1/sin x - cos x/sin x)² = ((1 - cos x)²)/(sin² x) = ((1 - cos x)²)/(1 - cos² x) = ((1 - cos x)²)/((1 - cos x)(1 + cos x)) = (1 - cos x)/(1 + cos x) = RHS The key steps: everything in sin and cos, sin² x = 1 - cos² x, then the difference of two squares lets a factor cancel.</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prove a trigonometric identity?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Prove, hence solve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Prove that sec⁴θ- tan⁴θ≡sec²θ+ tan²θ. (b) Hence solve sec⁴θ- tan⁴θ= 4 - tan θ for 0 ≤θ&lt; 2π, giving exact answers where possible and other answers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Difference of two squares: LHS = (sec²θ- tan²θ)(sec²θ+ tan²θ). By the identity, sec²θ- tan²θ= 1, so LHS = sec²θ+ tan²θ= </a:t>
            </a:r>
            <a:r>
              <a:rPr lang="en-US" sz="1500" b="1" dirty="0">
                <a:solidFill>
                  <a:srgbClr val="1A1F2B"/>
                </a:solidFill>
                <a:latin typeface="Calibri" pitchFamily="34" charset="0"/>
                <a:ea typeface="Calibri" pitchFamily="34" charset="-122"/>
                <a:cs typeface="Calibri" pitchFamily="34" charset="-120"/>
              </a:rPr>
              <a:t>RHS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Using (a), then sec²θ= 1 + tan²θ: 1 + 2tan²θ= 4 - tan θ⇒2tan²θ+ tan θ- 3 = 0 ⇒(2tan θ+ 3)(tan θ- 1) = 0. tan θ= 1 gives θ= π/4 or 5π/4. tan θ= -(3/2) has principal value -0.9828, so θ= π- 0.9828 or 2π- 0.9828. </a:t>
            </a:r>
            <a:r>
              <a:rPr lang="en-US" sz="1500" b="1" dirty="0">
                <a:solidFill>
                  <a:srgbClr val="1A1F2B"/>
                </a:solidFill>
                <a:latin typeface="Calibri" pitchFamily="34" charset="0"/>
                <a:ea typeface="Calibri" pitchFamily="34" charset="-122"/>
                <a:cs typeface="Calibri" pitchFamily="34" charset="-120"/>
              </a:rPr>
              <a:t>θ= π/4, 5π/4, 2.16, 5.30</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"Hence" means part (a) must be used: replacing sec⁴ - tan⁴ by sec² + tan² is what makes the quadratic appear.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get back to sin, cos and tan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Whenever you are stuck, rewrite sec, cosec and cot as 1/cos, 1/sin and cos/sin. Equations become familiar, and proofs often simplify to a single fraction.</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let the equation choose the identity</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tan and sec together: sec² = 1 + tan². cot and cosec together: cosec² = 1 + cot². Replace the squared term so that only one function remains, and you will usually see a quadratic.</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use signs, not just squares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an identity gives sec²θ= 9, the answer is ±3 until you decide. Use the quadrant (obtuse, reflex, "θ in the third quadrant") or the range of an inverse function to choose the sign, and say why.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inverse functions give one value, in radians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arcsin, arccos and arctan each return a single angle in their own range. Unless the question uses degrees, give the answer in radians, exactly where possible (-π/3, 2π/3, -π/4).</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adjust the interval for 2x, x + a and so 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solving sec 2x = 3 on 0 ≤x ≤π, rewrite the interval as 0 ≤2x ≤2π and find every value of 2x in it. Then divide. In a proof, write every line as a full expression joined by "=" and finish with "= RHS".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04949"/>
                <a:gridCol w="2803550"/>
                <a:gridCol w="332110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x = 1/sin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pairs are matched by the third letter, not the first.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 cos, cosec ↔ sin, cot ↔ tan.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sin⁻¹x means 1/sin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−1 here is function-inverse notation.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sin⁻¹x = arcsin x; 1/sin x = (sin x)⁻¹ = cosecx.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arcsin(sin θ) = θ always.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arcsin only returns angles in [-π/2,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arcsin(sin 5π/6) = π/6. The rule holds only when θ is in the range.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x = 0.5 has two solutions in [0, 2π].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needs cos x = 2, which is impossible.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and cosec never lie strictly between −1 and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tan²θ= 1 - sec²θ.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sign is wrong: at θ= π/4 this gives 1 =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tan²θ= sec²θ- 1.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Dividing sec θtan θ= 2tan θ by tan θ is fine.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 throws away every solution of tan θ=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Factorise: tan θ(sec θ- 2) = 0, then solve both factors.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P2 trigonometry and P3.1 functions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identities here come straight from sin²θ+ cos²θ= 1, and every equation finishes with the P2 method of principal value plus symmetry. arcsin, arccos and arctan are the clearest example of restricting a domain to make a one-one function, with graphs reflected in y = x.</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P3.4 Compound angles, double angles and R-form</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compound-angle and double-angle formulae are combined with sec, cosec and cot in harder identities and equations.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P3.6 Differentiation and P4 integration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derivative of tan x is sec² x, and the derivatives of sec x, cosec x and cot x are written in terms of these functions. In P4, ∫tan² x dx is found by rewriting tan² x = sec² x - 1, and substitutions such as x = sin θ lead to arcsin in the answer.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67735"/>
                <a:gridCol w="3746297"/>
                <a:gridCol w="1115568"/>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 θ= 1/cos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secant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cosecθ= 1/sin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cosecant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cot θ= 1/tan θ = cos θ/sin 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definition of cotangent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sec²θ≡1 + tan²θ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equations and proofs with tan and sec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cosec²θ≡1 + cot²θ</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equations and proofs with cot and cosec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-π/2 ≤arcsin x ≤π/2, 0 ≤arccos x ≤π, -π/2 &lt; arctan x &lt; π/2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ranges of the inverse functions (domains -1 ≤x ≤1 for arcsin and arccos)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cos(arcsin x) = √(1 - 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exact values of mixed expressions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Find the exact values of cosec(-π/6) and sec 300°.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State the domain and range of y = arccos x, and the range of y = arctan 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Given that cot θ= ¾ and 180° &lt; θ&lt; 270°, find the exact value of cosecθ.</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Explain why the equation cosecx = 0.6 has no solutions.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Solve tan²θ= 2sec θ+ 2 for 0° ≤θ&lt; 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Find the exact value of tan(arccos(-(5/13))).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2347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sin(-π/6) = -½, so cosec(-π/6) = -2. cos 300° = ½, so sec 300° = 2.</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arccos: domain -1 ≤x ≤1, range 0 ≤y ≤π. arctan: range -π/2 &lt; y &lt; π/2 (its domain is all real numbers).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cosec²θ= 1 + (9/16) = (25/16). In the third quadrant sin θ&lt; 0, so cosecθ= -(5/4).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It would need sin x = (1/0.6) = (5/3) &gt; 1, which is impossible. The range of cosec is y ≤-1 or y ≥1.</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sec²θ- 1 = 2sec θ+ 2 ⇒sec²θ- 2sec θ- 3 = 0 ⇒(sec θ- 3)(sec θ+ 1) = 0. cos θ= ⅓ gives θ= 70.5° or 289.5°; cos θ= -1 gives θ= 180°.</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Let γ= arccos(-(5/13)), so cos γ= -(5/13) and 0 ≤γ≤π; here γ is obtuse, so sin γ= +√(1 - (25/169)) = (12/13). Then tan γ= (12/13)/(-5/13) = -(12/5).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This question is about the values of the reciprocal trigonometric functions. Answer parts (a) to (c) without a calculator, showing your working.</a:t>
            </a:r>
            <a:endParaRPr lang="en-US" sz="1400" dirty="0"/>
          </a:p>
          <a:p>
            <a:pPr indent="0" marL="0">
              <a:spcAft>
                <a:spcPts val="600"/>
              </a:spcAft>
              <a:buNone/>
            </a:pPr>
            <a:r>
              <a:rPr lang="en-US" sz="1400" dirty="0">
                <a:solidFill>
                  <a:srgbClr val="1A1F2B"/>
                </a:solidFill>
              </a:rPr>
              <a:t>(a) Find the exact value of cosec(4π/3), giving your answer with a rational denominator.  [2]</a:t>
            </a:r>
            <a:endParaRPr lang="en-US" sz="1400" dirty="0"/>
          </a:p>
          <a:p>
            <a:pPr indent="0" marL="0">
              <a:spcAft>
                <a:spcPts val="600"/>
              </a:spcAft>
              <a:buNone/>
            </a:pPr>
            <a:r>
              <a:rPr lang="en-US" sz="1400" dirty="0">
                <a:solidFill>
                  <a:srgbClr val="1A1F2B"/>
                </a:solidFill>
              </a:rPr>
              <a:t>(b) Find the exact value of sec 135°.  [1]</a:t>
            </a:r>
            <a:endParaRPr lang="en-US" sz="1400" dirty="0"/>
          </a:p>
          <a:p>
            <a:pPr indent="0" marL="0">
              <a:spcAft>
                <a:spcPts val="600"/>
              </a:spcAft>
              <a:buNone/>
            </a:pPr>
            <a:r>
              <a:rPr lang="en-US" sz="1400" dirty="0">
                <a:solidFill>
                  <a:srgbClr val="1A1F2B"/>
                </a:solidFill>
              </a:rPr>
              <a:t>(c) Find the exact value of cot(7π/4).  [1]</a:t>
            </a:r>
            <a:endParaRPr lang="en-US" sz="1400" dirty="0"/>
          </a:p>
          <a:p>
            <a:pPr indent="0" marL="0">
              <a:spcAft>
                <a:spcPts val="600"/>
              </a:spcAft>
              <a:buNone/>
            </a:pPr>
            <a:r>
              <a:rPr lang="en-US" sz="1400" dirty="0">
                <a:solidFill>
                  <a:srgbClr val="1A1F2B"/>
                </a:solidFill>
              </a:rPr>
              <a:t>(d) Find the value of cosec 2.5, giving your answer to 3 significant figures.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Give each answer to this question as an exact value in radians or as an exact number. The inverse trigonometric functions arcsin, arccos and arctan take their usual ranges.</a:t>
            </a:r>
            <a:endParaRPr lang="en-US" sz="1400" dirty="0"/>
          </a:p>
          <a:p>
            <a:pPr indent="0" marL="0">
              <a:spcAft>
                <a:spcPts val="600"/>
              </a:spcAft>
              <a:buNone/>
            </a:pPr>
            <a:r>
              <a:rPr lang="en-US" sz="1400" dirty="0">
                <a:solidFill>
                  <a:srgbClr val="1A1F2B"/>
                </a:solidFill>
              </a:rPr>
              <a:t>(a) Write down the value of arcsin(½).  [1]</a:t>
            </a:r>
            <a:endParaRPr lang="en-US" sz="1400" dirty="0"/>
          </a:p>
          <a:p>
            <a:pPr indent="0" marL="0">
              <a:spcAft>
                <a:spcPts val="600"/>
              </a:spcAft>
              <a:buNone/>
            </a:pPr>
            <a:r>
              <a:rPr lang="en-US" sz="1400" dirty="0">
                <a:solidFill>
                  <a:srgbClr val="1A1F2B"/>
                </a:solidFill>
              </a:rPr>
              <a:t>(b) Write down the value of arccos(−√3/2).  [1]</a:t>
            </a:r>
            <a:endParaRPr lang="en-US" sz="1400" dirty="0"/>
          </a:p>
          <a:p>
            <a:pPr indent="0" marL="0">
              <a:spcAft>
                <a:spcPts val="600"/>
              </a:spcAft>
              <a:buNone/>
            </a:pPr>
            <a:r>
              <a:rPr lang="en-US" sz="1400" dirty="0">
                <a:solidFill>
                  <a:srgbClr val="1A1F2B"/>
                </a:solidFill>
              </a:rPr>
              <a:t>(c) Write down the value of arctan(−√3).  [1]</a:t>
            </a:r>
            <a:endParaRPr lang="en-US" sz="1400" dirty="0"/>
          </a:p>
          <a:p>
            <a:pPr indent="0" marL="0">
              <a:spcAft>
                <a:spcPts val="600"/>
              </a:spcAft>
              <a:buNone/>
            </a:pPr>
            <a:r>
              <a:rPr lang="en-US" sz="1400" dirty="0">
                <a:solidFill>
                  <a:srgbClr val="1A1F2B"/>
                </a:solidFill>
              </a:rPr>
              <a:t>(d) Find the exact value of sin(arccos(−5/13)).  [2]</a:t>
            </a:r>
            <a:endParaRPr lang="en-US" sz="1400" dirty="0"/>
          </a:p>
          <a:p>
            <a:pPr indent="0" marL="0">
              <a:spcAft>
                <a:spcPts val="600"/>
              </a:spcAft>
              <a:buNone/>
            </a:pPr>
            <a:r>
              <a:rPr lang="en-US" sz="1400" dirty="0">
                <a:solidFill>
                  <a:srgbClr val="1A1F2B"/>
                </a:solidFill>
              </a:rPr>
              <a:t>(e) Find the value of arccos(cos(4π/3)).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48708"/>
          </a:xfrm>
          <a:prstGeom prst="roundRect">
            <a:avLst>
              <a:gd name="adj" fmla="val 1926"/>
            </a:avLst>
          </a:prstGeom>
          <a:solidFill>
            <a:srgbClr val="F3F5F9"/>
          </a:solidFill>
          <a:ln w="12700">
            <a:solidFill>
              <a:srgbClr val="DDE2EA"/>
            </a:solidFill>
            <a:prstDash val="solid"/>
          </a:ln>
        </p:spPr>
      </p:sp>
      <p:sp>
        <p:nvSpPr>
          <p:cNvPr id="5" name="Text 3"/>
          <p:cNvSpPr txBox="1"/>
          <p:nvPr/>
        </p:nvSpPr>
        <p:spPr>
          <a:xfrm>
            <a:off x="685800" y="1463040"/>
            <a:ext cx="7772400" cy="262010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cosec(4π/3) = 1/sin(4π/3) = 1/(−√3/2)</a:t>
            </a:r>
            <a:endParaRPr lang="en-US" sz="1600" dirty="0"/>
          </a:p>
          <a:p>
            <a:pPr marL="342900" indent="-342900">
              <a:spcAft>
                <a:spcPts val="400"/>
              </a:spcAft>
              <a:buSzPct val="100000"/>
              <a:buChar char="•"/>
            </a:pPr>
            <a:r>
              <a:rPr lang="en-US" sz="1600" dirty="0">
                <a:solidFill>
                  <a:srgbClr val="1A1F2B"/>
                </a:solidFill>
              </a:rPr>
              <a:t>= −2/√3 = −2√3/3</a:t>
            </a:r>
            <a:endParaRPr lang="en-US" sz="1600" dirty="0"/>
          </a:p>
          <a:p>
            <a:pPr marL="342900" indent="-342900">
              <a:spcAft>
                <a:spcPts val="400"/>
              </a:spcAft>
              <a:buSzPct val="100000"/>
              <a:buChar char="•"/>
            </a:pPr>
            <a:r>
              <a:rPr lang="en-US" sz="1600" dirty="0">
                <a:solidFill>
                  <a:srgbClr val="1A1F2B"/>
                </a:solidFill>
              </a:rPr>
              <a:t>1/cos 135° = 1/(−√2/2) = −√2</a:t>
            </a:r>
            <a:endParaRPr lang="en-US" sz="1600" dirty="0"/>
          </a:p>
          <a:p>
            <a:pPr marL="342900" indent="-342900">
              <a:spcAft>
                <a:spcPts val="400"/>
              </a:spcAft>
              <a:buSzPct val="100000"/>
              <a:buChar char="•"/>
            </a:pPr>
            <a:r>
              <a:rPr lang="en-US" sz="1600" dirty="0">
                <a:solidFill>
                  <a:srgbClr val="1A1F2B"/>
                </a:solidFill>
              </a:rPr>
              <a:t>1/tan(7π/4) = 1/(−1) = −1</a:t>
            </a:r>
            <a:endParaRPr lang="en-US" sz="1600" dirty="0"/>
          </a:p>
          <a:p>
            <a:pPr marL="342900" indent="-342900">
              <a:spcAft>
                <a:spcPts val="400"/>
              </a:spcAft>
              <a:buSzPct val="100000"/>
              <a:buChar char="•"/>
            </a:pPr>
            <a:r>
              <a:rPr lang="en-US" sz="1600" dirty="0">
                <a:solidFill>
                  <a:srgbClr val="1A1F2B"/>
                </a:solidFill>
              </a:rPr>
              <a:t>1/sin 2.5 = 1/0.5985 = 1.67 (radian mode)</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155383"/>
          </a:xfrm>
          <a:prstGeom prst="roundRect">
            <a:avLst>
              <a:gd name="adj" fmla="val 1739"/>
            </a:avLst>
          </a:prstGeom>
          <a:solidFill>
            <a:srgbClr val="F3F5F9"/>
          </a:solidFill>
          <a:ln w="12700">
            <a:solidFill>
              <a:srgbClr val="DDE2EA"/>
            </a:solidFill>
            <a:prstDash val="solid"/>
          </a:ln>
        </p:spPr>
      </p:sp>
      <p:sp>
        <p:nvSpPr>
          <p:cNvPr id="5" name="Text 3"/>
          <p:cNvSpPr txBox="1"/>
          <p:nvPr/>
        </p:nvSpPr>
        <p:spPr>
          <a:xfrm>
            <a:off x="685800" y="1463040"/>
            <a:ext cx="7772400" cy="292678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π/6</a:t>
            </a:r>
            <a:endParaRPr lang="en-US" sz="1600" dirty="0"/>
          </a:p>
          <a:p>
            <a:pPr marL="342900" indent="-342900">
              <a:spcAft>
                <a:spcPts val="400"/>
              </a:spcAft>
              <a:buSzPct val="100000"/>
              <a:buChar char="•"/>
            </a:pPr>
            <a:r>
              <a:rPr lang="en-US" sz="1600" dirty="0">
                <a:solidFill>
                  <a:srgbClr val="1A1F2B"/>
                </a:solidFill>
              </a:rPr>
              <a:t>5π/6</a:t>
            </a:r>
            <a:endParaRPr lang="en-US" sz="1600" dirty="0"/>
          </a:p>
          <a:p>
            <a:pPr marL="342900" indent="-342900">
              <a:spcAft>
                <a:spcPts val="400"/>
              </a:spcAft>
              <a:buSzPct val="100000"/>
              <a:buChar char="•"/>
            </a:pPr>
            <a:r>
              <a:rPr lang="en-US" sz="1600" dirty="0">
                <a:solidFill>
                  <a:srgbClr val="1A1F2B"/>
                </a:solidFill>
              </a:rPr>
              <a:t>−π/3</a:t>
            </a:r>
            <a:endParaRPr lang="en-US" sz="1600" dirty="0"/>
          </a:p>
          <a:p>
            <a:pPr marL="342900" indent="-342900">
              <a:spcAft>
                <a:spcPts val="400"/>
              </a:spcAft>
              <a:buSzPct val="100000"/>
              <a:buChar char="•"/>
            </a:pPr>
            <a:r>
              <a:rPr lang="en-US" sz="1600" dirty="0">
                <a:solidFill>
                  <a:srgbClr val="1A1F2B"/>
                </a:solidFill>
              </a:rPr>
              <a:t>let α = arccos(−5/13); 0 ≤ α ≤ π so sin α ≥ 0 and sin α = √(1 − 25/169)</a:t>
            </a:r>
            <a:endParaRPr lang="en-US" sz="1600" dirty="0"/>
          </a:p>
          <a:p>
            <a:pPr marL="342900" indent="-342900">
              <a:spcAft>
                <a:spcPts val="400"/>
              </a:spcAft>
              <a:buSzPct val="100000"/>
              <a:buChar char="•"/>
            </a:pPr>
            <a:r>
              <a:rPr lang="en-US" sz="1600" dirty="0">
                <a:solidFill>
                  <a:srgbClr val="1A1F2B"/>
                </a:solidFill>
              </a:rPr>
              <a:t>= 12/13</a:t>
            </a:r>
            <a:endParaRPr lang="en-US" sz="1600" dirty="0"/>
          </a:p>
          <a:p>
            <a:pPr marL="342900" indent="-342900">
              <a:spcAft>
                <a:spcPts val="400"/>
              </a:spcAft>
              <a:buSzPct val="100000"/>
              <a:buChar char="•"/>
            </a:pPr>
            <a:r>
              <a:rPr lang="en-US" sz="1600" dirty="0">
                <a:solidFill>
                  <a:srgbClr val="1A1F2B"/>
                </a:solidFill>
              </a:rPr>
              <a:t>cos(4π/3) = −½, so arccos(−½) = 2π/3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P3.3 Reciprocal and inverse trigonometric functions · Edexcel IAL Maths</dc:title>
  <dc:subject>PptxGenJS Presentation</dc:subject>
  <dc:creator>Evan Kotronis · ExaminerPrep</dc:creator>
  <cp:lastModifiedBy>Evan Kotronis · ExaminerPrep</cp:lastModifiedBy>
  <cp:revision>1</cp:revision>
  <dcterms:created xsi:type="dcterms:W3CDTF">2026-10-26T15:11:25Z</dcterms:created>
  <dcterms:modified xsi:type="dcterms:W3CDTF">2026-10-26T15:11:25Z</dcterms:modified>
</cp:coreProperties>
</file>