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slideMasters/slideMaster18.xml" ContentType="application/vnd.openxmlformats-officedocument.presentationml.slideMaster+xml"/>
  <Override PartName="/ppt/slides/slide18.xml" ContentType="application/vnd.openxmlformats-officedocument.presentationml.slide+xml"/>
  <Override PartName="/ppt/slideMasters/slideMaster19.xml" ContentType="application/vnd.openxmlformats-officedocument.presentationml.slideMaster+xml"/>
  <Override PartName="/ppt/slides/slide19.xml" ContentType="application/vnd.openxmlformats-officedocument.presentationml.slide+xml"/>
  <Override PartName="/ppt/slideMasters/slideMaster20.xml" ContentType="application/vnd.openxmlformats-officedocument.presentationml.slideMaster+xml"/>
  <Override PartName="/ppt/slides/slide20.xml" ContentType="application/vnd.openxmlformats-officedocument.presentationml.slide+xml"/>
  <Override PartName="/ppt/slideMasters/slideMaster21.xml" ContentType="application/vnd.openxmlformats-officedocument.presentationml.slideMaster+xml"/>
  <Override PartName="/ppt/slides/slide21.xml" ContentType="application/vnd.openxmlformats-officedocument.presentationml.slide+xml"/>
  <Override PartName="/ppt/slideMasters/slideMaster22.xml" ContentType="application/vnd.openxmlformats-officedocument.presentationml.slideMaster+xml"/>
  <Override PartName="/ppt/slides/slide22.xml" ContentType="application/vnd.openxmlformats-officedocument.presentationml.slide+xml"/>
  <Override PartName="/ppt/slideMasters/slideMaster23.xml" ContentType="application/vnd.openxmlformats-officedocument.presentationml.slideMaster+xml"/>
  <Override PartName="/ppt/slides/slide23.xml" ContentType="application/vnd.openxmlformats-officedocument.presentationml.slide+xml"/>
  <Override PartName="/ppt/slideMasters/slideMaster24.xml" ContentType="application/vnd.openxmlformats-officedocument.presentationml.slideMaster+xml"/>
  <Override PartName="/ppt/slides/slide24.xml" ContentType="application/vnd.openxmlformats-officedocument.presentationml.slide+xml"/>
  <Override PartName="/ppt/slideMasters/slideMaster25.xml" ContentType="application/vnd.openxmlformats-officedocument.presentationml.slideMaster+xml"/>
  <Override PartName="/ppt/slides/slide25.xml" ContentType="application/vnd.openxmlformats-officedocument.presentationml.slide+xml"/>
  <Override PartName="/ppt/slideMasters/slideMaster26.xml" ContentType="application/vnd.openxmlformats-officedocument.presentationml.slideMaster+xml"/>
  <Override PartName="/ppt/slides/slide26.xml" ContentType="application/vnd.openxmlformats-officedocument.presentationml.slide+xml"/>
  <Override PartName="/ppt/slideMasters/slideMaster27.xml" ContentType="application/vnd.openxmlformats-officedocument.presentationml.slideMaster+xml"/>
  <Override PartName="/ppt/slides/slide27.xml" ContentType="application/vnd.openxmlformats-officedocument.presentationml.slide+xml"/>
  <Override PartName="/ppt/slideMasters/slideMaster28.xml" ContentType="application/vnd.openxmlformats-officedocument.presentationml.slideMaster+xml"/>
  <Override PartName="/ppt/slides/slide28.xml" ContentType="application/vnd.openxmlformats-officedocument.presentationml.slide+xml"/>
  <Override PartName="/ppt/slideMasters/slideMaster29.xml" ContentType="application/vnd.openxmlformats-officedocument.presentationml.slideMaster+xml"/>
  <Override PartName="/ppt/slides/slide29.xml" ContentType="application/vnd.openxmlformats-officedocument.presentationml.slide+xml"/>
  <Override PartName="/ppt/slideMasters/slideMaster30.xml" ContentType="application/vnd.openxmlformats-officedocument.presentationml.slideMaster+xml"/>
  <Override PartName="/ppt/slides/slide30.xml" ContentType="application/vnd.openxmlformats-officedocument.presentationml.slide+xml"/>
  <Override PartName="/ppt/slideMasters/slideMaster31.xml" ContentType="application/vnd.openxmlformats-officedocument.presentationml.slideMaster+xml"/>
  <Override PartName="/ppt/slides/slide31.xml" ContentType="application/vnd.openxmlformats-officedocument.presentationml.slide+xml"/>
  <Override PartName="/ppt/slideMasters/slideMaster32.xml" ContentType="application/vnd.openxmlformats-officedocument.presentationml.slideMaster+xml"/>
  <Override PartName="/ppt/slides/slide32.xml" ContentType="application/vnd.openxmlformats-officedocument.presentationml.slide+xml"/>
  <Override PartName="/ppt/slideMasters/slideMaster33.xml" ContentType="application/vnd.openxmlformats-officedocument.presentationml.slideMaster+xml"/>
  <Override PartName="/ppt/slides/slide33.xml" ContentType="application/vnd.openxmlformats-officedocument.presentationml.slide+xml"/>
  <Override PartName="/ppt/slideMasters/slideMaster34.xml" ContentType="application/vnd.openxmlformats-officedocument.presentationml.slideMaster+xml"/>
  <Override PartName="/ppt/slides/slide34.xml" ContentType="application/vnd.openxmlformats-officedocument.presentationml.slide+xml"/>
  <Override PartName="/ppt/slideMasters/slideMaster35.xml" ContentType="application/vnd.openxmlformats-officedocument.presentationml.slideMaster+xml"/>
  <Override PartName="/ppt/slides/slide35.xml" ContentType="application/vnd.openxmlformats-officedocument.presentationml.slide+xml"/>
  <Override PartName="/ppt/slideMasters/slideMaster36.xml" ContentType="application/vnd.openxmlformats-officedocument.presentationml.slideMaster+xml"/>
  <Override PartName="/ppt/slides/slide36.xml" ContentType="application/vnd.openxmlformats-officedocument.presentationml.slide+xml"/>
  <Override PartName="/ppt/slideMasters/slideMaster37.xml" ContentType="application/vnd.openxmlformats-officedocument.presentationml.slideMaster+xml"/>
  <Override PartName="/ppt/slides/slide37.xml" ContentType="application/vnd.openxmlformats-officedocument.presentationml.slide+xml"/>
  <Override PartName="/ppt/slideMasters/slideMaster38.xml" ContentType="application/vnd.openxmlformats-officedocument.presentationml.slideMaster+xml"/>
  <Override PartName="/ppt/slides/slide38.xml" ContentType="application/vnd.openxmlformats-officedocument.presentationml.slide+xml"/>
  <Override PartName="/ppt/slideMasters/slideMaster39.xml" ContentType="application/vnd.openxmlformats-officedocument.presentationml.slideMaster+xml"/>
  <Override PartName="/ppt/slides/slide39.xml" ContentType="application/vnd.openxmlformats-officedocument.presentationml.slide+xml"/>
  <Override PartName="/ppt/slideMasters/slideMaster40.xml" ContentType="application/vnd.openxmlformats-officedocument.presentationml.slideMaster+xml"/>
  <Override PartName="/ppt/slides/slide40.xml" ContentType="application/vnd.openxmlformats-officedocument.presentationml.slide+xml"/>
  <Override PartName="/ppt/slideMasters/slideMaster41.xml" ContentType="application/vnd.openxmlformats-officedocument.presentationml.slideMaster+xml"/>
  <Override PartName="/ppt/slides/slide41.xml" ContentType="application/vnd.openxmlformats-officedocument.presentationml.slide+xml"/>
  <Override PartName="/ppt/slideMasters/slideMaster42.xml" ContentType="application/vnd.openxmlformats-officedocument.presentationml.slideMaster+xml"/>
  <Override PartName="/ppt/slides/slide42.xml" ContentType="application/vnd.openxmlformats-officedocument.presentationml.slide+xml"/>
  <Override PartName="/ppt/slideMasters/slideMaster43.xml" ContentType="application/vnd.openxmlformats-officedocument.presentationml.slideMaster+xml"/>
  <Override PartName="/ppt/slides/slide43.xml" ContentType="application/vnd.openxmlformats-officedocument.presentationml.slide+xml"/>
  <Override PartName="/ppt/slideMasters/slideMaster44.xml" ContentType="application/vnd.openxmlformats-officedocument.presentationml.slideMaster+xml"/>
  <Override PartName="/ppt/slides/slide44.xml" ContentType="application/vnd.openxmlformats-officedocument.presentationml.slide+xml"/>
  <Override PartName="/ppt/slideMasters/slideMaster45.xml" ContentType="application/vnd.openxmlformats-officedocument.presentationml.slideMaster+xml"/>
  <Override PartName="/ppt/slides/slide45.xml" ContentType="application/vnd.openxmlformats-officedocument.presentationml.slide+xml"/>
  <Override PartName="/ppt/slideMasters/slideMaster46.xml" ContentType="application/vnd.openxmlformats-officedocument.presentationml.slideMaster+xml"/>
  <Override PartName="/ppt/slides/slide46.xml" ContentType="application/vnd.openxmlformats-officedocument.presentationml.slide+xml"/>
  <Override PartName="/ppt/slideMasters/slideMaster47.xml" ContentType="application/vnd.openxmlformats-officedocument.presentationml.slideMaster+xml"/>
  <Override PartName="/ppt/slides/slide47.xml" ContentType="application/vnd.openxmlformats-officedocument.presentationml.slide+xml"/>
  <Override PartName="/ppt/slideMasters/slideMaster48.xml" ContentType="application/vnd.openxmlformats-officedocument.presentationml.slideMaster+xml"/>
  <Override PartName="/ppt/slides/slide48.xml" ContentType="application/vnd.openxmlformats-officedocument.presentationml.slide+xml"/>
  <Override PartName="/ppt/slideMasters/slideMaster49.xml" ContentType="application/vnd.openxmlformats-officedocument.presentationml.slideMaster+xml"/>
  <Override PartName="/ppt/slides/slide49.xml" ContentType="application/vnd.openxmlformats-officedocument.presentationml.slide+xml"/>
  <Override PartName="/ppt/slideMasters/slideMaster50.xml" ContentType="application/vnd.openxmlformats-officedocument.presentationml.slideMaster+xml"/>
  <Override PartName="/ppt/slides/slide50.xml" ContentType="application/vnd.openxmlformats-officedocument.presentationml.slide+xml"/>
  <Override PartName="/ppt/slideMasters/slideMaster51.xml" ContentType="application/vnd.openxmlformats-officedocument.presentationml.slideMaster+xml"/>
  <Override PartName="/ppt/slides/slide51.xml" ContentType="application/vnd.openxmlformats-officedocument.presentationml.slide+xml"/>
  <Override PartName="/ppt/slideMasters/slideMaster52.xml" ContentType="application/vnd.openxmlformats-officedocument.presentationml.slideMaster+xml"/>
  <Override PartName="/ppt/slides/slide52.xml" ContentType="application/vnd.openxmlformats-officedocument.presentationml.slide+xml"/>
  <Override PartName="/ppt/slideMasters/slideMaster53.xml" ContentType="application/vnd.openxmlformats-officedocument.presentationml.slideMaster+xml"/>
  <Override PartName="/ppt/slides/slide53.xml" ContentType="application/vnd.openxmlformats-officedocument.presentationml.slide+xml"/>
  <Override PartName="/ppt/slideMasters/slideMaster54.xml" ContentType="application/vnd.openxmlformats-officedocument.presentationml.slideMaster+xml"/>
  <Override PartName="/ppt/slides/slide54.xml" ContentType="application/vnd.openxmlformats-officedocument.presentationml.slide+xml"/>
  <Override PartName="/ppt/slideMasters/slideMaster55.xml" ContentType="application/vnd.openxmlformats-officedocument.presentationml.slideMaster+xml"/>
  <Override PartName="/ppt/slides/slide55.xml" ContentType="application/vnd.openxmlformats-officedocument.presentationml.slide+xml"/>
  <Override PartName="/ppt/slideMasters/slideMaster56.xml" ContentType="application/vnd.openxmlformats-officedocument.presentationml.slideMaster+xml"/>
  <Override PartName="/ppt/slides/slide56.xml" ContentType="application/vnd.openxmlformats-officedocument.presentationml.slide+xml"/>
  <Override PartName="/ppt/slideMasters/slideMaster57.xml" ContentType="application/vnd.openxmlformats-officedocument.presentationml.slideMaster+xml"/>
  <Override PartName="/ppt/slides/slide57.xml" ContentType="application/vnd.openxmlformats-officedocument.presentationml.slide+xml"/>
  <Override PartName="/ppt/slideMasters/slideMaster58.xml" ContentType="application/vnd.openxmlformats-officedocument.presentationml.slideMaster+xml"/>
  <Override PartName="/ppt/slides/slide5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 id="291" r:id="rId37"/>
    <p:sldId id="292" r:id="rId38"/>
    <p:sldId id="293" r:id="rId39"/>
    <p:sldId id="294" r:id="rId40"/>
    <p:sldId id="295" r:id="rId41"/>
    <p:sldId id="296" r:id="rId42"/>
    <p:sldId id="297" r:id="rId43"/>
    <p:sldId id="298" r:id="rId44"/>
    <p:sldId id="299" r:id="rId45"/>
    <p:sldId id="300" r:id="rId46"/>
    <p:sldId id="301" r:id="rId47"/>
    <p:sldId id="302" r:id="rId48"/>
    <p:sldId id="303" r:id="rId49"/>
    <p:sldId id="304" r:id="rId50"/>
    <p:sldId id="305" r:id="rId51"/>
    <p:sldId id="306" r:id="rId52"/>
    <p:sldId id="307" r:id="rId53"/>
    <p:sldId id="308" r:id="rId54"/>
    <p:sldId id="309" r:id="rId55"/>
    <p:sldId id="310" r:id="rId56"/>
    <p:sldId id="311" r:id="rId57"/>
    <p:sldId id="312" r:id="rId58"/>
    <p:sldId id="313" r:id="rId59"/>
  </p:sldIdLst>
  <p:notesMasterIdLst>
    <p:notesMasterId r:id="rId60"/>
  </p:notesMasterIdLst>
  <p:sldSz cx="9144000" cy="5143500"/>
  <p:notesSz cx="5143500" cy="9144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Overview" id="{d43cbc31-1a77-e565-dc67-e25018dbe9c1}">
          <p14:sldIdLst>
            <p14:sldId id="256"/>
            <p14:sldId id="257"/>
            <p14:sldId id="258"/>
            <p14:sldId id="259"/>
          </p14:sldIdLst>
        </p14:section>
        <p14:section name="Theory" id="{3896d485-88a4-049b-f792-289f69b4526e}">
          <p14:sldIdLst>
            <p14:sldId id="260"/>
            <p14:sldId id="261"/>
            <p14:sldId id="262"/>
            <p14:sldId id="263"/>
            <p14:sldId id="264"/>
            <p14:sldId id="265"/>
            <p14:sldId id="266"/>
            <p14:sldId id="267"/>
            <p14:sldId id="268"/>
            <p14:sldId id="269"/>
            <p14:sldId id="270"/>
            <p14:sldId id="271"/>
            <p14:sldId id="272"/>
            <p14:sldId id="273"/>
            <p14:sldId id="274"/>
            <p14:sldId id="275"/>
            <p14:sldId id="276"/>
            <p14:sldId id="277"/>
            <p14:sldId id="278"/>
            <p14:sldId id="279"/>
            <p14:sldId id="280"/>
            <p14:sldId id="281"/>
            <p14:sldId id="282"/>
            <p14:sldId id="283"/>
            <p14:sldId id="284"/>
            <p14:sldId id="285"/>
            <p14:sldId id="286"/>
            <p14:sldId id="287"/>
            <p14:sldId id="288"/>
            <p14:sldId id="289"/>
            <p14:sldId id="290"/>
            <p14:sldId id="291"/>
            <p14:sldId id="292"/>
            <p14:sldId id="293"/>
            <p14:sldId id="294"/>
            <p14:sldId id="295"/>
            <p14:sldId id="296"/>
            <p14:sldId id="297"/>
            <p14:sldId id="298"/>
            <p14:sldId id="299"/>
            <p14:sldId id="300"/>
            <p14:sldId id="301"/>
            <p14:sldId id="302"/>
            <p14:sldId id="303"/>
            <p14:sldId id="304"/>
            <p14:sldId id="305"/>
            <p14:sldId id="306"/>
          </p14:sldIdLst>
        </p14:section>
        <p14:section name="Practice" id="{eb39c387-cf9c-0217-c17f-01412471650e}">
          <p14:sldIdLst>
            <p14:sldId id="307"/>
            <p14:sldId id="308"/>
            <p14:sldId id="309"/>
          </p14:sldIdLst>
        </p14:section>
        <p14:section name="Answers" id="{86463bd5-5702-5339-a543-31c229c07dd0}">
          <p14:sldIdLst>
            <p14:sldId id="310"/>
            <p14:sldId id="311"/>
            <p14:sldId id="312"/>
            <p14:sldId id="313"/>
          </p14:sldIdLst>
        </p14:section>
      </p14:sectionLst>
    </p:ex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33" Type="http://schemas.openxmlformats.org/officeDocument/2006/relationships/slide" Target="slides/slide32.xml"/><Relationship Id="rId34" Type="http://schemas.openxmlformats.org/officeDocument/2006/relationships/slide" Target="slides/slide33.xml"/><Relationship Id="rId35" Type="http://schemas.openxmlformats.org/officeDocument/2006/relationships/slide" Target="slides/slide34.xml"/><Relationship Id="rId36" Type="http://schemas.openxmlformats.org/officeDocument/2006/relationships/slide" Target="slides/slide35.xml"/><Relationship Id="rId37" Type="http://schemas.openxmlformats.org/officeDocument/2006/relationships/slide" Target="slides/slide36.xml"/><Relationship Id="rId38" Type="http://schemas.openxmlformats.org/officeDocument/2006/relationships/slide" Target="slides/slide37.xml"/><Relationship Id="rId39" Type="http://schemas.openxmlformats.org/officeDocument/2006/relationships/slide" Target="slides/slide38.xml"/><Relationship Id="rId40" Type="http://schemas.openxmlformats.org/officeDocument/2006/relationships/slide" Target="slides/slide39.xml"/><Relationship Id="rId41" Type="http://schemas.openxmlformats.org/officeDocument/2006/relationships/slide" Target="slides/slide40.xml"/><Relationship Id="rId42" Type="http://schemas.openxmlformats.org/officeDocument/2006/relationships/slide" Target="slides/slide41.xml"/><Relationship Id="rId43" Type="http://schemas.openxmlformats.org/officeDocument/2006/relationships/slide" Target="slides/slide42.xml"/><Relationship Id="rId44" Type="http://schemas.openxmlformats.org/officeDocument/2006/relationships/slide" Target="slides/slide43.xml"/><Relationship Id="rId45" Type="http://schemas.openxmlformats.org/officeDocument/2006/relationships/slide" Target="slides/slide44.xml"/><Relationship Id="rId46" Type="http://schemas.openxmlformats.org/officeDocument/2006/relationships/slide" Target="slides/slide45.xml"/><Relationship Id="rId47" Type="http://schemas.openxmlformats.org/officeDocument/2006/relationships/slide" Target="slides/slide46.xml"/><Relationship Id="rId48" Type="http://schemas.openxmlformats.org/officeDocument/2006/relationships/slide" Target="slides/slide47.xml"/><Relationship Id="rId49" Type="http://schemas.openxmlformats.org/officeDocument/2006/relationships/slide" Target="slides/slide48.xml"/><Relationship Id="rId50" Type="http://schemas.openxmlformats.org/officeDocument/2006/relationships/slide" Target="slides/slide49.xml"/><Relationship Id="rId51" Type="http://schemas.openxmlformats.org/officeDocument/2006/relationships/slide" Target="slides/slide50.xml"/><Relationship Id="rId52" Type="http://schemas.openxmlformats.org/officeDocument/2006/relationships/slide" Target="slides/slide51.xml"/><Relationship Id="rId53" Type="http://schemas.openxmlformats.org/officeDocument/2006/relationships/slide" Target="slides/slide52.xml"/><Relationship Id="rId54" Type="http://schemas.openxmlformats.org/officeDocument/2006/relationships/slide" Target="slides/slide53.xml"/><Relationship Id="rId55" Type="http://schemas.openxmlformats.org/officeDocument/2006/relationships/slide" Target="slides/slide54.xml"/><Relationship Id="rId56" Type="http://schemas.openxmlformats.org/officeDocument/2006/relationships/slide" Target="slides/slide55.xml"/><Relationship Id="rId57" Type="http://schemas.openxmlformats.org/officeDocument/2006/relationships/slide" Target="slides/slide56.xml"/><Relationship Id="rId58" Type="http://schemas.openxmlformats.org/officeDocument/2006/relationships/slide" Target="slides/slide57.xml"/><Relationship Id="rId59" Type="http://schemas.openxmlformats.org/officeDocument/2006/relationships/slide" Target="slides/slide58.xml"/><Relationship Id="rId60" Type="http://schemas.openxmlformats.org/officeDocument/2006/relationships/notesMaster" Target="notesMasters/notesMaster1.xml"/><Relationship Id="rId61" Type="http://schemas.openxmlformats.org/officeDocument/2006/relationships/presProps" Target="presProps.xml"/><Relationship Id="rId62" Type="http://schemas.openxmlformats.org/officeDocument/2006/relationships/viewProps" Target="viewProps.xml"/><Relationship Id="rId63" Type="http://schemas.openxmlformats.org/officeDocument/2006/relationships/theme" Target="theme/theme1.xml"/><Relationship Id="rId64"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_rels/notesSlide1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8.xml"/>
		</Relationships>
</file>

<file path=ppt/notesSlides/_rels/notesSlide1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9.xml"/>
		</Relationships>
</file>

<file path=ppt/notesSlides/_rels/notesSlide2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0.xml"/>
		</Relationships>
</file>

<file path=ppt/notesSlides/_rels/notesSlide2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1.xml"/>
		</Relationships>
</file>

<file path=ppt/notesSlides/_rels/notesSlide2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2.xml"/>
		</Relationships>
</file>

<file path=ppt/notesSlides/_rels/notesSlide2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3.xml"/>
		</Relationships>
</file>

<file path=ppt/notesSlides/_rels/notesSlide2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4.xml"/>
		</Relationships>
</file>

<file path=ppt/notesSlides/_rels/notesSlide2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5.xml"/>
		</Relationships>
</file>

<file path=ppt/notesSlides/_rels/notesSlide2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6.xml"/>
		</Relationships>
</file>

<file path=ppt/notesSlides/_rels/notesSlide2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7.xml"/>
		</Relationships>
</file>

<file path=ppt/notesSlides/_rels/notesSlide2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8.xml"/>
		</Relationships>
</file>

<file path=ppt/notesSlides/_rels/notesSlide2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9.xml"/>
		</Relationships>
</file>

<file path=ppt/notesSlides/_rels/notesSlide3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0.xml"/>
		</Relationships>
</file>

<file path=ppt/notesSlides/_rels/notesSlide3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1.xml"/>
		</Relationships>
</file>

<file path=ppt/notesSlides/_rels/notesSlide3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2.xml"/>
		</Relationships>
</file>

<file path=ppt/notesSlides/_rels/notesSlide3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3.xml"/>
		</Relationships>
</file>

<file path=ppt/notesSlides/_rels/notesSlide3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4.xml"/>
		</Relationships>
</file>

<file path=ppt/notesSlides/_rels/notesSlide3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5.xml"/>
		</Relationships>
</file>

<file path=ppt/notesSlides/_rels/notesSlide3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6.xml"/>
		</Relationships>
</file>

<file path=ppt/notesSlides/_rels/notesSlide3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7.xml"/>
		</Relationships>
</file>

<file path=ppt/notesSlides/_rels/notesSlide3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8.xml"/>
		</Relationships>
</file>

<file path=ppt/notesSlides/_rels/notesSlide3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9.xml"/>
		</Relationships>
</file>

<file path=ppt/notesSlides/_rels/notesSlide4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0.xml"/>
		</Relationships>
</file>

<file path=ppt/notesSlides/_rels/notesSlide4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1.xml"/>
		</Relationships>
</file>

<file path=ppt/notesSlides/_rels/notesSlide4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2.xml"/>
		</Relationships>
</file>

<file path=ppt/notesSlides/_rels/notesSlide4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3.xml"/>
		</Relationships>
</file>

<file path=ppt/notesSlides/_rels/notesSlide4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4.xml"/>
		</Relationships>
</file>

<file path=ppt/notesSlides/_rels/notesSlide4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5.xml"/>
		</Relationships>
</file>

<file path=ppt/notesSlides/_rels/notesSlide4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6.xml"/>
		</Relationships>
</file>

<file path=ppt/notesSlides/_rels/notesSlide4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7.xml"/>
		</Relationships>
</file>

<file path=ppt/notesSlides/_rels/notesSlide4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8.xml"/>
		</Relationships>
</file>

<file path=ppt/notesSlides/_rels/notesSlide4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9.xml"/>
		</Relationships>
</file>

<file path=ppt/notesSlides/_rels/notesSlide5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0.xml"/>
		</Relationships>
</file>

<file path=ppt/notesSlides/_rels/notesSlide5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1.xml"/>
		</Relationships>
</file>

<file path=ppt/notesSlides/_rels/notesSlide5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2.xml"/>
		</Relationships>
</file>

<file path=ppt/notesSlides/_rels/notesSlide5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3.xml"/>
		</Relationships>
</file>

<file path=ppt/notesSlides/_rels/notesSlide5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4.xml"/>
		</Relationships>
</file>

<file path=ppt/notesSlides/_rels/notesSlide5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5.xml"/>
		</Relationships>
</file>

<file path=ppt/notesSlides/_rels/notesSlide5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6.xml"/>
		</Relationships>
</file>

<file path=ppt/notesSlides/_rels/notesSlide5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7.xml"/>
		</Relationships>
</file>

<file path=ppt/notesSlides/_rels/notesSlide5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8.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S1.1 Representing data. Notes for this topic: https://examinerprep.com/notes/edexcel-ial-maths/representing-data/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What this page covers. Full notes: https://examinerprep.com/notes/edexcel-ial-maths/representing-data/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one minute. Full notes: https://examinerprep.com/notes/edexcel-ial-maths/representing-data/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one minute. Full notes: https://examinerprep.com/notes/edexcel-ial-maths/representing-data/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What is a statistical model, and why use one?. Full notes: https://examinerprep.com/notes/edexcel-ial-maths/representing-data/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What is a statistical model, and why use one?. Full notes: https://examinerprep.com/notes/edexcel-ial-maths/representing-data/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What is a statistical model, and why use one?. Full notes: https://examinerprep.com/notes/edexcel-ial-maths/representing-data/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What is a statistical model, and why use one?: Worked example 1. Full notes: https://examinerprep.com/notes/edexcel-ial-maths/representing-data/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What is a statistical model, and why use one?: Worked example 1. Full notes: https://examinerprep.com/notes/edexcel-ial-maths/representing-data/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What is a statistical model, and why use one?. Full notes: https://examinerprep.com/notes/edexcel-ial-maths/representing-data/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 you draw and read a histogram?. Full notes: https://examinerprep.com/notes/edexcel-ial-maths/representing-data/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 you draw and read a histogram?. Full notes: https://examinerprep.com/notes/edexcel-ial-maths/representing-data/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 you draw and read a histogram?. Full notes: https://examinerprep.com/notes/edexcel-ial-maths/representing-data/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 you draw and read a histogram?: Worked example 2. Full notes: https://examinerprep.com/notes/edexcel-ial-maths/representing-data/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 you draw and read a histogram?: Worked example 2. Full notes: https://examinerprep.com/notes/edexcel-ial-maths/representing-data/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 you draw and read a histogram?. Full notes: https://examinerprep.com/notes/edexcel-ial-maths/representing-data/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 you draw and read a histogram?: Worked example 3. Full notes: https://examinerprep.com/notes/edexcel-ial-maths/representing-data/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 you draw and read a histogram?: Worked example 3. Full notes: https://examinerprep.com/notes/edexcel-ial-maths/representing-data/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 you draw and read a histogram?. Full notes: https://examinerprep.com/notes/edexcel-ial-maths/representing-data/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 you build a stem-and-leaf diagram and find quartiles from it?. Full notes: https://examinerprep.com/notes/edexcel-ial-maths/representing-data/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 you build a stem-and-leaf diagram and find quartiles from it?. Full notes: https://examinerprep.com/notes/edexcel-ial-maths/representing-data/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 you build a stem-and-leaf diagram and find quartiles from it?: Worked example 4. Full notes: https://examinerprep.com/notes/edexcel-ial-maths/representing-data/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 you build a stem-and-leaf diagram and find quartiles from it?: Worked example 4. Full notes: https://examinerprep.com/notes/edexcel-ial-maths/representing-data/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 you build a stem-and-leaf diagram and find quartiles from it?. Full notes: https://examinerprep.com/notes/edexcel-ial-maths/representing-data/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 you draw a box plot and identify outliers?. Full notes: https://examinerprep.com/notes/edexcel-ial-maths/representing-data/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 you draw a box plot and identify outliers?: Worked example 5. Full notes: https://examinerprep.com/notes/edexcel-ial-maths/representing-data/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 you draw a box plot and identify outliers?: Worked example 5. Full notes: https://examinerprep.com/notes/edexcel-ial-maths/representing-data/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 you draw a box plot and identify outliers?. Full notes: https://examinerprep.com/notes/edexcel-ial-maths/representing-data/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 you compare two distributions?. Full notes: https://examinerprep.com/notes/edexcel-ial-maths/representing-data/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 you compare two distributions?: Worked example 6. Full notes: https://examinerprep.com/notes/edexcel-ial-maths/representing-data/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 you compare two distributions?: Worked example 6. Full notes: https://examinerprep.com/notes/edexcel-ial-maths/representing-data/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 you compare two distributions?: Worked example 6. Full notes: https://examinerprep.com/notes/edexcel-ial-maths/representing-data/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 you compare two distributions?. Full notes: https://examinerprep.com/notes/edexcel-ial-maths/representing-data/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 you describe skewness?. Full notes: https://examinerprep.com/notes/edexcel-ial-maths/representing-data/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 you describe skewness?. Full notes: https://examinerprep.com/notes/edexcel-ial-maths/representing-data/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 you describe skewness?. Full notes: https://examinerprep.com/notes/edexcel-ial-maths/representing-data/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 you describe skewness?: Worked example 7. Full notes: https://examinerprep.com/notes/edexcel-ial-maths/representing-data/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 you describe skewness?: Worked example 7. Full notes: https://examinerprep.com/notes/edexcel-ial-maths/representing-data/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 you describe skewness?. Full notes: https://examinerprep.com/notes/edexcel-ial-maths/representing-data/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 you tackle a full data-representation question?. Full notes: https://examinerprep.com/notes/edexcel-ial-maths/representing-data/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 you tackle a full data-representation question?: Worked example 8. Full notes: https://examinerprep.com/notes/edexcel-ial-maths/representing-data/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 you tackle a full data-representation question?: Worked example 8. Full notes: https://examinerprep.com/notes/edexcel-ial-maths/representing-data/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 you tackle a full data-representation question?: Worked example 8. Full notes: https://examinerprep.com/notes/edexcel-ial-maths/representing-data/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 you tackle a full data-representation question?. Full notes: https://examinerprep.com/notes/edexcel-ial-maths/representing-data/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Exam tips for S1.1. Full notes: https://examinerprep.com/notes/edexcel-ial-maths/representing-data/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Exam tips for S1.1. Full notes: https://examinerprep.com/notes/edexcel-ial-maths/representing-data/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Common misconceptions. Full notes: https://examinerprep.com/notes/edexcel-ial-maths/representing-data/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this topic connects. Full notes: https://examinerprep.com/notes/edexcel-ial-maths/representing-data/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Key formulae. Full notes: https://examinerprep.com/notes/edexcel-ial-maths/representing-data/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Check your understanding: questions. Full notes: https://examinerprep.com/notes/edexcel-ial-maths/representing-data/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Check your understanding: answers. Full notes: https://examinerprep.com/notes/edexcel-ial-maths/representing-data/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Online with the full mark scheme: https://examinerprep.com/ial-maths-s1-1-representing-data-questions#IALM-S1-1-B-02</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Online with the full mark scheme: https://examinerprep.com/ial-maths-s1-1-representing-data-questions#IALM-S1-1-B-03</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Full mark scheme: https://examinerprep.com/ial-maths-s1-1-representing-data-questions#IALM-S1-1-B-02</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Full mark scheme: https://examinerprep.com/ial-maths-s1-1-representing-data-questions#IALM-S1-1-B-03</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58</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EP_TITLE">
    <p:bg>
      <p:bgPr>
        <a:solidFill>
          <a:srgbClr val="13233F"/>
        </a:solidFill>
      </p:bgPr>
    </p:bg>
    <p:spTree>
      <p:nvGrpSpPr>
        <p:cNvPr id="1" name=""/>
        <p:cNvGrpSpPr/>
        <p:nvPr/>
      </p:nvGrpSpPr>
      <p:grpSpPr>
        <a:xfrm>
          <a:off x="0" y="0"/>
          <a:ext cx="0" cy="0"/>
          <a:chOff x="0" y="0"/>
          <a:chExt cx="0" cy="0"/>
        </a:xfrm>
      </p:grpSpPr>
      <p:sp>
        <p:nvSpPr>
          <p:cNvPr id="2" name="Text 0"/>
          <p:cNvSpPr/>
          <p:nvPr/>
        </p:nvSpPr>
        <p:spPr>
          <a:xfrm>
            <a:off x="457200" y="4800600"/>
            <a:ext cx="8229600" cy="228600"/>
          </a:xfrm>
          <a:prstGeom prst="rect">
            <a:avLst/>
          </a:prstGeom>
          <a:noFill/>
          <a:ln/>
        </p:spPr>
        <p:txBody>
          <a:bodyPr wrap="square" lIns="0" tIns="0" rIns="0" bIns="0" rtlCol="0" anchor="ctr"/>
          <a:lstStyle/>
          <a:p>
            <a:pPr indent="0" marL="0">
              <a:buNone/>
            </a:pPr>
            <a:r>
              <a:rPr lang="en-US" sz="900" dirty="0">
                <a:solidFill>
                  <a:srgbClr val="9FB0CC"/>
                </a:solidFill>
              </a:rPr>
              <a:t>ExaminerPrep · examinerprep.com · Independent · Not endorsed by the IBO, Cambridge or Pearson</a:t>
            </a:r>
            <a:endParaRPr lang="en-US" sz="900"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EP_CONTENT">
    <p:bg>
      <p:bgPr>
        <a:solidFill>
          <a:srgbClr val="FFFFFF"/>
        </a:solidFill>
      </p:bgPr>
    </p:bg>
    <p:spTree>
      <p:nvGrpSpPr>
        <p:cNvPr id="1" name=""/>
        <p:cNvGrpSpPr/>
        <p:nvPr/>
      </p:nvGrpSpPr>
      <p:grpSpPr>
        <a:xfrm>
          <a:off x="0" y="0"/>
          <a:ext cx="0" cy="0"/>
          <a:chOff x="0" y="0"/>
          <a:chExt cx="0" cy="0"/>
        </a:xfrm>
      </p:grpSpPr>
      <p:sp>
        <p:nvSpPr>
          <p:cNvPr id="2" name="Text 0"/>
          <p:cNvSpPr/>
          <p:nvPr/>
        </p:nvSpPr>
        <p:spPr>
          <a:xfrm>
            <a:off x="457200" y="4800600"/>
            <a:ext cx="7680960" cy="228600"/>
          </a:xfrm>
          <a:prstGeom prst="rect">
            <a:avLst/>
          </a:prstGeom>
          <a:noFill/>
          <a:ln/>
        </p:spPr>
        <p:txBody>
          <a:bodyPr wrap="square" lIns="0" tIns="0" rIns="0" bIns="0" rtlCol="0" anchor="ctr"/>
          <a:lstStyle/>
          <a:p>
            <a:pPr indent="0" marL="0">
              <a:buNone/>
            </a:pPr>
            <a:r>
              <a:rPr lang="en-US" sz="900" dirty="0">
                <a:solidFill>
                  <a:srgbClr val="5A6577"/>
                </a:solidFill>
              </a:rPr>
              <a:t>ExaminerPrep · examinerprep.com · Independent · Not endorsed by the IBO, Cambridge or Pearson</a:t>
            </a:r>
            <a:endParaRPr lang="en-US" sz="9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EP_DIVIDER">
    <p:bg>
      <p:bgPr>
        <a:solidFill>
          <a:srgbClr val="13233F"/>
        </a:solidFill>
      </p:bgPr>
    </p:bg>
    <p:spTree>
      <p:nvGrpSpPr>
        <p:cNvPr id="1" name=""/>
        <p:cNvGrpSpPr/>
        <p:nvPr/>
      </p:nvGrpSpPr>
      <p:grpSpPr>
        <a:xfrm>
          <a:off x="0" y="0"/>
          <a:ext cx="0" cy="0"/>
          <a:chOff x="0" y="0"/>
          <a:chExt cx="0" cy="0"/>
        </a:xfrm>
      </p:grpSpPr>
      <p:sp>
        <p:nvSpPr>
          <p:cNvPr id="2" name="Text 0"/>
          <p:cNvSpPr/>
          <p:nvPr/>
        </p:nvSpPr>
        <p:spPr>
          <a:xfrm>
            <a:off x="457200" y="4800600"/>
            <a:ext cx="8229600" cy="228600"/>
          </a:xfrm>
          <a:prstGeom prst="rect">
            <a:avLst/>
          </a:prstGeom>
          <a:noFill/>
          <a:ln/>
        </p:spPr>
        <p:txBody>
          <a:bodyPr wrap="square" lIns="0" tIns="0" rIns="0" bIns="0" rtlCol="0" anchor="ctr"/>
          <a:lstStyle/>
          <a:p>
            <a:pPr indent="0" marL="0">
              <a:buNone/>
            </a:pPr>
            <a:r>
              <a:rPr lang="en-US" sz="900" dirty="0">
                <a:solidFill>
                  <a:srgbClr val="9FB0CC"/>
                </a:solidFill>
              </a:rPr>
              <a:t>ExaminerPrep · examinerprep.com · Independent · Not endorsed by the IBO, Cambridge or Pearson</a:t>
            </a:r>
            <a:endParaRPr lang="en-US" sz="900" dirty="0"/>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image" Target="../media/image-6-1.png"/><Relationship Id="rId2" Type="http://schemas.openxmlformats.org/officeDocument/2006/relationships/slideLayout" Target="../slideLayouts/slideLayout3.xml"/><Relationship Id="rId3"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image" Target="../media/image-12-1.png"/><Relationship Id="rId2" Type="http://schemas.openxmlformats.org/officeDocument/2006/relationships/slideLayout" Target="../slideLayouts/slideLayout3.xml"/><Relationship Id="rId3"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image" Target="../media/image-15-1.png"/><Relationship Id="rId2" Type="http://schemas.openxmlformats.org/officeDocument/2006/relationships/slideLayout" Target="../slideLayouts/slideLayout3.xml"/><Relationship Id="rId3"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image" Target="../media/image-16-1.png"/><Relationship Id="rId2" Type="http://schemas.openxmlformats.org/officeDocument/2006/relationships/slideLayout" Target="../slideLayouts/slideLayout3.xml"/><Relationship Id="rId3"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image" Target="../media/image-17-1.png"/><Relationship Id="rId2" Type="http://schemas.openxmlformats.org/officeDocument/2006/relationships/slideLayout" Target="../slideLayouts/slideLayout3.xml"/><Relationship Id="rId3"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 Type="http://schemas.openxmlformats.org/officeDocument/2006/relationships/image" Target="../media/image-24-1.png"/><Relationship Id="rId2" Type="http://schemas.openxmlformats.org/officeDocument/2006/relationships/slideLayout" Target="../slideLayouts/slideLayout3.xml"/><Relationship Id="rId3"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1" Type="http://schemas.openxmlformats.org/officeDocument/2006/relationships/image" Target="../media/image-26-1.png"/><Relationship Id="rId2" Type="http://schemas.openxmlformats.org/officeDocument/2006/relationships/slideLayout" Target="../slideLayouts/slideLayout3.xml"/><Relationship Id="rId3" Type="http://schemas.openxmlformats.org/officeDocument/2006/relationships/notesSlide" Target="../notesSlides/notesSlide26.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8.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9.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0.xml"/></Relationships>
</file>

<file path=ppt/slides/_rels/slide31.xml.rels><?xml version="1.0" encoding="UTF-8" standalone="yes"?>
<Relationships xmlns="http://schemas.openxmlformats.org/package/2006/relationships"><Relationship Id="rId1" Type="http://schemas.openxmlformats.org/officeDocument/2006/relationships/image" Target="../media/image-31-1.png"/><Relationship Id="rId2" Type="http://schemas.openxmlformats.org/officeDocument/2006/relationships/slideLayout" Target="../slideLayouts/slideLayout3.xml"/><Relationship Id="rId3" Type="http://schemas.openxmlformats.org/officeDocument/2006/relationships/notesSlide" Target="../notesSlides/notesSlide31.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4.xml"/></Relationships>
</file>

<file path=ppt/slides/_rels/slide35.xml.rels><?xml version="1.0" encoding="UTF-8" standalone="yes"?>
<Relationships xmlns="http://schemas.openxmlformats.org/package/2006/relationships"><Relationship Id="rId1" Type="http://schemas.openxmlformats.org/officeDocument/2006/relationships/image" Target="../media/image-35-1.png"/><Relationship Id="rId2" Type="http://schemas.openxmlformats.org/officeDocument/2006/relationships/slideLayout" Target="../slideLayouts/slideLayout3.xml"/><Relationship Id="rId3" Type="http://schemas.openxmlformats.org/officeDocument/2006/relationships/notesSlide" Target="../notesSlides/notesSlide35.xml"/></Relationships>
</file>

<file path=ppt/slides/_rels/slide36.xml.rels><?xml version="1.0" encoding="UTF-8" standalone="yes"?>
<Relationships xmlns="http://schemas.openxmlformats.org/package/2006/relationships"><Relationship Id="rId1" Type="http://schemas.openxmlformats.org/officeDocument/2006/relationships/image" Target="../media/image-36-1.png"/><Relationship Id="rId2" Type="http://schemas.openxmlformats.org/officeDocument/2006/relationships/slideLayout" Target="../slideLayouts/slideLayout3.xml"/><Relationship Id="rId3" Type="http://schemas.openxmlformats.org/officeDocument/2006/relationships/notesSlide" Target="../notesSlides/notesSlide36.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7.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8.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9.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0.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1.xml"/></Relationships>
</file>

<file path=ppt/slides/_rels/slide42.xml.rels><?xml version="1.0" encoding="UTF-8" standalone="yes"?>
<Relationships xmlns="http://schemas.openxmlformats.org/package/2006/relationships"><Relationship Id="rId1" Type="http://schemas.openxmlformats.org/officeDocument/2006/relationships/image" Target="../media/image-42-1.png"/><Relationship Id="rId2" Type="http://schemas.openxmlformats.org/officeDocument/2006/relationships/slideLayout" Target="../slideLayouts/slideLayout3.xml"/><Relationship Id="rId3" Type="http://schemas.openxmlformats.org/officeDocument/2006/relationships/notesSlide" Target="../notesSlides/notesSlide4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3.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4.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5.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6.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7.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8.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9.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0.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1.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5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3.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4.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55.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6.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7.xml"/></Relationships>
</file>

<file path=ppt/slides/_rels/slide58.xml.rels><?xml version="1.0" encoding="UTF-8" standalone="yes"?>
<Relationships xmlns="http://schemas.openxmlformats.org/package/2006/relationships"><Relationship Id="rId1" Type="http://schemas.openxmlformats.org/officeDocument/2006/relationships/hyperlink" Target="https://examinerprep.com/notes/edexcel-ial-maths/representing-data/" TargetMode="External"/><Relationship Id="rId2" Type="http://schemas.openxmlformats.org/officeDocument/2006/relationships/hyperlink" Target="https://examinerprep.com/ial-maths-s1-1-representing-data-questions/" TargetMode="External"/><Relationship Id="rId3" Type="http://schemas.openxmlformats.org/officeDocument/2006/relationships/hyperlink" Target="https://examinerprep.com/test-builder/" TargetMode="External"/><Relationship Id="rId4" Type="http://schemas.openxmlformats.org/officeDocument/2006/relationships/slideLayout" Target="../slideLayouts/slideLayout2.xml"/><Relationship Id="rId5" Type="http://schemas.openxmlformats.org/officeDocument/2006/relationships/notesSlide" Target="../notesSlides/notesSlide58.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txBox="1"/>
          <p:nvPr/>
        </p:nvSpPr>
        <p:spPr>
          <a:xfrm>
            <a:off x="548640" y="685800"/>
            <a:ext cx="6949440" cy="365760"/>
          </a:xfrm>
          <a:prstGeom prst="rect">
            <a:avLst/>
          </a:prstGeom>
          <a:noFill/>
          <a:ln/>
        </p:spPr>
        <p:txBody>
          <a:bodyPr wrap="square" lIns="0" tIns="0" rIns="0" bIns="0" rtlCol="0" anchor="ctr"/>
          <a:lstStyle/>
          <a:p>
            <a:pPr indent="0" marL="0">
              <a:buNone/>
            </a:pPr>
            <a:r>
              <a:rPr lang="en-US" sz="1400" b="1" spc="200" kern="0" dirty="0">
                <a:solidFill>
                  <a:srgbClr val="C9A227"/>
                </a:solidFill>
              </a:rPr>
              <a:t>EDEXCEL IAL MATHS</a:t>
            </a:r>
            <a:endParaRPr lang="en-US" sz="1400" dirty="0"/>
          </a:p>
        </p:txBody>
      </p:sp>
      <p:sp>
        <p:nvSpPr>
          <p:cNvPr id="3" name="Text 1"/>
          <p:cNvSpPr txBox="1"/>
          <p:nvPr/>
        </p:nvSpPr>
        <p:spPr>
          <a:xfrm>
            <a:off x="548640" y="1097280"/>
            <a:ext cx="8046720" cy="1325880"/>
          </a:xfrm>
          <a:prstGeom prst="rect">
            <a:avLst/>
          </a:prstGeom>
          <a:noFill/>
          <a:ln/>
        </p:spPr>
        <p:txBody>
          <a:bodyPr wrap="square" lIns="0" tIns="0" rIns="0" bIns="0" rtlCol="0" anchor="t">
            <a:normAutofit/>
          </a:bodyPr>
          <a:lstStyle/>
          <a:p>
            <a:pPr indent="0" marL="0">
              <a:buNone/>
            </a:pPr>
            <a:r>
              <a:rPr lang="en-US" sz="3800" b="1" dirty="0">
                <a:solidFill>
                  <a:srgbClr val="FFFFFF"/>
                </a:solidFill>
                <a:latin typeface="Cambria" pitchFamily="34" charset="0"/>
                <a:ea typeface="Cambria" pitchFamily="34" charset="-122"/>
                <a:cs typeface="Cambria" pitchFamily="34" charset="-120"/>
              </a:rPr>
              <a:t>S1.1 Representing data</a:t>
            </a:r>
            <a:endParaRPr lang="en-US" sz="3800" dirty="0"/>
          </a:p>
        </p:txBody>
      </p:sp>
      <p:sp>
        <p:nvSpPr>
          <p:cNvPr id="4" name="Text 2"/>
          <p:cNvSpPr txBox="1"/>
          <p:nvPr/>
        </p:nvSpPr>
        <p:spPr>
          <a:xfrm>
            <a:off x="548640" y="2514600"/>
            <a:ext cx="8046720" cy="365760"/>
          </a:xfrm>
          <a:prstGeom prst="rect">
            <a:avLst/>
          </a:prstGeom>
          <a:noFill/>
          <a:ln/>
        </p:spPr>
        <p:txBody>
          <a:bodyPr wrap="square" lIns="0" tIns="0" rIns="0" bIns="0" rtlCol="0" anchor="ctr"/>
          <a:lstStyle/>
          <a:p>
            <a:pPr indent="0" marL="0">
              <a:buNone/>
            </a:pPr>
            <a:r>
              <a:rPr lang="en-US" sz="1600" dirty="0">
                <a:solidFill>
                  <a:srgbClr val="C9D3E6"/>
                </a:solidFill>
              </a:rPr>
              <a:t>The full notes page in 12 sections · practice questions with answers · simulations</a:t>
            </a:r>
            <a:endParaRPr lang="en-US" sz="1600" dirty="0"/>
          </a:p>
        </p:txBody>
      </p:sp>
      <p:sp>
        <p:nvSpPr>
          <p:cNvPr id="5" name="Shape 3"/>
          <p:cNvSpPr/>
          <p:nvPr/>
        </p:nvSpPr>
        <p:spPr>
          <a:xfrm>
            <a:off x="7863840" y="411480"/>
            <a:ext cx="731520" cy="731520"/>
          </a:xfrm>
          <a:prstGeom prst="ellipse">
            <a:avLst/>
          </a:prstGeom>
          <a:solidFill>
            <a:srgbClr val="C9A227"/>
          </a:solidFill>
          <a:ln w="12700">
            <a:solidFill>
              <a:srgbClr val="C9A227"/>
            </a:solidFill>
            <a:prstDash val="solid"/>
          </a:ln>
        </p:spPr>
      </p:sp>
      <p:sp>
        <p:nvSpPr>
          <p:cNvPr id="6" name="Text 4"/>
          <p:cNvSpPr txBox="1"/>
          <p:nvPr/>
        </p:nvSpPr>
        <p:spPr>
          <a:xfrm>
            <a:off x="7863840" y="411480"/>
            <a:ext cx="731520" cy="731520"/>
          </a:xfrm>
          <a:prstGeom prst="rect">
            <a:avLst/>
          </a:prstGeom>
          <a:noFill/>
          <a:ln/>
        </p:spPr>
        <p:txBody>
          <a:bodyPr wrap="square" lIns="0" tIns="0" rIns="0" bIns="0" rtlCol="0" anchor="ctr"/>
          <a:lstStyle/>
          <a:p>
            <a:pPr algn="ctr" indent="0" marL="0">
              <a:buNone/>
            </a:pPr>
            <a:r>
              <a:rPr lang="en-US" sz="1800" b="1" dirty="0">
                <a:solidFill>
                  <a:srgbClr val="13233F"/>
                </a:solidFill>
                <a:latin typeface="Cambria" pitchFamily="34" charset="0"/>
                <a:ea typeface="Cambria" pitchFamily="34" charset="-122"/>
                <a:cs typeface="Cambria" pitchFamily="34" charset="-120"/>
              </a:rPr>
              <a:t>EP</a:t>
            </a:r>
            <a:endParaRPr lang="en-US" sz="1800" dirty="0"/>
          </a:p>
        </p:txBody>
      </p:sp>
      <p:sp>
        <p:nvSpPr>
          <p:cNvPr id="7" name="Text 5"/>
          <p:cNvSpPr txBox="1"/>
          <p:nvPr/>
        </p:nvSpPr>
        <p:spPr>
          <a:xfrm>
            <a:off x="548640" y="3337560"/>
            <a:ext cx="8046720" cy="1188720"/>
          </a:xfrm>
          <a:prstGeom prst="rect">
            <a:avLst/>
          </a:prstGeom>
          <a:noFill/>
          <a:ln/>
        </p:spPr>
        <p:txBody>
          <a:bodyPr wrap="square" lIns="0" tIns="0" rIns="0" bIns="0" rtlCol="0" anchor="b"/>
          <a:lstStyle/>
          <a:p>
            <a:pPr indent="0" marL="0">
              <a:spcAft>
                <a:spcPts val="300"/>
              </a:spcAft>
              <a:buNone/>
            </a:pPr>
            <a:r>
              <a:rPr lang="en-US" sz="1000" dirty="0">
                <a:solidFill>
                  <a:srgbClr val="C9D3E6"/>
                </a:solidFill>
              </a:rPr>
              <a:t>ExaminerPrep is an independent tutoring service. It has been developed independently from and is not endorsed by the International Baccalaureate Organization. "International Baccalaureate", "IB" and "IB Diploma Programme" are registered trademarks of the IBO, used here for descriptive purposes only.</a:t>
            </a:r>
            <a:endParaRPr lang="en-US" sz="1000" dirty="0"/>
          </a:p>
          <a:p>
            <a:pPr indent="0" marL="0">
              <a:spcAft>
                <a:spcPts val="300"/>
              </a:spcAft>
              <a:buNone/>
            </a:pPr>
            <a:r>
              <a:rPr lang="en-US" sz="1000" dirty="0">
                <a:solidFill>
                  <a:srgbClr val="C9D3E6"/>
                </a:solidFill>
              </a:rPr>
              <a:t>Pearson Edexcel and Cambridge are trademarks of their owners; ExaminerPrep is not affiliated with any exam board.</a:t>
            </a:r>
            <a:endParaRPr lang="en-US" sz="10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What this page covers</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Overview</a:t>
            </a:r>
            <a:endParaRPr lang="en-US" sz="1200" dirty="0"/>
          </a:p>
        </p:txBody>
      </p:sp>
      <p:sp>
        <p:nvSpPr>
          <p:cNvPr id="4" name="Text 2"/>
          <p:cNvSpPr txBox="1"/>
          <p:nvPr/>
        </p:nvSpPr>
        <p:spPr>
          <a:xfrm>
            <a:off x="457200" y="1371600"/>
            <a:ext cx="8229600" cy="2734056"/>
          </a:xfrm>
          <a:prstGeom prst="rect">
            <a:avLst/>
          </a:prstGeom>
          <a:noFill/>
          <a:ln/>
        </p:spPr>
        <p:txBody>
          <a:bodyPr wrap="square" lIns="0" tIns="0" rIns="0" bIns="0" rtlCol="0" anchor="t"/>
          <a:lstStyle/>
          <a:p>
            <a:pPr marL="228600" indent="-228600">
              <a:buSzPct val="100000"/>
              <a:buChar char="•"/>
            </a:pPr>
            <a:r>
              <a:rPr lang="en-US" sz="1500" dirty="0">
                <a:solidFill>
                  <a:srgbClr val="1A1F2B"/>
                </a:solidFill>
                <a:latin typeface="Calibri" pitchFamily="34" charset="0"/>
                <a:ea typeface="Calibri" pitchFamily="34" charset="-122"/>
                <a:cs typeface="Calibri" pitchFamily="34" charset="-120"/>
              </a:rPr>
              <a:t>What a statistical model is, the modelling cycle, and the advantages and limitations of models in context</a:t>
            </a:r>
            <a:endParaRPr lang="en-US" sz="1500" dirty="0"/>
          </a:p>
          <a:p>
            <a:pPr marL="228600" indent="-228600">
              <a:spcBef>
                <a:spcPts val="400"/>
              </a:spcBef>
              <a:buSzPct val="100000"/>
              <a:buChar char="•"/>
            </a:pPr>
            <a:r>
              <a:rPr lang="en-US" sz="1500" dirty="0">
                <a:solidFill>
                  <a:srgbClr val="1A1F2B"/>
                </a:solidFill>
                <a:latin typeface="Calibri" pitchFamily="34" charset="0"/>
                <a:ea typeface="Calibri" pitchFamily="34" charset="-122"/>
                <a:cs typeface="Calibri" pitchFamily="34" charset="-120"/>
              </a:rPr>
              <a:t>Class boundaries, class widths and frequency density</a:t>
            </a:r>
            <a:endParaRPr lang="en-US" sz="1500" dirty="0"/>
          </a:p>
          <a:p>
            <a:pPr marL="228600" indent="-228600">
              <a:spcBef>
                <a:spcPts val="400"/>
              </a:spcBef>
              <a:buSzPct val="100000"/>
              <a:buChar char="•"/>
            </a:pPr>
            <a:r>
              <a:rPr lang="en-US" sz="1500" dirty="0">
                <a:solidFill>
                  <a:srgbClr val="1A1F2B"/>
                </a:solidFill>
                <a:latin typeface="Calibri" pitchFamily="34" charset="0"/>
                <a:ea typeface="Calibri" pitchFamily="34" charset="-122"/>
                <a:cs typeface="Calibri" pitchFamily="34" charset="-120"/>
              </a:rPr>
              <a:t>Histograms with unequal class widths, the modal class and estimating a frequency from part of a class</a:t>
            </a:r>
            <a:endParaRPr lang="en-US" sz="1500" dirty="0"/>
          </a:p>
          <a:p>
            <a:pPr marL="228600" indent="-228600">
              <a:spcBef>
                <a:spcPts val="400"/>
              </a:spcBef>
              <a:buSzPct val="100000"/>
              <a:buChar char="•"/>
            </a:pPr>
            <a:r>
              <a:rPr lang="en-US" sz="1500" dirty="0">
                <a:solidFill>
                  <a:srgbClr val="1A1F2B"/>
                </a:solidFill>
                <a:latin typeface="Calibri" pitchFamily="34" charset="0"/>
                <a:ea typeface="Calibri" pitchFamily="34" charset="-122"/>
                <a:cs typeface="Calibri" pitchFamily="34" charset="-120"/>
              </a:rPr>
              <a:t>Histogram scale problems, where a bar is given in centimetres</a:t>
            </a:r>
            <a:endParaRPr lang="en-US" sz="1500" dirty="0"/>
          </a:p>
          <a:p>
            <a:pPr marL="228600" indent="-228600">
              <a:spcBef>
                <a:spcPts val="400"/>
              </a:spcBef>
              <a:buSzPct val="100000"/>
              <a:buChar char="•"/>
            </a:pPr>
            <a:r>
              <a:rPr lang="en-US" sz="1500" dirty="0">
                <a:solidFill>
                  <a:srgbClr val="1A1F2B"/>
                </a:solidFill>
                <a:latin typeface="Calibri" pitchFamily="34" charset="0"/>
                <a:ea typeface="Calibri" pitchFamily="34" charset="-122"/>
                <a:cs typeface="Calibri" pitchFamily="34" charset="-120"/>
              </a:rPr>
              <a:t>Stem-and-leaf diagrams (including back-to-back) and quartiles from raw data</a:t>
            </a:r>
            <a:endParaRPr lang="en-US" sz="1500" dirty="0"/>
          </a:p>
          <a:p>
            <a:pPr marL="228600" indent="-228600">
              <a:spcBef>
                <a:spcPts val="400"/>
              </a:spcBef>
              <a:buSzPct val="100000"/>
              <a:buChar char="•"/>
            </a:pPr>
            <a:r>
              <a:rPr lang="en-US" sz="1500" dirty="0">
                <a:solidFill>
                  <a:srgbClr val="1A1F2B"/>
                </a:solidFill>
                <a:latin typeface="Calibri" pitchFamily="34" charset="0"/>
                <a:ea typeface="Calibri" pitchFamily="34" charset="-122"/>
                <a:cs typeface="Calibri" pitchFamily="34" charset="-120"/>
              </a:rPr>
              <a:t>Box plots, the interquartile range and outliers using the rule stated in the question</a:t>
            </a:r>
            <a:endParaRPr lang="en-US" sz="1500" dirty="0"/>
          </a:p>
          <a:p>
            <a:pPr marL="228600" indent="-228600">
              <a:spcBef>
                <a:spcPts val="400"/>
              </a:spcBef>
              <a:buSzPct val="100000"/>
              <a:buChar char="•"/>
            </a:pPr>
            <a:r>
              <a:rPr lang="en-US" sz="1500" dirty="0">
                <a:solidFill>
                  <a:srgbClr val="1A1F2B"/>
                </a:solidFill>
                <a:latin typeface="Calibri" pitchFamily="34" charset="0"/>
                <a:ea typeface="Calibri" pitchFamily="34" charset="-122"/>
                <a:cs typeface="Calibri" pitchFamily="34" charset="-120"/>
              </a:rPr>
              <a:t>Skewness from quartiles, from mean, median and mode, and from a coefficient given in a question</a:t>
            </a:r>
            <a:endParaRPr lang="en-US" sz="1500" dirty="0"/>
          </a:p>
          <a:p>
            <a:pPr marL="228600" indent="-228600">
              <a:spcBef>
                <a:spcPts val="400"/>
              </a:spcBef>
              <a:buSzPct val="100000"/>
              <a:buChar char="•"/>
            </a:pPr>
            <a:r>
              <a:rPr lang="en-US" sz="1500" dirty="0">
                <a:solidFill>
                  <a:srgbClr val="1A1F2B"/>
                </a:solidFill>
                <a:latin typeface="Calibri" pitchFamily="34" charset="0"/>
                <a:ea typeface="Calibri" pitchFamily="34" charset="-122"/>
                <a:cs typeface="Calibri" pitchFamily="34" charset="-120"/>
              </a:rPr>
              <a:t>Comparing two distributions: location, spread, skewness and outliers, always in context</a:t>
            </a:r>
            <a:endParaRPr lang="en-US" sz="15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In one minute</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Key points</a:t>
            </a:r>
            <a:endParaRPr lang="en-US" sz="1200" dirty="0"/>
          </a:p>
        </p:txBody>
      </p:sp>
      <p:sp>
        <p:nvSpPr>
          <p:cNvPr id="4" name="Text 2"/>
          <p:cNvSpPr txBox="1"/>
          <p:nvPr/>
        </p:nvSpPr>
        <p:spPr>
          <a:xfrm>
            <a:off x="457200" y="1371600"/>
            <a:ext cx="8229600" cy="3042209"/>
          </a:xfrm>
          <a:prstGeom prst="rect">
            <a:avLst/>
          </a:prstGeom>
          <a:noFill/>
          <a:ln/>
        </p:spPr>
        <p:txBody>
          <a:bodyPr wrap="square" lIns="0" tIns="0" rIns="0" bIns="0" rtlCol="0" anchor="t"/>
          <a:lstStyle/>
          <a:p>
            <a:pPr indent="0" marL="0">
              <a:buNone/>
            </a:pPr>
            <a:r>
              <a:rPr lang="en-US" sz="1500" dirty="0">
                <a:solidFill>
                  <a:srgbClr val="1A1F2B"/>
                </a:solidFill>
                <a:latin typeface="Calibri" pitchFamily="34" charset="0"/>
                <a:ea typeface="Calibri" pitchFamily="34" charset="-122"/>
                <a:cs typeface="Calibri" pitchFamily="34" charset="-120"/>
              </a:rPr>
              <a:t>1. Data are represented so that their shape, centre and spread can be seen at a glance: a histogram shows grouped data through area, a stem-and-leaf diagram keeps every value, and a box plot reduces a data set to five numbers and flags anything unusual.</a:t>
            </a:r>
            <a:endParaRPr lang="en-US" sz="1500" dirty="0"/>
          </a:p>
          <a:p>
            <a:pPr indent="0" marL="0">
              <a:spcBef>
                <a:spcPts val="400"/>
              </a:spcBef>
              <a:buNone/>
            </a:pPr>
            <a:r>
              <a:rPr lang="en-US" sz="1500" dirty="0">
                <a:solidFill>
                  <a:srgbClr val="1A1F2B"/>
                </a:solidFill>
                <a:latin typeface="Calibri" pitchFamily="34" charset="0"/>
                <a:ea typeface="Calibri" pitchFamily="34" charset="-122"/>
                <a:cs typeface="Calibri" pitchFamily="34" charset="-120"/>
              </a:rPr>
              <a:t>2. A statistical model is a simplified description of a real situation. It is quick and cheap and makes predictions, but it rests on assumptions; data are collected to test it, and the model is refined if it does not fit.</a:t>
            </a:r>
            <a:endParaRPr lang="en-US" sz="1500" dirty="0"/>
          </a:p>
          <a:p>
            <a:pPr indent="0" marL="0">
              <a:spcBef>
                <a:spcPts val="400"/>
              </a:spcBef>
              <a:buNone/>
            </a:pPr>
            <a:r>
              <a:rPr lang="en-US" sz="1500" dirty="0">
                <a:solidFill>
                  <a:srgbClr val="1A1F2B"/>
                </a:solidFill>
                <a:latin typeface="Calibri" pitchFamily="34" charset="0"/>
                <a:ea typeface="Calibri" pitchFamily="34" charset="-122"/>
                <a:cs typeface="Calibri" pitchFamily="34" charset="-120"/>
              </a:rPr>
              <a:t>3. In a histogram the area of each bar is proportional to the frequency. With frequency density on the vertical axis, frequency density = frequency ÷ class width, and area = frequency.</a:t>
            </a:r>
            <a:endParaRPr lang="en-US" sz="1500" dirty="0"/>
          </a:p>
          <a:p>
            <a:pPr indent="0" marL="0">
              <a:spcBef>
                <a:spcPts val="400"/>
              </a:spcBef>
              <a:buNone/>
            </a:pPr>
            <a:r>
              <a:rPr lang="en-US" sz="1500" dirty="0">
                <a:solidFill>
                  <a:srgbClr val="1A1F2B"/>
                </a:solidFill>
                <a:latin typeface="Calibri" pitchFamily="34" charset="0"/>
                <a:ea typeface="Calibri" pitchFamily="34" charset="-122"/>
                <a:cs typeface="Calibri" pitchFamily="34" charset="-120"/>
              </a:rPr>
              <a:t>4. For n raw values, Q₁, Q₂, Q₃ sit at positions n/4, n/2, 3n/4: a whole number means average that value and the next; otherwise round up.</a:t>
            </a:r>
            <a:endParaRPr lang="en-US" sz="1500" dirty="0"/>
          </a:p>
          <a:p>
            <a:pPr indent="0" marL="0">
              <a:spcBef>
                <a:spcPts val="400"/>
              </a:spcBef>
              <a:buNone/>
            </a:pPr>
            <a:r>
              <a:rPr lang="en-US" sz="1500" dirty="0">
                <a:solidFill>
                  <a:srgbClr val="1A1F2B"/>
                </a:solidFill>
                <a:latin typeface="Calibri" pitchFamily="34" charset="0"/>
                <a:ea typeface="Calibri" pitchFamily="34" charset="-122"/>
                <a:cs typeface="Calibri" pitchFamily="34" charset="-120"/>
              </a:rPr>
              <a:t>5. An outlier is a value beyond the fences given in the question, often Q₁-1.5×IQR and Q₃+1.5×IQR; plot it as a cross and end the whisker at the last value inside.</a:t>
            </a:r>
            <a:endParaRPr lang="en-US" sz="15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In one minute (continued)</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Key points</a:t>
            </a:r>
            <a:endParaRPr lang="en-US" sz="1200" dirty="0"/>
          </a:p>
        </p:txBody>
      </p:sp>
      <p:sp>
        <p:nvSpPr>
          <p:cNvPr id="4" name="Text 2"/>
          <p:cNvSpPr txBox="1"/>
          <p:nvPr/>
        </p:nvSpPr>
        <p:spPr>
          <a:xfrm>
            <a:off x="457200" y="1371600"/>
            <a:ext cx="8229600" cy="534010"/>
          </a:xfrm>
          <a:prstGeom prst="rect">
            <a:avLst/>
          </a:prstGeom>
          <a:noFill/>
          <a:ln/>
        </p:spPr>
        <p:txBody>
          <a:bodyPr wrap="square" lIns="0" tIns="0" rIns="0" bIns="0" rtlCol="0" anchor="t"/>
          <a:lstStyle/>
          <a:p>
            <a:pPr indent="0" marL="0">
              <a:buNone/>
            </a:pPr>
            <a:r>
              <a:rPr lang="en-US" sz="1500" dirty="0">
                <a:solidFill>
                  <a:srgbClr val="1A1F2B"/>
                </a:solidFill>
                <a:latin typeface="Calibri" pitchFamily="34" charset="0"/>
                <a:ea typeface="Calibri" pitchFamily="34" charset="-122"/>
                <a:cs typeface="Calibri" pitchFamily="34" charset="-120"/>
              </a:rPr>
              <a:t>6. Positive skew: Q₃-Q₂&gt;Q₂-Q₁, or mode &lt; median &lt; mean. Negative skew: the reverse. Compare distributions using a measure of location and a measure of spread, in context.</a:t>
            </a:r>
            <a:endParaRPr lang="en-US" sz="15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What is a statistical model, and why use one?</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1 of 12</a:t>
            </a:r>
            <a:endParaRPr lang="en-US" sz="1200" dirty="0"/>
          </a:p>
        </p:txBody>
      </p:sp>
      <p:sp>
        <p:nvSpPr>
          <p:cNvPr id="4" name="Text 2"/>
          <p:cNvSpPr txBox="1"/>
          <p:nvPr/>
        </p:nvSpPr>
        <p:spPr>
          <a:xfrm>
            <a:off x="457200" y="1371600"/>
            <a:ext cx="8229600" cy="534010"/>
          </a:xfrm>
          <a:prstGeom prst="rect">
            <a:avLst/>
          </a:prstGeom>
          <a:noFill/>
          <a:ln/>
        </p:spPr>
        <p:txBody>
          <a:bodyPr wrap="square" lIns="0" tIns="0" rIns="0" bIns="0" rtlCol="0" anchor="t"/>
          <a:lstStyle/>
          <a:p>
            <a:pPr indent="0" marL="0">
              <a:buNone/>
            </a:pPr>
            <a:r>
              <a:rPr lang="en-US" sz="1500" dirty="0">
                <a:solidFill>
                  <a:srgbClr val="1A1F2B"/>
                </a:solidFill>
                <a:latin typeface="Calibri" pitchFamily="34" charset="0"/>
                <a:ea typeface="Calibri" pitchFamily="34" charset="-122"/>
                <a:cs typeface="Calibri" pitchFamily="34" charset="-120"/>
              </a:rPr>
              <a:t>Real situations are too complicated to describe exactly, so statistics replaces them with something simpler that still captures what matters: a model.</a:t>
            </a:r>
            <a:endParaRPr lang="en-US" sz="1500" dirty="0"/>
          </a:p>
        </p:txBody>
      </p:sp>
      <p:sp>
        <p:nvSpPr>
          <p:cNvPr id="5" name="Shape 3"/>
          <p:cNvSpPr/>
          <p:nvPr/>
        </p:nvSpPr>
        <p:spPr>
          <a:xfrm>
            <a:off x="457200" y="1951330"/>
            <a:ext cx="8229600" cy="613562"/>
          </a:xfrm>
          <a:prstGeom prst="roundRect">
            <a:avLst>
              <a:gd name="adj" fmla="val 8942"/>
            </a:avLst>
          </a:prstGeom>
          <a:solidFill>
            <a:srgbClr val="EEF2FF"/>
          </a:solidFill>
          <a:ln w="9525">
            <a:solidFill>
              <a:srgbClr val="DDE2EA"/>
            </a:solidFill>
            <a:prstDash val="solid"/>
          </a:ln>
        </p:spPr>
      </p:sp>
      <p:sp>
        <p:nvSpPr>
          <p:cNvPr id="6" name="Text 4"/>
          <p:cNvSpPr txBox="1"/>
          <p:nvPr/>
        </p:nvSpPr>
        <p:spPr>
          <a:xfrm>
            <a:off x="603504" y="2042770"/>
            <a:ext cx="7936992" cy="467258"/>
          </a:xfrm>
          <a:prstGeom prst="rect">
            <a:avLst/>
          </a:prstGeom>
          <a:noFill/>
          <a:ln/>
        </p:spPr>
        <p:txBody>
          <a:bodyPr wrap="square" lIns="0" tIns="0" rIns="0" bIns="0" rtlCol="0" anchor="t"/>
          <a:lstStyle/>
          <a:p>
            <a:pPr indent="0" marL="0">
              <a:buNone/>
            </a:pPr>
            <a:r>
              <a:rPr lang="en-US" sz="1400" b="1" dirty="0">
                <a:solidFill>
                  <a:srgbClr val="1A1F2B"/>
                </a:solidFill>
                <a:latin typeface="Calibri" pitchFamily="34" charset="0"/>
                <a:ea typeface="Calibri" pitchFamily="34" charset="-122"/>
                <a:cs typeface="Calibri" pitchFamily="34" charset="-120"/>
              </a:rPr>
              <a:t>Statistical model.</a:t>
            </a:r>
            <a:r>
              <a:rPr lang="en-US" sz="1400" dirty="0">
                <a:solidFill>
                  <a:srgbClr val="1A1F2B"/>
                </a:solidFill>
                <a:latin typeface="Calibri" pitchFamily="34" charset="0"/>
                <a:ea typeface="Calibri" pitchFamily="34" charset="-122"/>
                <a:cs typeface="Calibri" pitchFamily="34" charset="-120"/>
              </a:rPr>
              <a:t> A simplified description of a real-world situation, built on assumptions, that can be used to make predictions.</a:t>
            </a:r>
            <a:endParaRPr lang="en-US" sz="1400" dirty="0"/>
          </a:p>
        </p:txBody>
      </p:sp>
      <p:sp>
        <p:nvSpPr>
          <p:cNvPr id="7" name="Text 5"/>
          <p:cNvSpPr txBox="1"/>
          <p:nvPr/>
        </p:nvSpPr>
        <p:spPr>
          <a:xfrm>
            <a:off x="457200" y="2683764"/>
            <a:ext cx="8229600" cy="1314907"/>
          </a:xfrm>
          <a:prstGeom prst="rect">
            <a:avLst/>
          </a:prstGeom>
          <a:noFill/>
          <a:ln/>
        </p:spPr>
        <p:txBody>
          <a:bodyPr wrap="square" lIns="0" tIns="0" rIns="0" bIns="0" rtlCol="0" anchor="t"/>
          <a:lstStyle/>
          <a:p>
            <a:pPr indent="0" marL="0">
              <a:buNone/>
            </a:pPr>
            <a:r>
              <a:rPr lang="en-US" sz="1500" dirty="0">
                <a:solidFill>
                  <a:srgbClr val="1A1F2B"/>
                </a:solidFill>
                <a:latin typeface="Calibri" pitchFamily="34" charset="0"/>
                <a:ea typeface="Calibri" pitchFamily="34" charset="-122"/>
                <a:cs typeface="Calibri" pitchFamily="34" charset="-120"/>
              </a:rPr>
              <a:t>Examples: "each face of this dice is equally likely", "the proportion of seeds that germinate is 0.8", "heights of adult men are spread symmetrically about their mean". None is exactly true, but each is useful and makes predictions that can be checked.</a:t>
            </a:r>
            <a:endParaRPr lang="en-US" sz="1500" dirty="0"/>
          </a:p>
          <a:p>
            <a:pPr indent="0" marL="0">
              <a:spcBef>
                <a:spcPts val="700"/>
              </a:spcBef>
              <a:buNone/>
            </a:pPr>
            <a:r>
              <a:rPr lang="en-US" sz="1500" dirty="0">
                <a:solidFill>
                  <a:srgbClr val="1A1F2B"/>
                </a:solidFill>
                <a:latin typeface="Calibri" pitchFamily="34" charset="0"/>
                <a:ea typeface="Calibri" pitchFamily="34" charset="-122"/>
                <a:cs typeface="Calibri" pitchFamily="34" charset="-120"/>
              </a:rPr>
              <a:t>Predictions are compared with real data; if the fit is poor, the model is refined and tested again: the </a:t>
            </a:r>
            <a:r>
              <a:rPr lang="en-US" sz="1500" b="1" dirty="0">
                <a:solidFill>
                  <a:srgbClr val="1A1F2B"/>
                </a:solidFill>
                <a:latin typeface="Calibri" pitchFamily="34" charset="0"/>
                <a:ea typeface="Calibri" pitchFamily="34" charset="-122"/>
                <a:cs typeface="Calibri" pitchFamily="34" charset="-120"/>
              </a:rPr>
              <a:t>modelling cycle</a:t>
            </a:r>
            <a:r>
              <a:rPr lang="en-US" sz="1500" dirty="0">
                <a:solidFill>
                  <a:srgbClr val="1A1F2B"/>
                </a:solidFill>
                <a:latin typeface="Calibri" pitchFamily="34" charset="0"/>
                <a:ea typeface="Calibri" pitchFamily="34" charset="-122"/>
                <a:cs typeface="Calibri" pitchFamily="34" charset="-120"/>
              </a:rPr>
              <a:t>.</a:t>
            </a:r>
            <a:endParaRPr lang="en-US" sz="15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What is a statistical model, and why use one?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1 of 12</a:t>
            </a:r>
            <a:endParaRPr lang="en-US" sz="1200" dirty="0"/>
          </a:p>
        </p:txBody>
      </p:sp>
      <p:pic>
        <p:nvPicPr>
          <p:cNvPr id="4" name="Image 0" descr="The modelling cycle. Each comparison with new data can lead to a refinement, and the refined model is used to predict again.">    </p:cNvPr>
          <p:cNvPicPr>
            <a:picLocks noChangeAspect="1"/>
          </p:cNvPicPr>
          <p:nvPr/>
        </p:nvPicPr>
        <p:blipFill>
          <a:blip r:embed="rId1"/>
          <a:stretch>
            <a:fillRect/>
          </a:stretch>
        </p:blipFill>
        <p:spPr>
          <a:xfrm>
            <a:off x="1951330" y="1371600"/>
            <a:ext cx="5240426" cy="2807208"/>
          </a:xfrm>
          <a:prstGeom prst="rect">
            <a:avLst/>
          </a:prstGeom>
        </p:spPr>
      </p:pic>
      <p:sp>
        <p:nvSpPr>
          <p:cNvPr id="5" name="Text 2"/>
          <p:cNvSpPr txBox="1"/>
          <p:nvPr/>
        </p:nvSpPr>
        <p:spPr>
          <a:xfrm>
            <a:off x="1951330" y="4224528"/>
            <a:ext cx="5240426" cy="393192"/>
          </a:xfrm>
          <a:prstGeom prst="rect">
            <a:avLst/>
          </a:prstGeom>
          <a:noFill/>
          <a:ln/>
        </p:spPr>
        <p:txBody>
          <a:bodyPr wrap="square" lIns="0" tIns="0" rIns="0" bIns="0" rtlCol="0" anchor="t"/>
          <a:lstStyle/>
          <a:p>
            <a:pPr algn="ctr" indent="0" marL="0">
              <a:buNone/>
            </a:pPr>
            <a:r>
              <a:rPr lang="en-US" sz="1100" i="1" dirty="0">
                <a:solidFill>
                  <a:srgbClr val="5A6577"/>
                </a:solidFill>
              </a:rPr>
              <a:t>The modelling cycle. Each comparison with new data can lead to a refinement, and the refined model is used to predict again.</a:t>
            </a:r>
            <a:endParaRPr lang="en-US" sz="11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What is a statistical model, and why use one?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1 of 12</a:t>
            </a:r>
            <a:endParaRPr lang="en-US" sz="1200" dirty="0"/>
          </a:p>
        </p:txBody>
      </p:sp>
      <p:graphicFrame>
        <p:nvGraphicFramePr>
          <p:cNvPr id="8" name="Table 0"/>
          <p:cNvGraphicFramePr>
            <a:graphicFrameLocks noGrp="1"/>
          </p:cNvGraphicFramePr>
          <p:nvPr>
            <p:extLst>
              <p:ext uri="{D42A27DB-BD31-4B8C-83A1-F6EECF244321}">
                <p14:modId xmlns:p14="http://schemas.microsoft.com/office/powerpoint/2010/main" val="1579011935"/>
              </p:ext>
            </p:extLst>
          </p:nvPr>
        </p:nvGraphicFramePr>
        <p:xfrm>
          <a:off x="457200" y="1371600"/>
          <a:ext cx="8229600" cy="914400"/>
        </p:xfrm>
        <a:graphic>
          <a:graphicData uri="http://schemas.openxmlformats.org/drawingml/2006/table">
            <a:tbl>
              <a:tblPr/>
              <a:tblGrid>
                <a:gridCol w="4114800"/>
                <a:gridCol w="4114800"/>
              </a:tblGrid>
              <a:tr h="285293">
                <a:tc>
                  <a:txBody>
                    <a:bodyPr/>
                    <a:lstStyle/>
                    <a:p>
                      <a:pPr indent="0" marL="0">
                        <a:buNone/>
                      </a:pPr>
                      <a:r>
                        <a:rPr lang="en-US" sz="1200" b="1" dirty="0">
                          <a:solidFill>
                            <a:srgbClr val="13233F"/>
                          </a:solidFill>
                          <a:latin typeface="Calibri" pitchFamily="34" charset="0"/>
                          <a:ea typeface="Calibri" pitchFamily="34" charset="-122"/>
                          <a:cs typeface="Calibri" pitchFamily="34" charset="-120"/>
                        </a:rPr>
                        <a:t>Advantages of a model</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3F5F9"/>
                    </a:solidFill>
                  </a:tcPr>
                </a:tc>
                <a:tc>
                  <a:txBody>
                    <a:bodyPr/>
                    <a:lstStyle/>
                    <a:p>
                      <a:pPr indent="0" marL="0">
                        <a:buNone/>
                      </a:pPr>
                      <a:r>
                        <a:rPr lang="en-US" sz="1200" b="1" dirty="0">
                          <a:solidFill>
                            <a:srgbClr val="13233F"/>
                          </a:solidFill>
                          <a:latin typeface="Calibri" pitchFamily="34" charset="0"/>
                          <a:ea typeface="Calibri" pitchFamily="34" charset="-122"/>
                          <a:cs typeface="Calibri" pitchFamily="34" charset="-120"/>
                        </a:rPr>
                        <a:t>Limitations of a model</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3F5F9"/>
                    </a:solidFill>
                  </a:tcPr>
                </a:tc>
              </a:tr>
              <a:tr h="469087">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quick and cheap compared with experimenting on the real situation</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it simplifies reality, so its predictions are only approximate</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469087">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gives predictions, which help decision-making and planning</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it rests on assumptions that may be wrong or may stop being true</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285293">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helps us understand the situation and which factors matter</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it may only work for a restricted range of values or situations</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285293">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can be changed and re-run easily when conditions change</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it needs to be tested against real data before it can be trusted</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bl>
          </a:graphicData>
        </a:graphic>
      </p:graphicFrame>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What is a statistical model, and why use one?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1 of 12 · Worked example 1 · Easy · Give, predict, comment</a:t>
            </a:r>
            <a:endParaRPr lang="en-US" sz="1200" dirty="0"/>
          </a:p>
        </p:txBody>
      </p:sp>
      <p:sp>
        <p:nvSpPr>
          <p:cNvPr id="4" name="Text 2"/>
          <p:cNvSpPr txBox="1"/>
          <p:nvPr/>
        </p:nvSpPr>
        <p:spPr>
          <a:xfrm>
            <a:off x="457200" y="1371600"/>
            <a:ext cx="8229600" cy="3146450"/>
          </a:xfrm>
          <a:prstGeom prst="rect">
            <a:avLst/>
          </a:prstGeom>
          <a:noFill/>
          <a:ln/>
        </p:spPr>
        <p:txBody>
          <a:bodyPr wrap="square" lIns="0" tIns="0" rIns="0" bIns="0" rtlCol="0" anchor="t"/>
          <a:lstStyle/>
          <a:p>
            <a:pPr indent="0" marL="0">
              <a:buNone/>
            </a:pPr>
            <a:r>
              <a:rPr lang="en-US" sz="1300" b="1" dirty="0">
                <a:solidFill>
                  <a:srgbClr val="15803D"/>
                </a:solidFill>
                <a:latin typeface="Calibri" pitchFamily="34" charset="0"/>
                <a:ea typeface="Calibri" pitchFamily="34" charset="-122"/>
                <a:cs typeface="Calibri" pitchFamily="34" charset="-120"/>
              </a:rPr>
              <a:t>WORKED EXAMPLE · QUESTION</a:t>
            </a:r>
            <a:endParaRPr lang="en-US" sz="1300" dirty="0"/>
          </a:p>
          <a:p>
            <a:pPr indent="0" marL="0">
              <a:spcBef>
                <a:spcPts val="700"/>
              </a:spcBef>
              <a:buNone/>
            </a:pPr>
            <a:r>
              <a:rPr lang="en-US" sz="1500" dirty="0">
                <a:solidFill>
                  <a:srgbClr val="1A1F2B"/>
                </a:solidFill>
                <a:latin typeface="Calibri" pitchFamily="34" charset="0"/>
                <a:ea typeface="Calibri" pitchFamily="34" charset="-122"/>
                <a:cs typeface="Calibri" pitchFamily="34" charset="-120"/>
              </a:rPr>
              <a:t>A seed company models the probability that one of its seeds germinates as 0.8, and assumes that seeds germinate independently. (a) Give two advantages of using this model. (b) Give one limitation. (c) Use the model to predict the number of seeds that germinate when 250 are planted. (d) In a trial, 171 of 250 seeds germinate. Comment on the model and describe the next stage of the modelling process.</a:t>
            </a:r>
            <a:endParaRPr lang="en-US" sz="1300" dirty="0"/>
          </a:p>
          <a:p>
            <a:pPr indent="0" marL="0">
              <a:spcBef>
                <a:spcPts val="200"/>
              </a:spcBef>
              <a:buNone/>
            </a:pPr>
            <a:r>
              <a:rPr lang="en-US" sz="1300" b="1" dirty="0">
                <a:solidFill>
                  <a:srgbClr val="15803D"/>
                </a:solidFill>
                <a:latin typeface="Calibri" pitchFamily="34" charset="0"/>
                <a:ea typeface="Calibri" pitchFamily="34" charset="-122"/>
                <a:cs typeface="Calibri" pitchFamily="34" charset="-120"/>
              </a:rPr>
              <a:t>SOLUTION</a:t>
            </a:r>
            <a:endParaRPr lang="en-US" sz="13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(a)</a:t>
            </a:r>
            <a:r>
              <a:rPr lang="en-US" sz="1500" dirty="0">
                <a:solidFill>
                  <a:srgbClr val="1A1F2B"/>
                </a:solidFill>
                <a:latin typeface="Calibri" pitchFamily="34" charset="0"/>
                <a:ea typeface="Calibri" pitchFamily="34" charset="-122"/>
                <a:cs typeface="Calibri" pitchFamily="34" charset="-120"/>
              </a:rPr>
              <a:t> Any two, in context: it is quick and cheap to make predictions without planting large batches; it helps the company plan how many seeds to put in each packet.</a:t>
            </a:r>
            <a:endParaRPr lang="en-US" sz="13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(b)</a:t>
            </a:r>
            <a:r>
              <a:rPr lang="en-US" sz="1500" dirty="0">
                <a:solidFill>
                  <a:srgbClr val="1A1F2B"/>
                </a:solidFill>
                <a:latin typeface="Calibri" pitchFamily="34" charset="0"/>
                <a:ea typeface="Calibri" pitchFamily="34" charset="-122"/>
                <a:cs typeface="Calibri" pitchFamily="34" charset="-120"/>
              </a:rPr>
              <a:t> The germination rate depends on soil, temperature and the age of the seed, which the single value 0.8 ignores.</a:t>
            </a:r>
            <a:endParaRPr lang="en-US" sz="13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(c)</a:t>
            </a:r>
            <a:r>
              <a:rPr lang="en-US" sz="1500" dirty="0">
                <a:solidFill>
                  <a:srgbClr val="1A1F2B"/>
                </a:solidFill>
                <a:latin typeface="Calibri" pitchFamily="34" charset="0"/>
                <a:ea typeface="Calibri" pitchFamily="34" charset="-122"/>
                <a:cs typeface="Calibri" pitchFamily="34" charset="-120"/>
              </a:rPr>
              <a:t> 0.8×250=200, so </a:t>
            </a:r>
            <a:r>
              <a:rPr lang="en-US" sz="1500" b="1" dirty="0">
                <a:solidFill>
                  <a:srgbClr val="1A1F2B"/>
                </a:solidFill>
                <a:latin typeface="Calibri" pitchFamily="34" charset="0"/>
                <a:ea typeface="Calibri" pitchFamily="34" charset="-122"/>
                <a:cs typeface="Calibri" pitchFamily="34" charset="-120"/>
              </a:rPr>
              <a:t>200 seeds</a:t>
            </a:r>
            <a:r>
              <a:rPr lang="en-US" sz="1500" dirty="0">
                <a:solidFill>
                  <a:srgbClr val="1A1F2B"/>
                </a:solidFill>
                <a:latin typeface="Calibri" pitchFamily="34" charset="0"/>
                <a:ea typeface="Calibri" pitchFamily="34" charset="-122"/>
                <a:cs typeface="Calibri" pitchFamily="34" charset="-120"/>
              </a:rPr>
              <a:t>.</a:t>
            </a:r>
            <a:endParaRPr lang="en-US" sz="13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(d)</a:t>
            </a:r>
            <a:r>
              <a:rPr lang="en-US" sz="1500" dirty="0">
                <a:solidFill>
                  <a:srgbClr val="1A1F2B"/>
                </a:solidFill>
                <a:latin typeface="Calibri" pitchFamily="34" charset="0"/>
                <a:ea typeface="Calibri" pitchFamily="34" charset="-122"/>
                <a:cs typeface="Calibri" pitchFamily="34" charset="-120"/>
              </a:rPr>
              <a:t> 171 is well below 200 (proportion 171/250=0.684), so </a:t>
            </a:r>
            <a:r>
              <a:rPr lang="en-US" sz="1500" b="1" dirty="0">
                <a:solidFill>
                  <a:srgbClr val="1A1F2B"/>
                </a:solidFill>
                <a:latin typeface="Calibri" pitchFamily="34" charset="0"/>
                <a:ea typeface="Calibri" pitchFamily="34" charset="-122"/>
                <a:cs typeface="Calibri" pitchFamily="34" charset="-120"/>
              </a:rPr>
              <a:t>the model does not fit these data well</a:t>
            </a:r>
            <a:r>
              <a:rPr lang="en-US" sz="1500" dirty="0">
                <a:solidFill>
                  <a:srgbClr val="1A1F2B"/>
                </a:solidFill>
                <a:latin typeface="Calibri" pitchFamily="34" charset="0"/>
                <a:ea typeface="Calibri" pitchFamily="34" charset="-122"/>
                <a:cs typeface="Calibri" pitchFamily="34" charset="-120"/>
              </a:rPr>
              <a:t>.</a:t>
            </a:r>
            <a:endParaRPr lang="en-US" sz="13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What is a statistical model, and why use one?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1 of 12 · Worked example 1 · Easy · Give, predict, comment (continued)</a:t>
            </a:r>
            <a:endParaRPr lang="en-US" sz="1200" dirty="0"/>
          </a:p>
        </p:txBody>
      </p:sp>
      <p:sp>
        <p:nvSpPr>
          <p:cNvPr id="4" name="Text 2"/>
          <p:cNvSpPr txBox="1"/>
          <p:nvPr/>
        </p:nvSpPr>
        <p:spPr>
          <a:xfrm>
            <a:off x="457200" y="1371600"/>
            <a:ext cx="8229600" cy="534010"/>
          </a:xfrm>
          <a:prstGeom prst="rect">
            <a:avLst/>
          </a:prstGeom>
          <a:noFill/>
          <a:ln/>
        </p:spPr>
        <p:txBody>
          <a:bodyPr wrap="square" lIns="0" tIns="0" rIns="0" bIns="0" rtlCol="0" anchor="t"/>
          <a:lstStyle/>
          <a:p>
            <a:pPr indent="0" marL="0">
              <a:buNone/>
            </a:pPr>
            <a:r>
              <a:rPr lang="en-US" sz="1500" dirty="0">
                <a:solidFill>
                  <a:srgbClr val="1A1F2B"/>
                </a:solidFill>
                <a:latin typeface="Calibri" pitchFamily="34" charset="0"/>
                <a:ea typeface="Calibri" pitchFamily="34" charset="-122"/>
                <a:cs typeface="Calibri" pitchFamily="34" charset="-120"/>
              </a:rPr>
              <a:t>Refine it, for example by using a probability nearer 0.68, then collect more data to test the refined model.</a:t>
            </a:r>
            <a:endParaRPr lang="en-US" sz="15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What is a statistical model, and why use one?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1 of 12</a:t>
            </a:r>
            <a:endParaRPr lang="en-US" sz="1200" dirty="0"/>
          </a:p>
        </p:txBody>
      </p:sp>
      <p:sp>
        <p:nvSpPr>
          <p:cNvPr id="4" name="Shape 2"/>
          <p:cNvSpPr/>
          <p:nvPr/>
        </p:nvSpPr>
        <p:spPr>
          <a:xfrm>
            <a:off x="457200" y="1371600"/>
            <a:ext cx="8229600" cy="851306"/>
          </a:xfrm>
          <a:prstGeom prst="roundRect">
            <a:avLst>
              <a:gd name="adj" fmla="val 6445"/>
            </a:avLst>
          </a:prstGeom>
          <a:solidFill>
            <a:srgbClr val="FEF2F2"/>
          </a:solidFill>
          <a:ln w="9525">
            <a:solidFill>
              <a:srgbClr val="DDE2EA"/>
            </a:solidFill>
            <a:prstDash val="solid"/>
          </a:ln>
        </p:spPr>
      </p:sp>
      <p:sp>
        <p:nvSpPr>
          <p:cNvPr id="5" name="Text 3"/>
          <p:cNvSpPr txBox="1"/>
          <p:nvPr/>
        </p:nvSpPr>
        <p:spPr>
          <a:xfrm>
            <a:off x="603504" y="1463040"/>
            <a:ext cx="7936992" cy="705002"/>
          </a:xfrm>
          <a:prstGeom prst="rect">
            <a:avLst/>
          </a:prstGeom>
          <a:noFill/>
          <a:ln/>
        </p:spPr>
        <p:txBody>
          <a:bodyPr wrap="square" lIns="0" tIns="0" rIns="0" bIns="0" rtlCol="0" anchor="t"/>
          <a:lstStyle/>
          <a:p>
            <a:pPr indent="0" marL="0">
              <a:buNone/>
            </a:pPr>
            <a:r>
              <a:rPr lang="en-US" sz="1300" b="1" dirty="0">
                <a:solidFill>
                  <a:srgbClr val="B91C1C"/>
                </a:solidFill>
                <a:latin typeface="Calibri" pitchFamily="34" charset="0"/>
                <a:ea typeface="Calibri" pitchFamily="34" charset="-122"/>
                <a:cs typeface="Calibri" pitchFamily="34" charset="-120"/>
              </a:rPr>
              <a:t>Common error</a:t>
            </a:r>
            <a:endParaRPr lang="en-US" sz="1300" dirty="0"/>
          </a:p>
          <a:p>
            <a:pPr indent="0" marL="0">
              <a:spcBef>
                <a:spcPts val="300"/>
              </a:spcBef>
              <a:buNone/>
            </a:pPr>
            <a:r>
              <a:rPr lang="en-US" sz="1400" dirty="0">
                <a:solidFill>
                  <a:srgbClr val="1A1F2B"/>
                </a:solidFill>
                <a:latin typeface="Calibri" pitchFamily="34" charset="0"/>
                <a:ea typeface="Calibri" pitchFamily="34" charset="-122"/>
                <a:cs typeface="Calibri" pitchFamily="34" charset="-120"/>
              </a:rPr>
              <a:t>Writing a generic answer such as "models are simplified". Advantages and limitations count only when they refer to the situation in the question: the seeds, the packets, the conditions they are grown in.</a:t>
            </a:r>
            <a:endParaRPr lang="en-US" sz="13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How do you draw and read a histogram?</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2 of 12</a:t>
            </a:r>
            <a:endParaRPr lang="en-US" sz="1200" dirty="0"/>
          </a:p>
        </p:txBody>
      </p:sp>
      <p:sp>
        <p:nvSpPr>
          <p:cNvPr id="4" name="Text 2"/>
          <p:cNvSpPr txBox="1"/>
          <p:nvPr/>
        </p:nvSpPr>
        <p:spPr>
          <a:xfrm>
            <a:off x="457200" y="1371600"/>
            <a:ext cx="8229600" cy="2074774"/>
          </a:xfrm>
          <a:prstGeom prst="rect">
            <a:avLst/>
          </a:prstGeom>
          <a:noFill/>
          <a:ln/>
        </p:spPr>
        <p:txBody>
          <a:bodyPr wrap="square" lIns="0" tIns="0" rIns="0" bIns="0" rtlCol="0" anchor="t"/>
          <a:lstStyle/>
          <a:p>
            <a:pPr indent="0" marL="0">
              <a:buNone/>
            </a:pPr>
            <a:r>
              <a:rPr lang="en-US" sz="1500" dirty="0">
                <a:solidFill>
                  <a:srgbClr val="1A1F2B"/>
                </a:solidFill>
                <a:latin typeface="Calibri" pitchFamily="34" charset="0"/>
                <a:ea typeface="Calibri" pitchFamily="34" charset="-122"/>
                <a:cs typeface="Calibri" pitchFamily="34" charset="-120"/>
              </a:rPr>
              <a:t>A histogram is the picture for </a:t>
            </a:r>
            <a:r>
              <a:rPr lang="en-US" sz="1500" b="1" dirty="0">
                <a:solidFill>
                  <a:srgbClr val="1A1F2B"/>
                </a:solidFill>
                <a:latin typeface="Calibri" pitchFamily="34" charset="0"/>
                <a:ea typeface="Calibri" pitchFamily="34" charset="-122"/>
                <a:cs typeface="Calibri" pitchFamily="34" charset="-120"/>
              </a:rPr>
              <a:t>continuous grouped data</a:t>
            </a:r>
            <a:r>
              <a:rPr lang="en-US" sz="1500" dirty="0">
                <a:solidFill>
                  <a:srgbClr val="1A1F2B"/>
                </a:solidFill>
                <a:latin typeface="Calibri" pitchFamily="34" charset="0"/>
                <a:ea typeface="Calibri" pitchFamily="34" charset="-122"/>
                <a:cs typeface="Calibri" pitchFamily="34" charset="-120"/>
              </a:rPr>
              <a:t> (lengths, times, masses), so the bars touch. The key idea: the area of each bar is proportional to the frequency. With equal widths, area and height go together; with unequal widths they do not.</a:t>
            </a:r>
            <a:endParaRPr lang="en-US" sz="1500" dirty="0"/>
          </a:p>
          <a:p>
            <a:pPr indent="0" marL="0">
              <a:spcBef>
                <a:spcPts val="300"/>
              </a:spcBef>
              <a:buNone/>
            </a:pPr>
            <a:r>
              <a:rPr lang="en-US" sz="1700" b="1" dirty="0">
                <a:solidFill>
                  <a:srgbClr val="13233F"/>
                </a:solidFill>
                <a:latin typeface="Cambria" pitchFamily="34" charset="0"/>
                <a:ea typeface="Cambria" pitchFamily="34" charset="-122"/>
                <a:cs typeface="Cambria" pitchFamily="34" charset="-120"/>
              </a:rPr>
              <a:t>Class boundaries and widths</a:t>
            </a:r>
            <a:endParaRPr lang="en-US" sz="1500" dirty="0"/>
          </a:p>
          <a:p>
            <a:pPr indent="0" marL="0">
              <a:spcBef>
                <a:spcPts val="700"/>
              </a:spcBef>
              <a:buNone/>
            </a:pPr>
            <a:r>
              <a:rPr lang="en-US" sz="1500" dirty="0">
                <a:solidFill>
                  <a:srgbClr val="1A1F2B"/>
                </a:solidFill>
                <a:latin typeface="Calibri" pitchFamily="34" charset="0"/>
                <a:ea typeface="Calibri" pitchFamily="34" charset="-122"/>
                <a:cs typeface="Calibri" pitchFamily="34" charset="-120"/>
              </a:rPr>
              <a:t>Class boundaries are where one class ends and the next begins. They depend on how the data were recorded. For lengths recorded to the nearest mm, the class "20–24" contains every length that rounds to 20, 21, 22, 23 or 24, so its boundaries are 19.5 and 24.5. For ages in completed years, "20–24" means 20≤age&lt;25, because a person aged 24 years and 11 months still says they are 24.</a:t>
            </a:r>
            <a:endParaRPr lang="en-US" sz="15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How do you draw and read a histogram?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2 of 12</a:t>
            </a:r>
            <a:endParaRPr lang="en-US" sz="1200" dirty="0"/>
          </a:p>
        </p:txBody>
      </p:sp>
      <p:pic>
        <p:nvPicPr>
          <p:cNvPr id="4" name="Image 0" descr="The same label &quot;20–24&quot; gives different boundaries. Both classes have width 5, but they start in different places.">    </p:cNvPr>
          <p:cNvPicPr>
            <a:picLocks noChangeAspect="1"/>
          </p:cNvPicPr>
          <p:nvPr/>
        </p:nvPicPr>
        <p:blipFill>
          <a:blip r:embed="rId1"/>
          <a:stretch>
            <a:fillRect/>
          </a:stretch>
        </p:blipFill>
        <p:spPr>
          <a:xfrm>
            <a:off x="4389120" y="1866290"/>
            <a:ext cx="4297680" cy="1818742"/>
          </a:xfrm>
          <a:prstGeom prst="rect">
            <a:avLst/>
          </a:prstGeom>
        </p:spPr>
      </p:pic>
      <p:sp>
        <p:nvSpPr>
          <p:cNvPr id="5" name="Text 2"/>
          <p:cNvSpPr txBox="1"/>
          <p:nvPr/>
        </p:nvSpPr>
        <p:spPr>
          <a:xfrm>
            <a:off x="4389120" y="3730752"/>
            <a:ext cx="4297680" cy="393192"/>
          </a:xfrm>
          <a:prstGeom prst="rect">
            <a:avLst/>
          </a:prstGeom>
          <a:noFill/>
          <a:ln/>
        </p:spPr>
        <p:txBody>
          <a:bodyPr wrap="square" lIns="0" tIns="0" rIns="0" bIns="0" rtlCol="0" anchor="t"/>
          <a:lstStyle/>
          <a:p>
            <a:pPr algn="ctr" indent="0" marL="0">
              <a:buNone/>
            </a:pPr>
            <a:r>
              <a:rPr lang="en-US" sz="1100" i="1" dirty="0">
                <a:solidFill>
                  <a:srgbClr val="5A6577"/>
                </a:solidFill>
              </a:rPr>
              <a:t>The same label "20–24" gives different boundaries. Both classes have width 5, but they start in different places.</a:t>
            </a:r>
            <a:endParaRPr lang="en-US" sz="1100" dirty="0"/>
          </a:p>
        </p:txBody>
      </p:sp>
      <p:sp>
        <p:nvSpPr>
          <p:cNvPr id="6" name="Text 3"/>
          <p:cNvSpPr txBox="1"/>
          <p:nvPr/>
        </p:nvSpPr>
        <p:spPr>
          <a:xfrm>
            <a:off x="457200" y="1371600"/>
            <a:ext cx="3611880" cy="534010"/>
          </a:xfrm>
          <a:prstGeom prst="rect">
            <a:avLst/>
          </a:prstGeom>
          <a:noFill/>
          <a:ln/>
        </p:spPr>
        <p:txBody>
          <a:bodyPr wrap="square" lIns="0" tIns="0" rIns="0" bIns="0" rtlCol="0" anchor="t"/>
          <a:lstStyle/>
          <a:p>
            <a:pPr indent="0" marL="0">
              <a:buNone/>
            </a:pPr>
            <a:r>
              <a:rPr lang="en-US" sz="1500" dirty="0">
                <a:solidFill>
                  <a:srgbClr val="1A1F2B"/>
                </a:solidFill>
                <a:latin typeface="Calibri" pitchFamily="34" charset="0"/>
                <a:ea typeface="Calibri" pitchFamily="34" charset="-122"/>
                <a:cs typeface="Calibri" pitchFamily="34" charset="-120"/>
              </a:rPr>
              <a:t>Class width = upper boundary − lower boundary.</a:t>
            </a:r>
            <a:endParaRPr lang="en-US" sz="1500" dirty="0"/>
          </a:p>
        </p:txBody>
      </p:sp>
      <p:sp>
        <p:nvSpPr>
          <p:cNvPr id="7" name="Shape 4"/>
          <p:cNvSpPr/>
          <p:nvPr/>
        </p:nvSpPr>
        <p:spPr>
          <a:xfrm>
            <a:off x="457200" y="1951330"/>
            <a:ext cx="3611880" cy="2277770"/>
          </a:xfrm>
          <a:prstGeom prst="roundRect">
            <a:avLst>
              <a:gd name="adj" fmla="val 2409"/>
            </a:avLst>
          </a:prstGeom>
          <a:solidFill>
            <a:srgbClr val="EEF2FF"/>
          </a:solidFill>
          <a:ln w="9525">
            <a:solidFill>
              <a:srgbClr val="DDE2EA"/>
            </a:solidFill>
            <a:prstDash val="solid"/>
          </a:ln>
        </p:spPr>
      </p:sp>
      <p:sp>
        <p:nvSpPr>
          <p:cNvPr id="8" name="Text 5"/>
          <p:cNvSpPr txBox="1"/>
          <p:nvPr/>
        </p:nvSpPr>
        <p:spPr>
          <a:xfrm>
            <a:off x="603504" y="2042770"/>
            <a:ext cx="3319272" cy="2131466"/>
          </a:xfrm>
          <a:prstGeom prst="rect">
            <a:avLst/>
          </a:prstGeom>
          <a:noFill/>
          <a:ln/>
        </p:spPr>
        <p:txBody>
          <a:bodyPr wrap="square" lIns="0" tIns="0" rIns="0" bIns="0" rtlCol="0" anchor="t"/>
          <a:lstStyle/>
          <a:p>
            <a:pPr indent="0" marL="0">
              <a:buNone/>
            </a:pPr>
            <a:r>
              <a:rPr lang="en-US" sz="1400" b="1" dirty="0">
                <a:solidFill>
                  <a:srgbClr val="1A1F2B"/>
                </a:solidFill>
                <a:latin typeface="Calibri" pitchFamily="34" charset="0"/>
                <a:ea typeface="Calibri" pitchFamily="34" charset="-122"/>
                <a:cs typeface="Calibri" pitchFamily="34" charset="-120"/>
              </a:rPr>
              <a:t>Frequency density.</a:t>
            </a:r>
            <a:endParaRPr lang="en-US" sz="1400" dirty="0"/>
          </a:p>
          <a:p>
            <a:pPr algn="ctr" indent="0" marL="0">
              <a:spcBef>
                <a:spcPts val="400"/>
              </a:spcBef>
              <a:buNone/>
            </a:pPr>
            <a:r>
              <a:rPr lang="en-US" sz="1700" dirty="0">
                <a:solidFill>
                  <a:srgbClr val="13233F"/>
                </a:solidFill>
                <a:latin typeface="Cambria" pitchFamily="34" charset="0"/>
                <a:ea typeface="Cambria" pitchFamily="34" charset="-122"/>
                <a:cs typeface="Cambria" pitchFamily="34" charset="-120"/>
              </a:rPr>
              <a:t>frequency density=frequency/(class width),  area of bar=k×frequency. With frequency density on the vertical axis, k=1 and area = frequency. In a scale problem, find k from one bar whose frequency you know.</a:t>
            </a:r>
            <a:endParaRPr lang="en-US" sz="14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12</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How do you draw and read a histogram?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2 of 12</a:t>
            </a:r>
            <a:endParaRPr lang="en-US" sz="1200" dirty="0"/>
          </a:p>
        </p:txBody>
      </p:sp>
      <p:sp>
        <p:nvSpPr>
          <p:cNvPr id="4" name="Text 2"/>
          <p:cNvSpPr txBox="1"/>
          <p:nvPr/>
        </p:nvSpPr>
        <p:spPr>
          <a:xfrm>
            <a:off x="457200" y="1371600"/>
            <a:ext cx="8229600" cy="1545336"/>
          </a:xfrm>
          <a:prstGeom prst="rect">
            <a:avLst/>
          </a:prstGeom>
          <a:noFill/>
          <a:ln/>
        </p:spPr>
        <p:txBody>
          <a:bodyPr wrap="square" lIns="0" tIns="0" rIns="0" bIns="0" rtlCol="0" anchor="t"/>
          <a:lstStyle/>
          <a:p>
            <a:pPr indent="0" marL="0">
              <a:buNone/>
            </a:pPr>
            <a:r>
              <a:rPr lang="en-US" sz="1500" dirty="0">
                <a:solidFill>
                  <a:srgbClr val="1A1F2B"/>
                </a:solidFill>
                <a:latin typeface="Calibri" pitchFamily="34" charset="0"/>
                <a:ea typeface="Calibri" pitchFamily="34" charset="-122"/>
                <a:cs typeface="Calibri" pitchFamily="34" charset="-120"/>
              </a:rPr>
              <a:t>The class with the tallest bar, that is the largest frequency density, is the </a:t>
            </a:r>
            <a:r>
              <a:rPr lang="en-US" sz="1500" b="1" dirty="0">
                <a:solidFill>
                  <a:srgbClr val="1A1F2B"/>
                </a:solidFill>
                <a:latin typeface="Calibri" pitchFamily="34" charset="0"/>
                <a:ea typeface="Calibri" pitchFamily="34" charset="-122"/>
                <a:cs typeface="Calibri" pitchFamily="34" charset="-120"/>
              </a:rPr>
              <a:t>modal class</a:t>
            </a:r>
            <a:r>
              <a:rPr lang="en-US" sz="1500" dirty="0">
                <a:solidFill>
                  <a:srgbClr val="1A1F2B"/>
                </a:solidFill>
                <a:latin typeface="Calibri" pitchFamily="34" charset="0"/>
                <a:ea typeface="Calibri" pitchFamily="34" charset="-122"/>
                <a:cs typeface="Calibri" pitchFamily="34" charset="-120"/>
              </a:rPr>
              <a:t>. It is not necessarily the class with the largest frequency: a wide class can collect many values without being crowded.</a:t>
            </a:r>
            <a:endParaRPr lang="en-US" sz="1500" dirty="0"/>
          </a:p>
          <a:p>
            <a:pPr indent="0" marL="0">
              <a:spcBef>
                <a:spcPts val="700"/>
              </a:spcBef>
              <a:buNone/>
            </a:pPr>
            <a:r>
              <a:rPr lang="en-US" sz="1500" dirty="0">
                <a:solidFill>
                  <a:srgbClr val="1A1F2B"/>
                </a:solidFill>
                <a:latin typeface="Calibri" pitchFamily="34" charset="0"/>
                <a:ea typeface="Calibri" pitchFamily="34" charset="-122"/>
                <a:cs typeface="Calibri" pitchFamily="34" charset="-120"/>
              </a:rPr>
              <a:t>To estimate how many values lie in part of a class, assume the values are spread evenly across the class. Then the number in the part is the area of that part of the bar: frequency ≈ frequency density × width of the part.</a:t>
            </a:r>
            <a:endParaRPr lang="en-US" sz="15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13</a:t>
            </a:fld>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How do you draw and read a histogram?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2 of 12 · Worked example 2 · Medium · Calculate, estimate</a:t>
            </a:r>
            <a:endParaRPr lang="en-US" sz="1200" dirty="0"/>
          </a:p>
        </p:txBody>
      </p:sp>
      <p:sp>
        <p:nvSpPr>
          <p:cNvPr id="4" name="Text 2"/>
          <p:cNvSpPr txBox="1"/>
          <p:nvPr/>
        </p:nvSpPr>
        <p:spPr>
          <a:xfrm>
            <a:off x="457200" y="1371600"/>
            <a:ext cx="8229600" cy="592531"/>
          </a:xfrm>
          <a:prstGeom prst="rect">
            <a:avLst/>
          </a:prstGeom>
          <a:noFill/>
          <a:ln/>
        </p:spPr>
        <p:txBody>
          <a:bodyPr wrap="square" lIns="0" tIns="0" rIns="0" bIns="0" rtlCol="0" anchor="t"/>
          <a:lstStyle/>
          <a:p>
            <a:pPr indent="0" marL="0">
              <a:buNone/>
            </a:pPr>
            <a:r>
              <a:rPr lang="en-US" sz="1300" b="1" dirty="0">
                <a:solidFill>
                  <a:srgbClr val="15803D"/>
                </a:solidFill>
                <a:latin typeface="Calibri" pitchFamily="34" charset="0"/>
                <a:ea typeface="Calibri" pitchFamily="34" charset="-122"/>
                <a:cs typeface="Calibri" pitchFamily="34" charset="-120"/>
              </a:rPr>
              <a:t>WORKED EXAMPLE · QUESTION</a:t>
            </a:r>
            <a:endParaRPr lang="en-US" sz="1300" dirty="0"/>
          </a:p>
          <a:p>
            <a:pPr indent="0" marL="0">
              <a:spcBef>
                <a:spcPts val="700"/>
              </a:spcBef>
              <a:buNone/>
            </a:pPr>
            <a:r>
              <a:rPr lang="en-US" sz="1500" dirty="0">
                <a:solidFill>
                  <a:srgbClr val="1A1F2B"/>
                </a:solidFill>
                <a:latin typeface="Calibri" pitchFamily="34" charset="0"/>
                <a:ea typeface="Calibri" pitchFamily="34" charset="-122"/>
                <a:cs typeface="Calibri" pitchFamily="34" charset="-120"/>
              </a:rPr>
              <a:t>The table shows the journey times, t minutes, of 100 commuters.</a:t>
            </a:r>
            <a:endParaRPr lang="en-US" sz="1300" dirty="0"/>
          </a:p>
        </p:txBody>
      </p:sp>
      <p:graphicFrame>
        <p:nvGraphicFramePr>
          <p:cNvPr id="15" name="Table 0"/>
          <p:cNvGraphicFramePr>
            <a:graphicFrameLocks noGrp="1"/>
          </p:cNvGraphicFramePr>
          <p:nvPr>
            <p:extLst>
              <p:ext uri="{D42A27DB-BD31-4B8C-83A1-F6EECF244321}">
                <p14:modId xmlns:p14="http://schemas.microsoft.com/office/powerpoint/2010/main" val="1579011935"/>
              </p:ext>
            </p:extLst>
          </p:nvPr>
        </p:nvGraphicFramePr>
        <p:xfrm>
          <a:off x="457200" y="2009851"/>
          <a:ext cx="8229600" cy="914400"/>
        </p:xfrm>
        <a:graphic>
          <a:graphicData uri="http://schemas.openxmlformats.org/drawingml/2006/table">
            <a:tbl>
              <a:tblPr/>
              <a:tblGrid>
                <a:gridCol w="1787652"/>
                <a:gridCol w="1263701"/>
                <a:gridCol w="1294790"/>
                <a:gridCol w="1294790"/>
                <a:gridCol w="1294790"/>
                <a:gridCol w="1294790"/>
              </a:tblGrid>
              <a:tr h="285293">
                <a:tc>
                  <a:txBody>
                    <a:bodyPr/>
                    <a:lstStyle/>
                    <a:p>
                      <a:pPr indent="0" marL="0">
                        <a:buNone/>
                      </a:pPr>
                      <a:r>
                        <a:rPr lang="en-US" sz="1200" b="1" dirty="0">
                          <a:solidFill>
                            <a:srgbClr val="13233F"/>
                          </a:solidFill>
                          <a:latin typeface="Calibri" pitchFamily="34" charset="0"/>
                          <a:ea typeface="Calibri" pitchFamily="34" charset="-122"/>
                          <a:cs typeface="Calibri" pitchFamily="34" charset="-120"/>
                        </a:rPr>
                        <a:t>Time t (min)</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3F5F9"/>
                    </a:solidFill>
                  </a:tcPr>
                </a:tc>
                <a:tc>
                  <a:txBody>
                    <a:bodyPr/>
                    <a:lstStyle/>
                    <a:p>
                      <a:pPr indent="0" marL="0">
                        <a:buNone/>
                      </a:pPr>
                      <a:r>
                        <a:rPr lang="en-US" sz="1200" b="1" dirty="0">
                          <a:solidFill>
                            <a:srgbClr val="13233F"/>
                          </a:solidFill>
                          <a:latin typeface="Calibri" pitchFamily="34" charset="0"/>
                          <a:ea typeface="Calibri" pitchFamily="34" charset="-122"/>
                          <a:cs typeface="Calibri" pitchFamily="34" charset="-120"/>
                        </a:rPr>
                        <a:t>0≤t&lt;10</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3F5F9"/>
                    </a:solidFill>
                  </a:tcPr>
                </a:tc>
                <a:tc>
                  <a:txBody>
                    <a:bodyPr/>
                    <a:lstStyle/>
                    <a:p>
                      <a:pPr indent="0" marL="0">
                        <a:buNone/>
                      </a:pPr>
                      <a:r>
                        <a:rPr lang="en-US" sz="1200" b="1" dirty="0">
                          <a:solidFill>
                            <a:srgbClr val="13233F"/>
                          </a:solidFill>
                          <a:latin typeface="Calibri" pitchFamily="34" charset="0"/>
                          <a:ea typeface="Calibri" pitchFamily="34" charset="-122"/>
                          <a:cs typeface="Calibri" pitchFamily="34" charset="-120"/>
                        </a:rPr>
                        <a:t>10≤t&lt;15</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3F5F9"/>
                    </a:solidFill>
                  </a:tcPr>
                </a:tc>
                <a:tc>
                  <a:txBody>
                    <a:bodyPr/>
                    <a:lstStyle/>
                    <a:p>
                      <a:pPr indent="0" marL="0">
                        <a:buNone/>
                      </a:pPr>
                      <a:r>
                        <a:rPr lang="en-US" sz="1200" b="1" dirty="0">
                          <a:solidFill>
                            <a:srgbClr val="13233F"/>
                          </a:solidFill>
                          <a:latin typeface="Calibri" pitchFamily="34" charset="0"/>
                          <a:ea typeface="Calibri" pitchFamily="34" charset="-122"/>
                          <a:cs typeface="Calibri" pitchFamily="34" charset="-120"/>
                        </a:rPr>
                        <a:t>15≤t&lt;20</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3F5F9"/>
                    </a:solidFill>
                  </a:tcPr>
                </a:tc>
                <a:tc>
                  <a:txBody>
                    <a:bodyPr/>
                    <a:lstStyle/>
                    <a:p>
                      <a:pPr indent="0" marL="0">
                        <a:buNone/>
                      </a:pPr>
                      <a:r>
                        <a:rPr lang="en-US" sz="1200" b="1" dirty="0">
                          <a:solidFill>
                            <a:srgbClr val="13233F"/>
                          </a:solidFill>
                          <a:latin typeface="Calibri" pitchFamily="34" charset="0"/>
                          <a:ea typeface="Calibri" pitchFamily="34" charset="-122"/>
                          <a:cs typeface="Calibri" pitchFamily="34" charset="-120"/>
                        </a:rPr>
                        <a:t>20≤t&lt;30</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3F5F9"/>
                    </a:solidFill>
                  </a:tcPr>
                </a:tc>
                <a:tc>
                  <a:txBody>
                    <a:bodyPr/>
                    <a:lstStyle/>
                    <a:p>
                      <a:pPr indent="0" marL="0">
                        <a:buNone/>
                      </a:pPr>
                      <a:r>
                        <a:rPr lang="en-US" sz="1200" b="1" dirty="0">
                          <a:solidFill>
                            <a:srgbClr val="13233F"/>
                          </a:solidFill>
                          <a:latin typeface="Calibri" pitchFamily="34" charset="0"/>
                          <a:ea typeface="Calibri" pitchFamily="34" charset="-122"/>
                          <a:cs typeface="Calibri" pitchFamily="34" charset="-120"/>
                        </a:rPr>
                        <a:t>30≤t&lt;50</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3F5F9"/>
                    </a:solidFill>
                  </a:tcPr>
                </a:tc>
              </a:tr>
              <a:tr h="285293">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Frequency</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12</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18</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25</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30</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15</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bl>
          </a:graphicData>
        </a:graphic>
      </p:graphicFrame>
      <p:sp>
        <p:nvSpPr>
          <p:cNvPr id="6" name="Text 3"/>
          <p:cNvSpPr txBox="1"/>
          <p:nvPr/>
        </p:nvSpPr>
        <p:spPr>
          <a:xfrm>
            <a:off x="457200" y="2698394"/>
            <a:ext cx="8229600" cy="534010"/>
          </a:xfrm>
          <a:prstGeom prst="rect">
            <a:avLst/>
          </a:prstGeom>
          <a:noFill/>
          <a:ln/>
        </p:spPr>
        <p:txBody>
          <a:bodyPr wrap="square" lIns="0" tIns="0" rIns="0" bIns="0" rtlCol="0" anchor="t"/>
          <a:lstStyle/>
          <a:p>
            <a:pPr indent="0" marL="0">
              <a:buNone/>
            </a:pPr>
            <a:r>
              <a:rPr lang="en-US" sz="1500" dirty="0">
                <a:solidFill>
                  <a:srgbClr val="1A1F2B"/>
                </a:solidFill>
                <a:latin typeface="Calibri" pitchFamily="34" charset="0"/>
                <a:ea typeface="Calibri" pitchFamily="34" charset="-122"/>
                <a:cs typeface="Calibri" pitchFamily="34" charset="-120"/>
              </a:rPr>
              <a:t>(a) Calculate the frequency density of each class. (b) State the modal class. (c) Estimate the number of commuters whose journeys took between 12 and 25 minutes.</a:t>
            </a:r>
            <a:endParaRPr lang="en-US" sz="15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14</a:t>
            </a:fld>
            <a:endParaRPr 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How do you draw and read a histogram?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2 of 12 · Worked example 2 · Medium · Calculate, estimate (continued)</a:t>
            </a:r>
            <a:endParaRPr lang="en-US" sz="1200" dirty="0"/>
          </a:p>
        </p:txBody>
      </p:sp>
      <p:pic>
        <p:nvPicPr>
          <p:cNvPr id="4" name="Image 0" descr="Each bar's height is its frequency density, so its area is its frequency. The shaded area between 12 and 25 minutes is 50.8.">    </p:cNvPr>
          <p:cNvPicPr>
            <a:picLocks noChangeAspect="1"/>
          </p:cNvPicPr>
          <p:nvPr/>
        </p:nvPicPr>
        <p:blipFill>
          <a:blip r:embed="rId1"/>
          <a:stretch>
            <a:fillRect/>
          </a:stretch>
        </p:blipFill>
        <p:spPr>
          <a:xfrm>
            <a:off x="4389120" y="1502359"/>
            <a:ext cx="4297680" cy="2546604"/>
          </a:xfrm>
          <a:prstGeom prst="rect">
            <a:avLst/>
          </a:prstGeom>
        </p:spPr>
      </p:pic>
      <p:sp>
        <p:nvSpPr>
          <p:cNvPr id="5" name="Text 2"/>
          <p:cNvSpPr txBox="1"/>
          <p:nvPr/>
        </p:nvSpPr>
        <p:spPr>
          <a:xfrm>
            <a:off x="4389120" y="4094683"/>
            <a:ext cx="4297680" cy="393192"/>
          </a:xfrm>
          <a:prstGeom prst="rect">
            <a:avLst/>
          </a:prstGeom>
          <a:noFill/>
          <a:ln/>
        </p:spPr>
        <p:txBody>
          <a:bodyPr wrap="square" lIns="0" tIns="0" rIns="0" bIns="0" rtlCol="0" anchor="t"/>
          <a:lstStyle/>
          <a:p>
            <a:pPr algn="ctr" indent="0" marL="0">
              <a:buNone/>
            </a:pPr>
            <a:r>
              <a:rPr lang="en-US" sz="1100" i="1" dirty="0">
                <a:solidFill>
                  <a:srgbClr val="5A6577"/>
                </a:solidFill>
              </a:rPr>
              <a:t>Each bar's height is its frequency density, so its area is its frequency. The shaded area between 12 and 25 minutes is 50.8.</a:t>
            </a:r>
            <a:endParaRPr lang="en-US" sz="1100" dirty="0"/>
          </a:p>
        </p:txBody>
      </p:sp>
      <p:sp>
        <p:nvSpPr>
          <p:cNvPr id="6" name="Text 3"/>
          <p:cNvSpPr txBox="1"/>
          <p:nvPr/>
        </p:nvSpPr>
        <p:spPr>
          <a:xfrm>
            <a:off x="457200" y="1371600"/>
            <a:ext cx="3611880" cy="2538374"/>
          </a:xfrm>
          <a:prstGeom prst="rect">
            <a:avLst/>
          </a:prstGeom>
          <a:noFill/>
          <a:ln/>
        </p:spPr>
        <p:txBody>
          <a:bodyPr wrap="square" lIns="0" tIns="0" rIns="0" bIns="0" rtlCol="0" anchor="t"/>
          <a:lstStyle/>
          <a:p>
            <a:pPr indent="0" marL="0">
              <a:buNone/>
            </a:pPr>
            <a:r>
              <a:rPr lang="en-US" sz="1300" b="1" dirty="0">
                <a:solidFill>
                  <a:srgbClr val="15803D"/>
                </a:solidFill>
                <a:latin typeface="Calibri" pitchFamily="34" charset="0"/>
                <a:ea typeface="Calibri" pitchFamily="34" charset="-122"/>
                <a:cs typeface="Calibri" pitchFamily="34" charset="-120"/>
              </a:rPr>
              <a:t>SOLUTION</a:t>
            </a:r>
            <a:endParaRPr lang="en-US" sz="13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(a)</a:t>
            </a:r>
            <a:r>
              <a:rPr lang="en-US" sz="1500" dirty="0">
                <a:solidFill>
                  <a:srgbClr val="1A1F2B"/>
                </a:solidFill>
                <a:latin typeface="Calibri" pitchFamily="34" charset="0"/>
                <a:ea typeface="Calibri" pitchFamily="34" charset="-122"/>
                <a:cs typeface="Calibri" pitchFamily="34" charset="-120"/>
              </a:rPr>
              <a:t> Divide each frequency by its class width: 12÷10=1.2, 18÷5=3.6, 25÷5=5, 30÷10=3, 15÷20=0.75.</a:t>
            </a:r>
            <a:endParaRPr lang="en-US" sz="13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(b)</a:t>
            </a:r>
            <a:r>
              <a:rPr lang="en-US" sz="1500" dirty="0">
                <a:solidFill>
                  <a:srgbClr val="1A1F2B"/>
                </a:solidFill>
                <a:latin typeface="Calibri" pitchFamily="34" charset="0"/>
                <a:ea typeface="Calibri" pitchFamily="34" charset="-122"/>
                <a:cs typeface="Calibri" pitchFamily="34" charset="-120"/>
              </a:rPr>
              <a:t> The largest frequency density is 5, so the modal class is </a:t>
            </a:r>
            <a:r>
              <a:rPr lang="en-US" sz="1500" b="1" dirty="0">
                <a:solidFill>
                  <a:srgbClr val="1A1F2B"/>
                </a:solidFill>
                <a:latin typeface="Calibri" pitchFamily="34" charset="0"/>
                <a:ea typeface="Calibri" pitchFamily="34" charset="-122"/>
                <a:cs typeface="Calibri" pitchFamily="34" charset="-120"/>
              </a:rPr>
              <a:t>15≤t&lt;20</a:t>
            </a:r>
            <a:r>
              <a:rPr lang="en-US" sz="1500" dirty="0">
                <a:solidFill>
                  <a:srgbClr val="1A1F2B"/>
                </a:solidFill>
                <a:latin typeface="Calibri" pitchFamily="34" charset="0"/>
                <a:ea typeface="Calibri" pitchFamily="34" charset="-122"/>
                <a:cs typeface="Calibri" pitchFamily="34" charset="-120"/>
              </a:rPr>
              <a:t>, even though 20≤t&lt;30 has the largest frequency.</a:t>
            </a:r>
            <a:endParaRPr lang="en-US" sz="13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(c)</a:t>
            </a:r>
            <a:r>
              <a:rPr lang="en-US" sz="1500" dirty="0">
                <a:solidFill>
                  <a:srgbClr val="1A1F2B"/>
                </a:solidFill>
                <a:latin typeface="Calibri" pitchFamily="34" charset="0"/>
                <a:ea typeface="Calibri" pitchFamily="34" charset="-122"/>
                <a:cs typeface="Calibri" pitchFamily="34" charset="-120"/>
              </a:rPr>
              <a:t> Add the areas between 12 and 25: (15-12)×3.6+25+(25-20)×3=10.8+25+15=50.8, so </a:t>
            </a:r>
            <a:r>
              <a:rPr lang="en-US" sz="1500" b="1" dirty="0">
                <a:solidFill>
                  <a:srgbClr val="1A1F2B"/>
                </a:solidFill>
                <a:latin typeface="Calibri" pitchFamily="34" charset="0"/>
                <a:ea typeface="Calibri" pitchFamily="34" charset="-122"/>
                <a:cs typeface="Calibri" pitchFamily="34" charset="-120"/>
              </a:rPr>
              <a:t>about 51 commuters</a:t>
            </a:r>
            <a:r>
              <a:rPr lang="en-US" sz="1500" dirty="0">
                <a:solidFill>
                  <a:srgbClr val="1A1F2B"/>
                </a:solidFill>
                <a:latin typeface="Calibri" pitchFamily="34" charset="0"/>
                <a:ea typeface="Calibri" pitchFamily="34" charset="-122"/>
                <a:cs typeface="Calibri" pitchFamily="34" charset="-120"/>
              </a:rPr>
              <a:t>.</a:t>
            </a:r>
            <a:endParaRPr lang="en-US" sz="13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15</a:t>
            </a:fld>
            <a:endParaRPr lang="en-US"/>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How do you draw and read a histogram?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2 of 12</a:t>
            </a:r>
            <a:endParaRPr lang="en-US" sz="1200" dirty="0"/>
          </a:p>
        </p:txBody>
      </p:sp>
      <p:pic>
        <p:nvPicPr>
          <p:cNvPr id="4" name="Image 0" descr="A misleading &quot;histogram&quot; of the same data with frequency on the vertical axis. The wide classes look far too important; this is why unequal classes need frequency density.">    </p:cNvPr>
          <p:cNvPicPr>
            <a:picLocks noChangeAspect="1"/>
          </p:cNvPicPr>
          <p:nvPr/>
        </p:nvPicPr>
        <p:blipFill>
          <a:blip r:embed="rId1"/>
          <a:stretch>
            <a:fillRect/>
          </a:stretch>
        </p:blipFill>
        <p:spPr>
          <a:xfrm>
            <a:off x="4389120" y="1496873"/>
            <a:ext cx="4297680" cy="2387498"/>
          </a:xfrm>
          <a:prstGeom prst="rect">
            <a:avLst/>
          </a:prstGeom>
        </p:spPr>
      </p:pic>
      <p:sp>
        <p:nvSpPr>
          <p:cNvPr id="5" name="Text 2"/>
          <p:cNvSpPr txBox="1"/>
          <p:nvPr/>
        </p:nvSpPr>
        <p:spPr>
          <a:xfrm>
            <a:off x="4389120" y="3930091"/>
            <a:ext cx="4297680" cy="562356"/>
          </a:xfrm>
          <a:prstGeom prst="rect">
            <a:avLst/>
          </a:prstGeom>
          <a:noFill/>
          <a:ln/>
        </p:spPr>
        <p:txBody>
          <a:bodyPr wrap="square" lIns="0" tIns="0" rIns="0" bIns="0" rtlCol="0" anchor="t"/>
          <a:lstStyle/>
          <a:p>
            <a:pPr algn="ctr" indent="0" marL="0">
              <a:buNone/>
            </a:pPr>
            <a:r>
              <a:rPr lang="en-US" sz="1100" i="1" dirty="0">
                <a:solidFill>
                  <a:srgbClr val="5A6577"/>
                </a:solidFill>
              </a:rPr>
              <a:t>A misleading "histogram" of the same data with frequency on the vertical axis. The wide classes look far too important; this is why unequal classes need frequency density.</a:t>
            </a:r>
            <a:endParaRPr lang="en-US" sz="1100" dirty="0"/>
          </a:p>
        </p:txBody>
      </p:sp>
      <p:sp>
        <p:nvSpPr>
          <p:cNvPr id="6" name="Text 3"/>
          <p:cNvSpPr txBox="1"/>
          <p:nvPr/>
        </p:nvSpPr>
        <p:spPr>
          <a:xfrm>
            <a:off x="457200" y="1371600"/>
            <a:ext cx="3611880" cy="994867"/>
          </a:xfrm>
          <a:prstGeom prst="rect">
            <a:avLst/>
          </a:prstGeom>
          <a:noFill/>
          <a:ln/>
        </p:spPr>
        <p:txBody>
          <a:bodyPr wrap="square" lIns="0" tIns="0" rIns="0" bIns="0" rtlCol="0" anchor="t"/>
          <a:lstStyle/>
          <a:p>
            <a:pPr indent="0" marL="0">
              <a:buNone/>
            </a:pPr>
            <a:r>
              <a:rPr lang="en-US" sz="1500" dirty="0">
                <a:solidFill>
                  <a:srgbClr val="1A1F2B"/>
                </a:solidFill>
                <a:latin typeface="Calibri" pitchFamily="34" charset="0"/>
                <a:ea typeface="Calibri" pitchFamily="34" charset="-122"/>
                <a:cs typeface="Calibri" pitchFamily="34" charset="-120"/>
              </a:rPr>
              <a:t>Draw the same data with frequency as the height and the picture lies: the class 30≤t&lt;50 holds only 15 commuters but gets one of the largest areas.</a:t>
            </a:r>
            <a:endParaRPr lang="en-US" sz="15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16</a:t>
            </a:fld>
            <a:endParaRPr lang="en-US"/>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How do you draw and read a histogram?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2 of 12 · Worked example 3 · Medium · Find</a:t>
            </a:r>
            <a:endParaRPr lang="en-US" sz="1200" dirty="0"/>
          </a:p>
        </p:txBody>
      </p:sp>
      <p:pic>
        <p:nvPicPr>
          <p:cNvPr id="4" name="Image 0" descr="The two bars of Worked example 3 drawn to the paper scale. The known bar fixes both the width scale (0.4 cm per mm) and the area scale (0.8 cm² per seedling).">    </p:cNvPr>
          <p:cNvPicPr>
            <a:picLocks noChangeAspect="1"/>
          </p:cNvPicPr>
          <p:nvPr/>
        </p:nvPicPr>
        <p:blipFill>
          <a:blip r:embed="rId1"/>
          <a:stretch>
            <a:fillRect/>
          </a:stretch>
        </p:blipFill>
        <p:spPr>
          <a:xfrm>
            <a:off x="4389120" y="1451153"/>
            <a:ext cx="4297680" cy="2478938"/>
          </a:xfrm>
          <a:prstGeom prst="rect">
            <a:avLst/>
          </a:prstGeom>
        </p:spPr>
      </p:pic>
      <p:sp>
        <p:nvSpPr>
          <p:cNvPr id="5" name="Text 2"/>
          <p:cNvSpPr txBox="1"/>
          <p:nvPr/>
        </p:nvSpPr>
        <p:spPr>
          <a:xfrm>
            <a:off x="4389120" y="3975811"/>
            <a:ext cx="4297680" cy="562356"/>
          </a:xfrm>
          <a:prstGeom prst="rect">
            <a:avLst/>
          </a:prstGeom>
          <a:noFill/>
          <a:ln/>
        </p:spPr>
        <p:txBody>
          <a:bodyPr wrap="square" lIns="0" tIns="0" rIns="0" bIns="0" rtlCol="0" anchor="t"/>
          <a:lstStyle/>
          <a:p>
            <a:pPr algn="ctr" indent="0" marL="0">
              <a:buNone/>
            </a:pPr>
            <a:r>
              <a:rPr lang="en-US" sz="1100" i="1" dirty="0">
                <a:solidFill>
                  <a:srgbClr val="5A6577"/>
                </a:solidFill>
              </a:rPr>
              <a:t>The two bars of Worked example 3 drawn to the paper scale. The known bar fixes both the width scale (0.4 cm per mm) and the area scale (0.8 cm² per seedling).</a:t>
            </a:r>
            <a:endParaRPr lang="en-US" sz="1100" dirty="0"/>
          </a:p>
        </p:txBody>
      </p:sp>
      <p:sp>
        <p:nvSpPr>
          <p:cNvPr id="6" name="Text 3"/>
          <p:cNvSpPr txBox="1"/>
          <p:nvPr/>
        </p:nvSpPr>
        <p:spPr>
          <a:xfrm>
            <a:off x="457200" y="1371600"/>
            <a:ext cx="3611880" cy="2435962"/>
          </a:xfrm>
          <a:prstGeom prst="rect">
            <a:avLst/>
          </a:prstGeom>
          <a:noFill/>
          <a:ln/>
        </p:spPr>
        <p:txBody>
          <a:bodyPr wrap="square" lIns="0" tIns="0" rIns="0" bIns="0" rtlCol="0" anchor="t"/>
          <a:lstStyle/>
          <a:p>
            <a:pPr indent="0" marL="0">
              <a:buNone/>
            </a:pPr>
            <a:r>
              <a:rPr lang="en-US" sz="1300" b="1" dirty="0">
                <a:solidFill>
                  <a:srgbClr val="15803D"/>
                </a:solidFill>
                <a:latin typeface="Calibri" pitchFamily="34" charset="0"/>
                <a:ea typeface="Calibri" pitchFamily="34" charset="-122"/>
                <a:cs typeface="Calibri" pitchFamily="34" charset="-120"/>
              </a:rPr>
              <a:t>WORKED EXAMPLE · QUESTION</a:t>
            </a:r>
            <a:endParaRPr lang="en-US" sz="1300" dirty="0"/>
          </a:p>
          <a:p>
            <a:pPr indent="0" marL="0">
              <a:spcBef>
                <a:spcPts val="700"/>
              </a:spcBef>
              <a:buNone/>
            </a:pPr>
            <a:r>
              <a:rPr lang="en-US" sz="1500" dirty="0">
                <a:solidFill>
                  <a:srgbClr val="1A1F2B"/>
                </a:solidFill>
                <a:latin typeface="Calibri" pitchFamily="34" charset="0"/>
                <a:ea typeface="Calibri" pitchFamily="34" charset="-122"/>
                <a:cs typeface="Calibri" pitchFamily="34" charset="-120"/>
              </a:rPr>
              <a:t>The lengths of seedlings were measured to the nearest millimetre and grouped. On a histogram, the class 20–24 mm, which has frequency 15, is drawn as a bar 2 cm wide and 6 cm tall. The class 25–39 mm has frequency 9. (a) Write down the class boundaries of the class 25–39. (b) Find the width and the height of the bar for the class 25–39.</a:t>
            </a:r>
            <a:endParaRPr lang="en-US" sz="13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17</a:t>
            </a:fld>
            <a:endParaRPr lang="en-US"/>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How do you draw and read a histogram?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2 of 12 · Worked example 3 · Medium · Find (continued)</a:t>
            </a:r>
            <a:endParaRPr lang="en-US" sz="1200" dirty="0"/>
          </a:p>
        </p:txBody>
      </p:sp>
      <p:sp>
        <p:nvSpPr>
          <p:cNvPr id="4" name="Text 2"/>
          <p:cNvSpPr txBox="1"/>
          <p:nvPr/>
        </p:nvSpPr>
        <p:spPr>
          <a:xfrm>
            <a:off x="457200" y="1371600"/>
            <a:ext cx="8229600" cy="2140610"/>
          </a:xfrm>
          <a:prstGeom prst="rect">
            <a:avLst/>
          </a:prstGeom>
          <a:noFill/>
          <a:ln/>
        </p:spPr>
        <p:txBody>
          <a:bodyPr wrap="square" lIns="0" tIns="0" rIns="0" bIns="0" rtlCol="0" anchor="t"/>
          <a:lstStyle/>
          <a:p>
            <a:pPr indent="0" marL="0">
              <a:buNone/>
            </a:pPr>
            <a:r>
              <a:rPr lang="en-US" sz="1300" b="1" dirty="0">
                <a:solidFill>
                  <a:srgbClr val="15803D"/>
                </a:solidFill>
                <a:latin typeface="Calibri" pitchFamily="34" charset="0"/>
                <a:ea typeface="Calibri" pitchFamily="34" charset="-122"/>
                <a:cs typeface="Calibri" pitchFamily="34" charset="-120"/>
              </a:rPr>
              <a:t>SOLUTION</a:t>
            </a:r>
            <a:endParaRPr lang="en-US" sz="13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(a)</a:t>
            </a:r>
            <a:r>
              <a:rPr lang="en-US" sz="1500" dirty="0">
                <a:solidFill>
                  <a:srgbClr val="1A1F2B"/>
                </a:solidFill>
                <a:latin typeface="Calibri" pitchFamily="34" charset="0"/>
                <a:ea typeface="Calibri" pitchFamily="34" charset="-122"/>
                <a:cs typeface="Calibri" pitchFamily="34" charset="-120"/>
              </a:rPr>
              <a:t> Lengths are rounded to the nearest mm, so the boundaries are </a:t>
            </a:r>
            <a:r>
              <a:rPr lang="en-US" sz="1500" b="1" dirty="0">
                <a:solidFill>
                  <a:srgbClr val="1A1F2B"/>
                </a:solidFill>
                <a:latin typeface="Calibri" pitchFamily="34" charset="0"/>
                <a:ea typeface="Calibri" pitchFamily="34" charset="-122"/>
                <a:cs typeface="Calibri" pitchFamily="34" charset="-120"/>
              </a:rPr>
              <a:t>24.5 mm and 39.5 mm</a:t>
            </a:r>
            <a:r>
              <a:rPr lang="en-US" sz="1500" dirty="0">
                <a:solidFill>
                  <a:srgbClr val="1A1F2B"/>
                </a:solidFill>
                <a:latin typeface="Calibri" pitchFamily="34" charset="0"/>
                <a:ea typeface="Calibri" pitchFamily="34" charset="-122"/>
                <a:cs typeface="Calibri" pitchFamily="34" charset="-120"/>
              </a:rPr>
              <a:t> (width 15 mm).</a:t>
            </a:r>
            <a:endParaRPr lang="en-US" sz="13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(b)</a:t>
            </a:r>
            <a:r>
              <a:rPr lang="en-US" sz="1500" dirty="0">
                <a:solidFill>
                  <a:srgbClr val="1A1F2B"/>
                </a:solidFill>
                <a:latin typeface="Calibri" pitchFamily="34" charset="0"/>
                <a:ea typeface="Calibri" pitchFamily="34" charset="-122"/>
                <a:cs typeface="Calibri" pitchFamily="34" charset="-120"/>
              </a:rPr>
              <a:t> Horizontal scale from the known bar: 20–24 has width 24.5-19.5=5 mm, drawn as 2 cm, so 1 mm ↔ 0.4 cm. The new width is 15×0.4=6 cm.</a:t>
            </a:r>
            <a:endParaRPr lang="en-US" sz="1300" dirty="0"/>
          </a:p>
          <a:p>
            <a:pPr indent="0" marL="0">
              <a:spcBef>
                <a:spcPts val="500"/>
              </a:spcBef>
              <a:buNone/>
            </a:pPr>
            <a:r>
              <a:rPr lang="en-US" sz="1500" dirty="0">
                <a:solidFill>
                  <a:srgbClr val="1A1F2B"/>
                </a:solidFill>
                <a:latin typeface="Calibri" pitchFamily="34" charset="0"/>
                <a:ea typeface="Calibri" pitchFamily="34" charset="-122"/>
                <a:cs typeface="Calibri" pitchFamily="34" charset="-120"/>
              </a:rPr>
              <a:t>Area scale from the known bar: 2×6=12 cm² represents 15 seedlings, so 1 seedling ↔ 0.8 cm². The new area is 9×0.8=7.2 cm², so the height is 7.2÷6=1.2 cm.</a:t>
            </a:r>
            <a:endParaRPr lang="en-US" sz="13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Width 6 cm, height 1.2 cm.</a:t>
            </a:r>
            <a:endParaRPr lang="en-US" sz="13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18</a:t>
            </a:fld>
            <a:endParaRPr lang="en-US"/>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19">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How do you draw and read a histogram?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2 of 12</a:t>
            </a:r>
            <a:endParaRPr lang="en-US" sz="1200" dirty="0"/>
          </a:p>
        </p:txBody>
      </p:sp>
      <p:sp>
        <p:nvSpPr>
          <p:cNvPr id="4" name="Shape 2"/>
          <p:cNvSpPr/>
          <p:nvPr/>
        </p:nvSpPr>
        <p:spPr>
          <a:xfrm>
            <a:off x="457200" y="1371600"/>
            <a:ext cx="8229600" cy="851306"/>
          </a:xfrm>
          <a:prstGeom prst="roundRect">
            <a:avLst>
              <a:gd name="adj" fmla="val 6445"/>
            </a:avLst>
          </a:prstGeom>
          <a:solidFill>
            <a:srgbClr val="FFFBEB"/>
          </a:solidFill>
          <a:ln w="9525">
            <a:solidFill>
              <a:srgbClr val="DDE2EA"/>
            </a:solidFill>
            <a:prstDash val="solid"/>
          </a:ln>
        </p:spPr>
      </p:sp>
      <p:sp>
        <p:nvSpPr>
          <p:cNvPr id="5" name="Text 3"/>
          <p:cNvSpPr txBox="1"/>
          <p:nvPr/>
        </p:nvSpPr>
        <p:spPr>
          <a:xfrm>
            <a:off x="603504" y="1463040"/>
            <a:ext cx="7936992" cy="705002"/>
          </a:xfrm>
          <a:prstGeom prst="rect">
            <a:avLst/>
          </a:prstGeom>
          <a:noFill/>
          <a:ln/>
        </p:spPr>
        <p:txBody>
          <a:bodyPr wrap="square" lIns="0" tIns="0" rIns="0" bIns="0" rtlCol="0" anchor="t"/>
          <a:lstStyle/>
          <a:p>
            <a:pPr indent="0" marL="0">
              <a:buNone/>
            </a:pPr>
            <a:r>
              <a:rPr lang="en-US" sz="1300" b="1" dirty="0">
                <a:solidFill>
                  <a:srgbClr val="B45309"/>
                </a:solidFill>
                <a:latin typeface="Calibri" pitchFamily="34" charset="0"/>
                <a:ea typeface="Calibri" pitchFamily="34" charset="-122"/>
                <a:cs typeface="Calibri" pitchFamily="34" charset="-120"/>
              </a:rPr>
              <a:t>Exam tip — two scales</a:t>
            </a:r>
            <a:endParaRPr lang="en-US" sz="1300" dirty="0"/>
          </a:p>
          <a:p>
            <a:pPr indent="0" marL="0">
              <a:spcBef>
                <a:spcPts val="300"/>
              </a:spcBef>
              <a:buNone/>
            </a:pPr>
            <a:r>
              <a:rPr lang="en-US" sz="1400" dirty="0">
                <a:solidFill>
                  <a:srgbClr val="1A1F2B"/>
                </a:solidFill>
                <a:latin typeface="Calibri" pitchFamily="34" charset="0"/>
                <a:ea typeface="Calibri" pitchFamily="34" charset="-122"/>
                <a:cs typeface="Calibri" pitchFamily="34" charset="-120"/>
              </a:rPr>
              <a:t>In every scale problem, work out two separate scales from the bar you know: width (cm per unit of the variable) and area (cm² per unit of frequency). Height then comes from area ÷ width.</a:t>
            </a:r>
            <a:endParaRPr lang="en-US" sz="13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19</a:t>
            </a:fld>
            <a:endParaRPr lang="en-US"/>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name="Slide 20">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How do you build a stem-and-leaf diagram and find quartiles from it?</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3 of 12</a:t>
            </a:r>
            <a:endParaRPr lang="en-US" sz="1200" dirty="0"/>
          </a:p>
        </p:txBody>
      </p:sp>
      <p:sp>
        <p:nvSpPr>
          <p:cNvPr id="4" name="Text 2"/>
          <p:cNvSpPr txBox="1"/>
          <p:nvPr/>
        </p:nvSpPr>
        <p:spPr>
          <a:xfrm>
            <a:off x="457200" y="1371600"/>
            <a:ext cx="8229600" cy="2094890"/>
          </a:xfrm>
          <a:prstGeom prst="rect">
            <a:avLst/>
          </a:prstGeom>
          <a:noFill/>
          <a:ln/>
        </p:spPr>
        <p:txBody>
          <a:bodyPr wrap="square" lIns="0" tIns="0" rIns="0" bIns="0" rtlCol="0" anchor="t"/>
          <a:lstStyle/>
          <a:p>
            <a:pPr indent="0" marL="0">
              <a:buNone/>
            </a:pPr>
            <a:r>
              <a:rPr lang="en-US" sz="1500" dirty="0">
                <a:solidFill>
                  <a:srgbClr val="1A1F2B"/>
                </a:solidFill>
                <a:latin typeface="Calibri" pitchFamily="34" charset="0"/>
                <a:ea typeface="Calibri" pitchFamily="34" charset="-122"/>
                <a:cs typeface="Calibri" pitchFamily="34" charset="-120"/>
              </a:rPr>
              <a:t>A stem-and-leaf diagram keeps every value. Each value splits into a </a:t>
            </a:r>
            <a:r>
              <a:rPr lang="en-US" sz="1500" b="1" dirty="0">
                <a:solidFill>
                  <a:srgbClr val="1A1F2B"/>
                </a:solidFill>
                <a:latin typeface="Calibri" pitchFamily="34" charset="0"/>
                <a:ea typeface="Calibri" pitchFamily="34" charset="-122"/>
                <a:cs typeface="Calibri" pitchFamily="34" charset="-120"/>
              </a:rPr>
              <a:t>stem</a:t>
            </a:r>
            <a:r>
              <a:rPr lang="en-US" sz="1500" dirty="0">
                <a:solidFill>
                  <a:srgbClr val="1A1F2B"/>
                </a:solidFill>
                <a:latin typeface="Calibri" pitchFamily="34" charset="0"/>
                <a:ea typeface="Calibri" pitchFamily="34" charset="-122"/>
                <a:cs typeface="Calibri" pitchFamily="34" charset="-120"/>
              </a:rPr>
              <a:t> (leading digits) and a </a:t>
            </a:r>
            <a:r>
              <a:rPr lang="en-US" sz="1500" b="1" dirty="0">
                <a:solidFill>
                  <a:srgbClr val="1A1F2B"/>
                </a:solidFill>
                <a:latin typeface="Calibri" pitchFamily="34" charset="0"/>
                <a:ea typeface="Calibri" pitchFamily="34" charset="-122"/>
                <a:cs typeface="Calibri" pitchFamily="34" charset="-120"/>
              </a:rPr>
              <a:t>leaf</a:t>
            </a:r>
            <a:r>
              <a:rPr lang="en-US" sz="1500" dirty="0">
                <a:solidFill>
                  <a:srgbClr val="1A1F2B"/>
                </a:solidFill>
                <a:latin typeface="Calibri" pitchFamily="34" charset="0"/>
                <a:ea typeface="Calibri" pitchFamily="34" charset="-122"/>
                <a:cs typeface="Calibri" pitchFamily="34" charset="-120"/>
              </a:rPr>
              <a:t> (last digit), with leaves in order, smallest next to the stem: a sorted list that also shows the shape.</a:t>
            </a:r>
            <a:endParaRPr lang="en-US" sz="1500" dirty="0"/>
          </a:p>
          <a:p>
            <a:pPr indent="0" marL="0">
              <a:spcBef>
                <a:spcPts val="700"/>
              </a:spcBef>
              <a:buNone/>
            </a:pPr>
            <a:r>
              <a:rPr lang="en-US" sz="1500" dirty="0">
                <a:solidFill>
                  <a:srgbClr val="1A1F2B"/>
                </a:solidFill>
                <a:latin typeface="Calibri" pitchFamily="34" charset="0"/>
                <a:ea typeface="Calibri" pitchFamily="34" charset="-122"/>
                <a:cs typeface="Calibri" pitchFamily="34" charset="-120"/>
              </a:rPr>
              <a:t>Every diagram needs a </a:t>
            </a:r>
            <a:r>
              <a:rPr lang="en-US" sz="1500" b="1" dirty="0">
                <a:solidFill>
                  <a:srgbClr val="1A1F2B"/>
                </a:solidFill>
                <a:latin typeface="Calibri" pitchFamily="34" charset="0"/>
                <a:ea typeface="Calibri" pitchFamily="34" charset="-122"/>
                <a:cs typeface="Calibri" pitchFamily="34" charset="-120"/>
              </a:rPr>
              <a:t>key</a:t>
            </a:r>
            <a:r>
              <a:rPr lang="en-US" sz="1500" dirty="0">
                <a:solidFill>
                  <a:srgbClr val="1A1F2B"/>
                </a:solidFill>
                <a:latin typeface="Calibri" pitchFamily="34" charset="0"/>
                <a:ea typeface="Calibri" pitchFamily="34" charset="-122"/>
                <a:cs typeface="Calibri" pitchFamily="34" charset="-120"/>
              </a:rPr>
              <a:t>, for example "2 | 3 means 23 seconds". Without it, 2 | 3 could be 2.3 or 230. In a </a:t>
            </a:r>
            <a:r>
              <a:rPr lang="en-US" sz="1500" b="1" dirty="0">
                <a:solidFill>
                  <a:srgbClr val="1A1F2B"/>
                </a:solidFill>
                <a:latin typeface="Calibri" pitchFamily="34" charset="0"/>
                <a:ea typeface="Calibri" pitchFamily="34" charset="-122"/>
                <a:cs typeface="Calibri" pitchFamily="34" charset="-120"/>
              </a:rPr>
              <a:t>back-to-back</a:t>
            </a:r>
            <a:r>
              <a:rPr lang="en-US" sz="1500" dirty="0">
                <a:solidFill>
                  <a:srgbClr val="1A1F2B"/>
                </a:solidFill>
                <a:latin typeface="Calibri" pitchFamily="34" charset="0"/>
                <a:ea typeface="Calibri" pitchFamily="34" charset="-122"/>
                <a:cs typeface="Calibri" pitchFamily="34" charset="-120"/>
              </a:rPr>
              <a:t> diagram two data sets share the stems: leaves on the right are read left to right as usual, leaves on the left are read from right to left (smallest nearest the stem), and the key must say how to read each side.</a:t>
            </a:r>
            <a:endParaRPr lang="en-US" sz="1500" dirty="0"/>
          </a:p>
          <a:p>
            <a:pPr indent="0" marL="0">
              <a:spcBef>
                <a:spcPts val="700"/>
              </a:spcBef>
              <a:buNone/>
            </a:pPr>
            <a:r>
              <a:rPr lang="en-US" sz="1500" dirty="0">
                <a:solidFill>
                  <a:srgbClr val="1A1F2B"/>
                </a:solidFill>
                <a:latin typeface="Calibri" pitchFamily="34" charset="0"/>
                <a:ea typeface="Calibri" pitchFamily="34" charset="-122"/>
                <a:cs typeface="Calibri" pitchFamily="34" charset="-120"/>
              </a:rPr>
              <a:t>Because the values are in order, the median and quartiles can be read off directly. S1 uses a fixed rule for raw (ungrouped) data.</a:t>
            </a:r>
            <a:endParaRPr lang="en-US" sz="1500" dirty="0"/>
          </a:p>
        </p:txBody>
      </p:sp>
      <p:sp>
        <p:nvSpPr>
          <p:cNvPr id="5" name="Shape 3"/>
          <p:cNvSpPr/>
          <p:nvPr/>
        </p:nvSpPr>
        <p:spPr>
          <a:xfrm>
            <a:off x="457200" y="3512210"/>
            <a:ext cx="8229600" cy="828446"/>
          </a:xfrm>
          <a:prstGeom prst="roundRect">
            <a:avLst>
              <a:gd name="adj" fmla="val 6623"/>
            </a:avLst>
          </a:prstGeom>
          <a:solidFill>
            <a:srgbClr val="EEF2FF"/>
          </a:solidFill>
          <a:ln w="9525">
            <a:solidFill>
              <a:srgbClr val="DDE2EA"/>
            </a:solidFill>
            <a:prstDash val="solid"/>
          </a:ln>
        </p:spPr>
      </p:sp>
      <p:sp>
        <p:nvSpPr>
          <p:cNvPr id="6" name="Text 4"/>
          <p:cNvSpPr txBox="1"/>
          <p:nvPr/>
        </p:nvSpPr>
        <p:spPr>
          <a:xfrm>
            <a:off x="603504" y="3603650"/>
            <a:ext cx="7936992" cy="682142"/>
          </a:xfrm>
          <a:prstGeom prst="rect">
            <a:avLst/>
          </a:prstGeom>
          <a:noFill/>
          <a:ln/>
        </p:spPr>
        <p:txBody>
          <a:bodyPr wrap="square" lIns="0" tIns="0" rIns="0" bIns="0" rtlCol="0" anchor="t"/>
          <a:lstStyle/>
          <a:p>
            <a:pPr indent="0" marL="0">
              <a:buNone/>
            </a:pPr>
            <a:r>
              <a:rPr lang="en-US" sz="1400" b="1" dirty="0">
                <a:solidFill>
                  <a:srgbClr val="1A1F2B"/>
                </a:solidFill>
                <a:latin typeface="Calibri" pitchFamily="34" charset="0"/>
                <a:ea typeface="Calibri" pitchFamily="34" charset="-122"/>
                <a:cs typeface="Calibri" pitchFamily="34" charset="-120"/>
              </a:rPr>
              <a:t>Quartiles of n raw values.</a:t>
            </a:r>
            <a:r>
              <a:rPr lang="en-US" sz="1400" dirty="0">
                <a:solidFill>
                  <a:srgbClr val="1A1F2B"/>
                </a:solidFill>
                <a:latin typeface="Calibri" pitchFamily="34" charset="0"/>
                <a:ea typeface="Calibri" pitchFamily="34" charset="-122"/>
                <a:cs typeface="Calibri" pitchFamily="34" charset="-120"/>
              </a:rPr>
              <a:t> Q₁ is at position n/4, Q₂ at n/2, Q₃ at 3n/4. If the position is a whole number r, take the mean of the rth and (r+1)th values; if it is not, round up to the next whole number. The interquartile range is IQR=Q₃-Q₁.</a:t>
            </a:r>
            <a:endParaRPr lang="en-US" sz="14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20</a:t>
            </a:fld>
            <a:endParaRPr lang="en-US"/>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name="Slide 21">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How do you build a stem-and-leaf diagram and find quartiles from it?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3 of 12</a:t>
            </a:r>
            <a:endParaRPr lang="en-US" sz="1200" dirty="0"/>
          </a:p>
        </p:txBody>
      </p:sp>
      <p:sp>
        <p:nvSpPr>
          <p:cNvPr id="4" name="Text 2"/>
          <p:cNvSpPr txBox="1"/>
          <p:nvPr/>
        </p:nvSpPr>
        <p:spPr>
          <a:xfrm>
            <a:off x="457200" y="1371600"/>
            <a:ext cx="8229600" cy="303581"/>
          </a:xfrm>
          <a:prstGeom prst="rect">
            <a:avLst/>
          </a:prstGeom>
          <a:noFill/>
          <a:ln/>
        </p:spPr>
        <p:txBody>
          <a:bodyPr wrap="square" lIns="0" tIns="0" rIns="0" bIns="0" rtlCol="0" anchor="t"/>
          <a:lstStyle/>
          <a:p>
            <a:pPr indent="0" marL="0">
              <a:buNone/>
            </a:pPr>
            <a:r>
              <a:rPr lang="en-US" sz="1500" dirty="0">
                <a:solidFill>
                  <a:srgbClr val="1A1F2B"/>
                </a:solidFill>
                <a:latin typeface="Calibri" pitchFamily="34" charset="0"/>
                <a:ea typeface="Calibri" pitchFamily="34" charset="-122"/>
                <a:cs typeface="Calibri" pitchFamily="34" charset="-120"/>
              </a:rPr>
              <a:t>For grouped data the quartiles are estimated by interpolation instead; that method is on the S1.2 page.</a:t>
            </a:r>
            <a:endParaRPr lang="en-US" sz="15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21</a:t>
            </a:fld>
            <a:endParaRPr lang="en-US"/>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name="Slide 22">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How do you build a stem-and-leaf diagram and find quartiles from it?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3 of 12 · Worked example 4 · Medium · Draw, find</a:t>
            </a:r>
            <a:endParaRPr lang="en-US" sz="1200" dirty="0"/>
          </a:p>
        </p:txBody>
      </p:sp>
      <p:sp>
        <p:nvSpPr>
          <p:cNvPr id="4" name="Text 2"/>
          <p:cNvSpPr txBox="1"/>
          <p:nvPr/>
        </p:nvSpPr>
        <p:spPr>
          <a:xfrm>
            <a:off x="457200" y="1371600"/>
            <a:ext cx="8229600" cy="1750162"/>
          </a:xfrm>
          <a:prstGeom prst="rect">
            <a:avLst/>
          </a:prstGeom>
          <a:noFill/>
          <a:ln/>
        </p:spPr>
        <p:txBody>
          <a:bodyPr wrap="square" lIns="0" tIns="0" rIns="0" bIns="0" rtlCol="0" anchor="t"/>
          <a:lstStyle/>
          <a:p>
            <a:pPr indent="0" marL="0">
              <a:buNone/>
            </a:pPr>
            <a:r>
              <a:rPr lang="en-US" sz="1300" b="1" dirty="0">
                <a:solidFill>
                  <a:srgbClr val="15803D"/>
                </a:solidFill>
                <a:latin typeface="Calibri" pitchFamily="34" charset="0"/>
                <a:ea typeface="Calibri" pitchFamily="34" charset="-122"/>
                <a:cs typeface="Calibri" pitchFamily="34" charset="-120"/>
              </a:rPr>
              <a:t>WORKED EXAMPLE · QUESTION</a:t>
            </a:r>
            <a:endParaRPr lang="en-US" sz="1300" dirty="0"/>
          </a:p>
          <a:p>
            <a:pPr indent="0" marL="0">
              <a:spcBef>
                <a:spcPts val="700"/>
              </a:spcBef>
              <a:buNone/>
            </a:pPr>
            <a:r>
              <a:rPr lang="en-US" sz="1500" dirty="0">
                <a:solidFill>
                  <a:srgbClr val="1A1F2B"/>
                </a:solidFill>
                <a:latin typeface="Calibri" pitchFamily="34" charset="0"/>
                <a:ea typeface="Calibri" pitchFamily="34" charset="-122"/>
                <a:cs typeface="Calibri" pitchFamily="34" charset="-120"/>
              </a:rPr>
              <a:t>The times, in seconds, taken by 19 people to solve a puzzle were</a:t>
            </a:r>
            <a:endParaRPr lang="en-US" sz="1300" dirty="0"/>
          </a:p>
          <a:p>
            <a:pPr indent="0" marL="0">
              <a:spcBef>
                <a:spcPts val="700"/>
              </a:spcBef>
              <a:buNone/>
            </a:pPr>
            <a:r>
              <a:rPr lang="en-US" sz="1500" dirty="0">
                <a:solidFill>
                  <a:srgbClr val="1A1F2B"/>
                </a:solidFill>
                <a:latin typeface="Calibri" pitchFamily="34" charset="0"/>
                <a:ea typeface="Calibri" pitchFamily="34" charset="-122"/>
                <a:cs typeface="Calibri" pitchFamily="34" charset="-120"/>
              </a:rPr>
              <a:t>41, 27, 53, 35, 64, 23, 45, 38, 91, 50, 31, 44, 56, 36, 42, 58, 34, 47, 39</a:t>
            </a:r>
            <a:endParaRPr lang="en-US" sz="1300" dirty="0"/>
          </a:p>
          <a:p>
            <a:pPr indent="0" marL="0">
              <a:spcBef>
                <a:spcPts val="700"/>
              </a:spcBef>
              <a:buNone/>
            </a:pPr>
            <a:r>
              <a:rPr lang="en-US" sz="1500" dirty="0">
                <a:solidFill>
                  <a:srgbClr val="1A1F2B"/>
                </a:solidFill>
                <a:latin typeface="Calibri" pitchFamily="34" charset="0"/>
                <a:ea typeface="Calibri" pitchFamily="34" charset="-122"/>
                <a:cs typeface="Calibri" pitchFamily="34" charset="-120"/>
              </a:rPr>
              <a:t>(a) Draw an ordered stem-and-leaf diagram. (b) Find the median and the quartiles.</a:t>
            </a:r>
            <a:endParaRPr lang="en-US" sz="1300" dirty="0"/>
          </a:p>
          <a:p>
            <a:pPr indent="0" marL="0">
              <a:spcBef>
                <a:spcPts val="200"/>
              </a:spcBef>
              <a:buNone/>
            </a:pPr>
            <a:r>
              <a:rPr lang="en-US" sz="1300" b="1" dirty="0">
                <a:solidFill>
                  <a:srgbClr val="15803D"/>
                </a:solidFill>
                <a:latin typeface="Calibri" pitchFamily="34" charset="0"/>
                <a:ea typeface="Calibri" pitchFamily="34" charset="-122"/>
                <a:cs typeface="Calibri" pitchFamily="34" charset="-120"/>
              </a:rPr>
              <a:t>SOLUTION</a:t>
            </a:r>
            <a:endParaRPr lang="en-US" sz="13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(a)</a:t>
            </a:r>
            <a:r>
              <a:rPr lang="en-US" sz="1500" dirty="0">
                <a:solidFill>
                  <a:srgbClr val="1A1F2B"/>
                </a:solidFill>
                <a:latin typeface="Calibri" pitchFamily="34" charset="0"/>
                <a:ea typeface="Calibri" pitchFamily="34" charset="-122"/>
                <a:cs typeface="Calibri" pitchFamily="34" charset="-120"/>
              </a:rPr>
              <a:t> Order the values, then split into stems (tens) and leaves (units).</a:t>
            </a:r>
            <a:endParaRPr lang="en-US" sz="1300" dirty="0"/>
          </a:p>
        </p:txBody>
      </p:sp>
      <p:graphicFrame>
        <p:nvGraphicFramePr>
          <p:cNvPr id="23" name="Table 0"/>
          <p:cNvGraphicFramePr>
            <a:graphicFrameLocks noGrp="1"/>
          </p:cNvGraphicFramePr>
          <p:nvPr>
            <p:extLst>
              <p:ext uri="{D42A27DB-BD31-4B8C-83A1-F6EECF244321}">
                <p14:modId xmlns:p14="http://schemas.microsoft.com/office/powerpoint/2010/main" val="1579011935"/>
              </p:ext>
            </p:extLst>
          </p:nvPr>
        </p:nvGraphicFramePr>
        <p:xfrm>
          <a:off x="457200" y="3167482"/>
          <a:ext cx="8229600" cy="914400"/>
        </p:xfrm>
        <a:graphic>
          <a:graphicData uri="http://schemas.openxmlformats.org/drawingml/2006/table">
            <a:tbl>
              <a:tblPr/>
              <a:tblGrid>
                <a:gridCol w="3727094"/>
                <a:gridCol w="4502506"/>
              </a:tblGrid>
              <a:tr h="285293">
                <a:tc>
                  <a:txBody>
                    <a:bodyPr/>
                    <a:lstStyle/>
                    <a:p>
                      <a:pPr indent="0" marL="0">
                        <a:buNone/>
                      </a:pPr>
                      <a:r>
                        <a:rPr lang="en-US" sz="1200" b="1" dirty="0">
                          <a:solidFill>
                            <a:srgbClr val="13233F"/>
                          </a:solidFill>
                          <a:latin typeface="Calibri" pitchFamily="34" charset="0"/>
                          <a:ea typeface="Calibri" pitchFamily="34" charset="-122"/>
                          <a:cs typeface="Calibri" pitchFamily="34" charset="-120"/>
                        </a:rPr>
                        <a:t>Stem</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3F5F9"/>
                    </a:solidFill>
                  </a:tcPr>
                </a:tc>
                <a:tc>
                  <a:txBody>
                    <a:bodyPr/>
                    <a:lstStyle/>
                    <a:p>
                      <a:pPr indent="0" marL="0">
                        <a:buNone/>
                      </a:pPr>
                      <a:r>
                        <a:rPr lang="en-US" sz="1200" b="1" dirty="0">
                          <a:solidFill>
                            <a:srgbClr val="13233F"/>
                          </a:solidFill>
                          <a:latin typeface="Calibri" pitchFamily="34" charset="0"/>
                          <a:ea typeface="Calibri" pitchFamily="34" charset="-122"/>
                          <a:cs typeface="Calibri" pitchFamily="34" charset="-120"/>
                        </a:rPr>
                        <a:t>Leaf</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3F5F9"/>
                    </a:solidFill>
                  </a:tcPr>
                </a:tc>
              </a:tr>
              <a:tr h="285293">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2</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3 7</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285293">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3</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1 4 5 6 8 9</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285293">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4</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1 2 4 5 7</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bl>
          </a:graphicData>
        </a:graphic>
      </p:graphicFrame>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22</a:t>
            </a:fld>
            <a:endParaRPr lang="en-US"/>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name="Slide 23">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How do you build a stem-and-leaf diagram and find quartiles from it?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3 of 12 · Worked example 4 · Medium · Draw, find (continued)</a:t>
            </a:r>
            <a:endParaRPr lang="en-US" sz="1200" dirty="0"/>
          </a:p>
        </p:txBody>
      </p:sp>
      <p:graphicFrame>
        <p:nvGraphicFramePr>
          <p:cNvPr id="24" name="Table 0"/>
          <p:cNvGraphicFramePr>
            <a:graphicFrameLocks noGrp="1"/>
          </p:cNvGraphicFramePr>
          <p:nvPr>
            <p:extLst>
              <p:ext uri="{D42A27DB-BD31-4B8C-83A1-F6EECF244321}">
                <p14:modId xmlns:p14="http://schemas.microsoft.com/office/powerpoint/2010/main" val="1579011935"/>
              </p:ext>
            </p:extLst>
          </p:nvPr>
        </p:nvGraphicFramePr>
        <p:xfrm>
          <a:off x="457200" y="1371600"/>
          <a:ext cx="8229600" cy="914400"/>
        </p:xfrm>
        <a:graphic>
          <a:graphicData uri="http://schemas.openxmlformats.org/drawingml/2006/table">
            <a:tbl>
              <a:tblPr/>
              <a:tblGrid>
                <a:gridCol w="3727094"/>
                <a:gridCol w="4502506"/>
              </a:tblGrid>
              <a:tr h="285293">
                <a:tc>
                  <a:txBody>
                    <a:bodyPr/>
                    <a:lstStyle/>
                    <a:p>
                      <a:pPr indent="0" marL="0">
                        <a:buNone/>
                      </a:pPr>
                      <a:r>
                        <a:rPr lang="en-US" sz="1200" b="1" dirty="0">
                          <a:solidFill>
                            <a:srgbClr val="13233F"/>
                          </a:solidFill>
                          <a:latin typeface="Calibri" pitchFamily="34" charset="0"/>
                          <a:ea typeface="Calibri" pitchFamily="34" charset="-122"/>
                          <a:cs typeface="Calibri" pitchFamily="34" charset="-120"/>
                        </a:rPr>
                        <a:t>Stem</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3F5F9"/>
                    </a:solidFill>
                  </a:tcPr>
                </a:tc>
                <a:tc>
                  <a:txBody>
                    <a:bodyPr/>
                    <a:lstStyle/>
                    <a:p>
                      <a:pPr indent="0" marL="0">
                        <a:buNone/>
                      </a:pPr>
                      <a:r>
                        <a:rPr lang="en-US" sz="1200" b="1" dirty="0">
                          <a:solidFill>
                            <a:srgbClr val="13233F"/>
                          </a:solidFill>
                          <a:latin typeface="Calibri" pitchFamily="34" charset="0"/>
                          <a:ea typeface="Calibri" pitchFamily="34" charset="-122"/>
                          <a:cs typeface="Calibri" pitchFamily="34" charset="-120"/>
                        </a:rPr>
                        <a:t>Leaf</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3F5F9"/>
                    </a:solidFill>
                  </a:tcPr>
                </a:tc>
              </a:tr>
              <a:tr h="285293">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5</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0 3 6 8</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285293">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6</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4</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285293">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7</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 </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285293">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8</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 </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285293">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9</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1</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bl>
          </a:graphicData>
        </a:graphic>
      </p:graphicFrame>
      <p:sp>
        <p:nvSpPr>
          <p:cNvPr id="5" name="Text 2"/>
          <p:cNvSpPr txBox="1"/>
          <p:nvPr/>
        </p:nvSpPr>
        <p:spPr>
          <a:xfrm>
            <a:off x="457200" y="3200400"/>
            <a:ext cx="8229600" cy="891540"/>
          </a:xfrm>
          <a:prstGeom prst="rect">
            <a:avLst/>
          </a:prstGeom>
          <a:noFill/>
          <a:ln/>
        </p:spPr>
        <p:txBody>
          <a:bodyPr wrap="square" lIns="0" tIns="0" rIns="0" bIns="0" rtlCol="0" anchor="t"/>
          <a:lstStyle/>
          <a:p>
            <a:pPr indent="0" marL="0">
              <a:buNone/>
            </a:pPr>
            <a:r>
              <a:rPr lang="en-US" sz="1500" dirty="0">
                <a:solidFill>
                  <a:srgbClr val="1A1F2B"/>
                </a:solidFill>
                <a:latin typeface="Calibri" pitchFamily="34" charset="0"/>
                <a:ea typeface="Calibri" pitchFamily="34" charset="-122"/>
                <a:cs typeface="Calibri" pitchFamily="34" charset="-120"/>
              </a:rPr>
              <a:t>Key: 2 | 3 means 23 seconds. Empty stems 7 and 8 must be shown, or the gap before 91 disappears.</a:t>
            </a:r>
            <a:endParaRPr lang="en-US" sz="15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(b)</a:t>
            </a:r>
            <a:r>
              <a:rPr lang="en-US" sz="1500" dirty="0">
                <a:solidFill>
                  <a:srgbClr val="1A1F2B"/>
                </a:solidFill>
                <a:latin typeface="Calibri" pitchFamily="34" charset="0"/>
                <a:ea typeface="Calibri" pitchFamily="34" charset="-122"/>
                <a:cs typeface="Calibri" pitchFamily="34" charset="-120"/>
              </a:rPr>
              <a:t> Positions for n=19: 19/4=4.75→ 5th value; 19/2=9.5→ 10th; 3×19/4=14.25→ 15th.</a:t>
            </a:r>
            <a:endParaRPr lang="en-US" sz="15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Q₁=35, Q₂=42, Q₃=53 seconds.</a:t>
            </a:r>
            <a:endParaRPr lang="en-US" sz="15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23</a:t>
            </a:fld>
            <a:endParaRPr lang="en-US"/>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name="Slide 24">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How do you build a stem-and-leaf diagram and find quartiles from it?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3 of 12</a:t>
            </a:r>
            <a:endParaRPr lang="en-US" sz="1200" dirty="0"/>
          </a:p>
        </p:txBody>
      </p:sp>
      <p:pic>
        <p:nvPicPr>
          <p:cNvPr id="4" name="Image 0" descr="Turn the stem-and-leaf diagram on its side and it becomes a bar chart of the puzzle times: a peak at 30–39 s, a tail to the right and one value far from the rest.">    </p:cNvPr>
          <p:cNvPicPr>
            <a:picLocks noChangeAspect="1"/>
          </p:cNvPicPr>
          <p:nvPr/>
        </p:nvPicPr>
        <p:blipFill>
          <a:blip r:embed="rId1"/>
          <a:stretch>
            <a:fillRect/>
          </a:stretch>
        </p:blipFill>
        <p:spPr>
          <a:xfrm>
            <a:off x="4389120" y="1533449"/>
            <a:ext cx="4297680" cy="2314346"/>
          </a:xfrm>
          <a:prstGeom prst="rect">
            <a:avLst/>
          </a:prstGeom>
        </p:spPr>
      </p:pic>
      <p:sp>
        <p:nvSpPr>
          <p:cNvPr id="5" name="Text 2"/>
          <p:cNvSpPr txBox="1"/>
          <p:nvPr/>
        </p:nvSpPr>
        <p:spPr>
          <a:xfrm>
            <a:off x="4389120" y="3893515"/>
            <a:ext cx="4297680" cy="562356"/>
          </a:xfrm>
          <a:prstGeom prst="rect">
            <a:avLst/>
          </a:prstGeom>
          <a:noFill/>
          <a:ln/>
        </p:spPr>
        <p:txBody>
          <a:bodyPr wrap="square" lIns="0" tIns="0" rIns="0" bIns="0" rtlCol="0" anchor="t"/>
          <a:lstStyle/>
          <a:p>
            <a:pPr algn="ctr" indent="0" marL="0">
              <a:buNone/>
            </a:pPr>
            <a:r>
              <a:rPr lang="en-US" sz="1100" i="1" dirty="0">
                <a:solidFill>
                  <a:srgbClr val="5A6577"/>
                </a:solidFill>
              </a:rPr>
              <a:t>Turn the stem-and-leaf diagram on its side and it becomes a bar chart of the puzzle times: a peak at 30–39 s, a tail to the right and one value far from the rest.</a:t>
            </a:r>
            <a:endParaRPr lang="en-US" sz="1100" dirty="0"/>
          </a:p>
        </p:txBody>
      </p:sp>
      <p:sp>
        <p:nvSpPr>
          <p:cNvPr id="6" name="Shape 3"/>
          <p:cNvSpPr/>
          <p:nvPr/>
        </p:nvSpPr>
        <p:spPr>
          <a:xfrm>
            <a:off x="457200" y="1371600"/>
            <a:ext cx="3611880" cy="1926641"/>
          </a:xfrm>
          <a:prstGeom prst="roundRect">
            <a:avLst>
              <a:gd name="adj" fmla="val 2848"/>
            </a:avLst>
          </a:prstGeom>
          <a:solidFill>
            <a:srgbClr val="FEF2F2"/>
          </a:solidFill>
          <a:ln w="9525">
            <a:solidFill>
              <a:srgbClr val="DDE2EA"/>
            </a:solidFill>
            <a:prstDash val="solid"/>
          </a:ln>
        </p:spPr>
      </p:sp>
      <p:sp>
        <p:nvSpPr>
          <p:cNvPr id="7" name="Text 4"/>
          <p:cNvSpPr txBox="1"/>
          <p:nvPr/>
        </p:nvSpPr>
        <p:spPr>
          <a:xfrm>
            <a:off x="603504" y="1463040"/>
            <a:ext cx="3319272" cy="1780337"/>
          </a:xfrm>
          <a:prstGeom prst="rect">
            <a:avLst/>
          </a:prstGeom>
          <a:noFill/>
          <a:ln/>
        </p:spPr>
        <p:txBody>
          <a:bodyPr wrap="square" lIns="0" tIns="0" rIns="0" bIns="0" rtlCol="0" anchor="t"/>
          <a:lstStyle/>
          <a:p>
            <a:pPr indent="0" marL="0">
              <a:buNone/>
            </a:pPr>
            <a:r>
              <a:rPr lang="en-US" sz="1300" b="1" dirty="0">
                <a:solidFill>
                  <a:srgbClr val="B91C1C"/>
                </a:solidFill>
                <a:latin typeface="Calibri" pitchFamily="34" charset="0"/>
                <a:ea typeface="Calibri" pitchFamily="34" charset="-122"/>
                <a:cs typeface="Calibri" pitchFamily="34" charset="-120"/>
              </a:rPr>
              <a:t>Common error</a:t>
            </a:r>
            <a:endParaRPr lang="en-US" sz="1300" dirty="0"/>
          </a:p>
          <a:p>
            <a:pPr indent="0" marL="0">
              <a:spcBef>
                <a:spcPts val="300"/>
              </a:spcBef>
              <a:buNone/>
            </a:pPr>
            <a:r>
              <a:rPr lang="en-US" sz="1400" dirty="0">
                <a:solidFill>
                  <a:srgbClr val="1A1F2B"/>
                </a:solidFill>
                <a:latin typeface="Calibri" pitchFamily="34" charset="0"/>
                <a:ea typeface="Calibri" pitchFamily="34" charset="-122"/>
                <a:cs typeface="Calibri" pitchFamily="34" charset="-120"/>
              </a:rPr>
              <a:t>Averaging two values when the position is not a whole number: for 19/4=4.75, taking the mean of the 4th and 5th values instead of the 5th value. Average only when the position is a whole number; otherwise round up, and write the position down so the method is clear.</a:t>
            </a:r>
            <a:endParaRPr lang="en-US" sz="13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24</a:t>
            </a:fld>
            <a:endParaRPr lang="en-US"/>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name="Slide 25">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How do you draw a box plot and identify outliers?</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4 of 12</a:t>
            </a:r>
            <a:endParaRPr lang="en-US" sz="1200" dirty="0"/>
          </a:p>
        </p:txBody>
      </p:sp>
      <p:sp>
        <p:nvSpPr>
          <p:cNvPr id="4" name="Text 2"/>
          <p:cNvSpPr txBox="1"/>
          <p:nvPr/>
        </p:nvSpPr>
        <p:spPr>
          <a:xfrm>
            <a:off x="457200" y="1371600"/>
            <a:ext cx="8229600" cy="1545336"/>
          </a:xfrm>
          <a:prstGeom prst="rect">
            <a:avLst/>
          </a:prstGeom>
          <a:noFill/>
          <a:ln/>
        </p:spPr>
        <p:txBody>
          <a:bodyPr wrap="square" lIns="0" tIns="0" rIns="0" bIns="0" rtlCol="0" anchor="t"/>
          <a:lstStyle/>
          <a:p>
            <a:pPr indent="0" marL="0">
              <a:buNone/>
            </a:pPr>
            <a:r>
              <a:rPr lang="en-US" sz="1500" dirty="0">
                <a:solidFill>
                  <a:srgbClr val="1A1F2B"/>
                </a:solidFill>
                <a:latin typeface="Calibri" pitchFamily="34" charset="0"/>
                <a:ea typeface="Calibri" pitchFamily="34" charset="-122"/>
                <a:cs typeface="Calibri" pitchFamily="34" charset="-120"/>
              </a:rPr>
              <a:t>A box plot is drawn against a labelled scale: a box from Q₁ to Q₃, a line across it at the median, and whiskers out to the smallest and largest values that are not outliers. The box holds the middle half of the data, so its length is the IQR.</a:t>
            </a:r>
            <a:endParaRPr lang="en-US" sz="1500" dirty="0"/>
          </a:p>
          <a:p>
            <a:pPr indent="0" marL="0">
              <a:spcBef>
                <a:spcPts val="700"/>
              </a:spcBef>
              <a:buNone/>
            </a:pPr>
            <a:r>
              <a:rPr lang="en-US" sz="1500" dirty="0">
                <a:solidFill>
                  <a:srgbClr val="1A1F2B"/>
                </a:solidFill>
                <a:latin typeface="Calibri" pitchFamily="34" charset="0"/>
                <a:ea typeface="Calibri" pitchFamily="34" charset="-122"/>
                <a:cs typeface="Calibri" pitchFamily="34" charset="-120"/>
              </a:rPr>
              <a:t>An </a:t>
            </a:r>
            <a:r>
              <a:rPr lang="en-US" sz="1500" b="1" dirty="0">
                <a:solidFill>
                  <a:srgbClr val="1A1F2B"/>
                </a:solidFill>
                <a:latin typeface="Calibri" pitchFamily="34" charset="0"/>
                <a:ea typeface="Calibri" pitchFamily="34" charset="-122"/>
                <a:cs typeface="Calibri" pitchFamily="34" charset="-120"/>
              </a:rPr>
              <a:t>outlier</a:t>
            </a:r>
            <a:r>
              <a:rPr lang="en-US" sz="1500" dirty="0">
                <a:solidFill>
                  <a:srgbClr val="1A1F2B"/>
                </a:solidFill>
                <a:latin typeface="Calibri" pitchFamily="34" charset="0"/>
                <a:ea typeface="Calibri" pitchFamily="34" charset="-122"/>
                <a:cs typeface="Calibri" pitchFamily="34" charset="-120"/>
              </a:rPr>
              <a:t> is an extreme value that lies outside a stated range. The question always gives the rule: most often outside Q₁-1.5×IQR to Q₃+1.5×IQR, sometimes outside mean ± 2 × standard deviation. Use exactly the rule and multiplier you are given.</a:t>
            </a:r>
            <a:endParaRPr lang="en-US" sz="1500" dirty="0"/>
          </a:p>
        </p:txBody>
      </p:sp>
      <p:sp>
        <p:nvSpPr>
          <p:cNvPr id="5" name="Shape 3"/>
          <p:cNvSpPr/>
          <p:nvPr/>
        </p:nvSpPr>
        <p:spPr>
          <a:xfrm>
            <a:off x="457200" y="2962656"/>
            <a:ext cx="8229600" cy="828446"/>
          </a:xfrm>
          <a:prstGeom prst="roundRect">
            <a:avLst>
              <a:gd name="adj" fmla="val 6623"/>
            </a:avLst>
          </a:prstGeom>
          <a:solidFill>
            <a:srgbClr val="EEF2FF"/>
          </a:solidFill>
          <a:ln w="9525">
            <a:solidFill>
              <a:srgbClr val="DDE2EA"/>
            </a:solidFill>
            <a:prstDash val="solid"/>
          </a:ln>
        </p:spPr>
      </p:sp>
      <p:sp>
        <p:nvSpPr>
          <p:cNvPr id="6" name="Text 4"/>
          <p:cNvSpPr txBox="1"/>
          <p:nvPr/>
        </p:nvSpPr>
        <p:spPr>
          <a:xfrm>
            <a:off x="603504" y="3054096"/>
            <a:ext cx="7936992" cy="682142"/>
          </a:xfrm>
          <a:prstGeom prst="rect">
            <a:avLst/>
          </a:prstGeom>
          <a:noFill/>
          <a:ln/>
        </p:spPr>
        <p:txBody>
          <a:bodyPr wrap="square" lIns="0" tIns="0" rIns="0" bIns="0" rtlCol="0" anchor="t"/>
          <a:lstStyle/>
          <a:p>
            <a:pPr indent="0" marL="0">
              <a:buNone/>
            </a:pPr>
            <a:r>
              <a:rPr lang="en-US" sz="1400" b="1" dirty="0">
                <a:solidFill>
                  <a:srgbClr val="1A1F2B"/>
                </a:solidFill>
                <a:latin typeface="Calibri" pitchFamily="34" charset="0"/>
                <a:ea typeface="Calibri" pitchFamily="34" charset="-122"/>
                <a:cs typeface="Calibri" pitchFamily="34" charset="-120"/>
              </a:rPr>
              <a:t>Outlier fences (when the question uses this rule).</a:t>
            </a:r>
            <a:r>
              <a:rPr lang="en-US" sz="1400" dirty="0">
                <a:solidFill>
                  <a:srgbClr val="1A1F2B"/>
                </a:solidFill>
                <a:latin typeface="Calibri" pitchFamily="34" charset="0"/>
                <a:ea typeface="Calibri" pitchFamily="34" charset="-122"/>
                <a:cs typeface="Calibri" pitchFamily="34" charset="-120"/>
              </a:rPr>
              <a:t> lower fence =Q₁-1.5×IQR, upper fence =Q₃+1.5×IQR. Outliers are plotted individually as crosses (×). They may be recording errors, or genuine but unusual values; if asked whether to remove one, say which you think and why.</a:t>
            </a:r>
            <a:endParaRPr lang="en-US" sz="14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25</a:t>
            </a:fld>
            <a:endParaRPr lang="en-US"/>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name="Slide 26">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How do you draw a box plot and identify outliers?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4 of 12 · Worked example 5 · Medium · Show that, draw, describe</a:t>
            </a:r>
            <a:endParaRPr lang="en-US" sz="1200" dirty="0"/>
          </a:p>
        </p:txBody>
      </p:sp>
      <p:pic>
        <p:nvPicPr>
          <p:cNvPr id="4" name="Image 0" descr="Box plot of the puzzle times. The fences at 8 and 80 are not part of the box plot; they are shown dashed only to explain why 91 is a cross and the upper whisker stops at 64.">    </p:cNvPr>
          <p:cNvPicPr>
            <a:picLocks noChangeAspect="1"/>
          </p:cNvPicPr>
          <p:nvPr/>
        </p:nvPicPr>
        <p:blipFill>
          <a:blip r:embed="rId1"/>
          <a:stretch>
            <a:fillRect/>
          </a:stretch>
        </p:blipFill>
        <p:spPr>
          <a:xfrm>
            <a:off x="4389120" y="1815084"/>
            <a:ext cx="4297680" cy="1751076"/>
          </a:xfrm>
          <a:prstGeom prst="rect">
            <a:avLst/>
          </a:prstGeom>
        </p:spPr>
      </p:pic>
      <p:sp>
        <p:nvSpPr>
          <p:cNvPr id="5" name="Text 2"/>
          <p:cNvSpPr txBox="1"/>
          <p:nvPr/>
        </p:nvSpPr>
        <p:spPr>
          <a:xfrm>
            <a:off x="4389120" y="3611880"/>
            <a:ext cx="4297680" cy="562356"/>
          </a:xfrm>
          <a:prstGeom prst="rect">
            <a:avLst/>
          </a:prstGeom>
          <a:noFill/>
          <a:ln/>
        </p:spPr>
        <p:txBody>
          <a:bodyPr wrap="square" lIns="0" tIns="0" rIns="0" bIns="0" rtlCol="0" anchor="t"/>
          <a:lstStyle/>
          <a:p>
            <a:pPr algn="ctr" indent="0" marL="0">
              <a:buNone/>
            </a:pPr>
            <a:r>
              <a:rPr lang="en-US" sz="1100" i="1" dirty="0">
                <a:solidFill>
                  <a:srgbClr val="5A6577"/>
                </a:solidFill>
              </a:rPr>
              <a:t>Box plot of the puzzle times. The fences at 8 and 80 are not part of the box plot; they are shown dashed only to explain why 91 is a cross and the upper whisker stops at 64.</a:t>
            </a:r>
            <a:endParaRPr lang="en-US" sz="1100" dirty="0"/>
          </a:p>
        </p:txBody>
      </p:sp>
      <p:sp>
        <p:nvSpPr>
          <p:cNvPr id="6" name="Text 3"/>
          <p:cNvSpPr txBox="1"/>
          <p:nvPr/>
        </p:nvSpPr>
        <p:spPr>
          <a:xfrm>
            <a:off x="457200" y="1371600"/>
            <a:ext cx="3611880" cy="2955341"/>
          </a:xfrm>
          <a:prstGeom prst="rect">
            <a:avLst/>
          </a:prstGeom>
          <a:noFill/>
          <a:ln/>
        </p:spPr>
        <p:txBody>
          <a:bodyPr wrap="square" lIns="0" tIns="0" rIns="0" bIns="0" rtlCol="0" anchor="t"/>
          <a:lstStyle/>
          <a:p>
            <a:pPr indent="0" marL="0">
              <a:buNone/>
            </a:pPr>
            <a:r>
              <a:rPr lang="en-US" sz="1300" b="1" dirty="0">
                <a:solidFill>
                  <a:srgbClr val="15803D"/>
                </a:solidFill>
                <a:latin typeface="Calibri" pitchFamily="34" charset="0"/>
                <a:ea typeface="Calibri" pitchFamily="34" charset="-122"/>
                <a:cs typeface="Calibri" pitchFamily="34" charset="-120"/>
              </a:rPr>
              <a:t>WORKED EXAMPLE · QUESTION</a:t>
            </a:r>
            <a:endParaRPr lang="en-US" sz="1300" dirty="0"/>
          </a:p>
          <a:p>
            <a:pPr indent="0" marL="0">
              <a:spcBef>
                <a:spcPts val="700"/>
              </a:spcBef>
              <a:buNone/>
            </a:pPr>
            <a:r>
              <a:rPr lang="en-US" sz="1500" dirty="0">
                <a:solidFill>
                  <a:srgbClr val="1A1F2B"/>
                </a:solidFill>
                <a:latin typeface="Calibri" pitchFamily="34" charset="0"/>
                <a:ea typeface="Calibri" pitchFamily="34" charset="-122"/>
                <a:cs typeface="Calibri" pitchFamily="34" charset="-120"/>
              </a:rPr>
              <a:t>For the puzzle times in Worked example 4, an outlier is a value less than Q₁-1.5×IQR or greater than Q₃+1.5×IQR. (c) Show that there is exactly one outlier. (d) Draw a box plot. (e) Describe the skewness of the data, giving a reason.</a:t>
            </a:r>
            <a:endParaRPr lang="en-US" sz="1300" dirty="0"/>
          </a:p>
          <a:p>
            <a:pPr indent="0" marL="0">
              <a:spcBef>
                <a:spcPts val="200"/>
              </a:spcBef>
              <a:buNone/>
            </a:pPr>
            <a:r>
              <a:rPr lang="en-US" sz="1300" b="1" dirty="0">
                <a:solidFill>
                  <a:srgbClr val="15803D"/>
                </a:solidFill>
                <a:latin typeface="Calibri" pitchFamily="34" charset="0"/>
                <a:ea typeface="Calibri" pitchFamily="34" charset="-122"/>
                <a:cs typeface="Calibri" pitchFamily="34" charset="-120"/>
              </a:rPr>
              <a:t>SOLUTION</a:t>
            </a:r>
            <a:endParaRPr lang="en-US" sz="13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(c)</a:t>
            </a:r>
            <a:r>
              <a:rPr lang="en-US" sz="1500" dirty="0">
                <a:solidFill>
                  <a:srgbClr val="1A1F2B"/>
                </a:solidFill>
                <a:latin typeface="Calibri" pitchFamily="34" charset="0"/>
                <a:ea typeface="Calibri" pitchFamily="34" charset="-122"/>
                <a:cs typeface="Calibri" pitchFamily="34" charset="-120"/>
              </a:rPr>
              <a:t> IQR=53-35=18 and 1.5×18=27. Lower fence 35-27=8; upper fence 53+27=80. No value is below 8; only 91&gt;80, so </a:t>
            </a:r>
            <a:r>
              <a:rPr lang="en-US" sz="1500" b="1" dirty="0">
                <a:solidFill>
                  <a:srgbClr val="1A1F2B"/>
                </a:solidFill>
                <a:latin typeface="Calibri" pitchFamily="34" charset="0"/>
                <a:ea typeface="Calibri" pitchFamily="34" charset="-122"/>
                <a:cs typeface="Calibri" pitchFamily="34" charset="-120"/>
              </a:rPr>
              <a:t>91 is the one outlier</a:t>
            </a:r>
            <a:r>
              <a:rPr lang="en-US" sz="1500" dirty="0">
                <a:solidFill>
                  <a:srgbClr val="1A1F2B"/>
                </a:solidFill>
                <a:latin typeface="Calibri" pitchFamily="34" charset="0"/>
                <a:ea typeface="Calibri" pitchFamily="34" charset="-122"/>
                <a:cs typeface="Calibri" pitchFamily="34" charset="-120"/>
              </a:rPr>
              <a:t>.</a:t>
            </a:r>
            <a:endParaRPr lang="en-US" sz="13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26</a:t>
            </a:fld>
            <a:endParaRPr lang="en-US"/>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name="Slide 27">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How do you draw a box plot and identify outliers?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4 of 12 · Worked example 5 · Medium · Show that, draw, describe (continued)</a:t>
            </a:r>
            <a:endParaRPr lang="en-US" sz="1200" dirty="0"/>
          </a:p>
        </p:txBody>
      </p:sp>
      <p:sp>
        <p:nvSpPr>
          <p:cNvPr id="4" name="Text 2"/>
          <p:cNvSpPr txBox="1"/>
          <p:nvPr/>
        </p:nvSpPr>
        <p:spPr>
          <a:xfrm>
            <a:off x="457200" y="1371600"/>
            <a:ext cx="8229600" cy="828446"/>
          </a:xfrm>
          <a:prstGeom prst="rect">
            <a:avLst/>
          </a:prstGeom>
          <a:noFill/>
          <a:ln/>
        </p:spPr>
        <p:txBody>
          <a:bodyPr wrap="square" lIns="0" tIns="0" rIns="0" bIns="0" rtlCol="0" anchor="t"/>
          <a:lstStyle/>
          <a:p>
            <a:pPr indent="0" marL="0">
              <a:buNone/>
            </a:pPr>
            <a:r>
              <a:rPr lang="en-US" sz="1500" b="1" dirty="0">
                <a:solidFill>
                  <a:srgbClr val="1A1F2B"/>
                </a:solidFill>
                <a:latin typeface="Calibri" pitchFamily="34" charset="0"/>
                <a:ea typeface="Calibri" pitchFamily="34" charset="-122"/>
                <a:cs typeface="Calibri" pitchFamily="34" charset="-120"/>
              </a:rPr>
              <a:t>(d)</a:t>
            </a:r>
            <a:r>
              <a:rPr lang="en-US" sz="1500" dirty="0">
                <a:solidFill>
                  <a:srgbClr val="1A1F2B"/>
                </a:solidFill>
                <a:latin typeface="Calibri" pitchFamily="34" charset="0"/>
                <a:ea typeface="Calibri" pitchFamily="34" charset="-122"/>
                <a:cs typeface="Calibri" pitchFamily="34" charset="-120"/>
              </a:rPr>
              <a:t> The whiskers go to the last values inside the fences: lower whisker to 23, upper whisker to 64, and a cross at 91 (figure below).</a:t>
            </a:r>
            <a:endParaRPr lang="en-US" sz="15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(e)</a:t>
            </a:r>
            <a:r>
              <a:rPr lang="en-US" sz="1500" dirty="0">
                <a:solidFill>
                  <a:srgbClr val="1A1F2B"/>
                </a:solidFill>
                <a:latin typeface="Calibri" pitchFamily="34" charset="0"/>
                <a:ea typeface="Calibri" pitchFamily="34" charset="-122"/>
                <a:cs typeface="Calibri" pitchFamily="34" charset="-120"/>
              </a:rPr>
              <a:t> Q₃-Q₂=11&gt;Q₂-Q₁=7, so the data are </a:t>
            </a:r>
            <a:r>
              <a:rPr lang="en-US" sz="1500" b="1" dirty="0">
                <a:solidFill>
                  <a:srgbClr val="1A1F2B"/>
                </a:solidFill>
                <a:latin typeface="Calibri" pitchFamily="34" charset="0"/>
                <a:ea typeface="Calibri" pitchFamily="34" charset="-122"/>
                <a:cs typeface="Calibri" pitchFamily="34" charset="-120"/>
              </a:rPr>
              <a:t>positively skewed</a:t>
            </a:r>
            <a:r>
              <a:rPr lang="en-US" sz="1500" dirty="0">
                <a:solidFill>
                  <a:srgbClr val="1A1F2B"/>
                </a:solidFill>
                <a:latin typeface="Calibri" pitchFamily="34" charset="0"/>
                <a:ea typeface="Calibri" pitchFamily="34" charset="-122"/>
                <a:cs typeface="Calibri" pitchFamily="34" charset="-120"/>
              </a:rPr>
              <a:t>.</a:t>
            </a:r>
            <a:endParaRPr lang="en-US" sz="15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27</a:t>
            </a:fld>
            <a:endParaRPr lang="en-US"/>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name="Slide 28">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How do you draw a box plot and identify outliers?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4 of 12</a:t>
            </a:r>
            <a:endParaRPr lang="en-US" sz="1200" dirty="0"/>
          </a:p>
        </p:txBody>
      </p:sp>
      <p:sp>
        <p:nvSpPr>
          <p:cNvPr id="4" name="Shape 2"/>
          <p:cNvSpPr/>
          <p:nvPr/>
        </p:nvSpPr>
        <p:spPr>
          <a:xfrm>
            <a:off x="457200" y="1371600"/>
            <a:ext cx="8229600" cy="851306"/>
          </a:xfrm>
          <a:prstGeom prst="roundRect">
            <a:avLst>
              <a:gd name="adj" fmla="val 6445"/>
            </a:avLst>
          </a:prstGeom>
          <a:solidFill>
            <a:srgbClr val="FEF2F2"/>
          </a:solidFill>
          <a:ln w="9525">
            <a:solidFill>
              <a:srgbClr val="DDE2EA"/>
            </a:solidFill>
            <a:prstDash val="solid"/>
          </a:ln>
        </p:spPr>
      </p:sp>
      <p:sp>
        <p:nvSpPr>
          <p:cNvPr id="5" name="Text 3"/>
          <p:cNvSpPr txBox="1"/>
          <p:nvPr/>
        </p:nvSpPr>
        <p:spPr>
          <a:xfrm>
            <a:off x="603504" y="1463040"/>
            <a:ext cx="7936992" cy="705002"/>
          </a:xfrm>
          <a:prstGeom prst="rect">
            <a:avLst/>
          </a:prstGeom>
          <a:noFill/>
          <a:ln/>
        </p:spPr>
        <p:txBody>
          <a:bodyPr wrap="square" lIns="0" tIns="0" rIns="0" bIns="0" rtlCol="0" anchor="t"/>
          <a:lstStyle/>
          <a:p>
            <a:pPr indent="0" marL="0">
              <a:buNone/>
            </a:pPr>
            <a:r>
              <a:rPr lang="en-US" sz="1300" b="1" dirty="0">
                <a:solidFill>
                  <a:srgbClr val="B91C1C"/>
                </a:solidFill>
                <a:latin typeface="Calibri" pitchFamily="34" charset="0"/>
                <a:ea typeface="Calibri" pitchFamily="34" charset="-122"/>
                <a:cs typeface="Calibri" pitchFamily="34" charset="-120"/>
              </a:rPr>
              <a:t>Common error</a:t>
            </a:r>
            <a:endParaRPr lang="en-US" sz="1300" dirty="0"/>
          </a:p>
          <a:p>
            <a:pPr indent="0" marL="0">
              <a:spcBef>
                <a:spcPts val="300"/>
              </a:spcBef>
              <a:buNone/>
            </a:pPr>
            <a:r>
              <a:rPr lang="en-US" sz="1400" dirty="0">
                <a:solidFill>
                  <a:srgbClr val="1A1F2B"/>
                </a:solidFill>
                <a:latin typeface="Calibri" pitchFamily="34" charset="0"/>
                <a:ea typeface="Calibri" pitchFamily="34" charset="-122"/>
                <a:cs typeface="Calibri" pitchFamily="34" charset="-120"/>
              </a:rPr>
              <a:t>Drawing the upper whisker all the way to the outlier, or stopping it at the fence (80). The whisker ends at the largest value that is not an outlier, here 64.</a:t>
            </a:r>
            <a:endParaRPr lang="en-US" sz="13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28</a:t>
            </a:fld>
            <a:endParaRPr lang="en-US"/>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name="Slide 29">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How do you compare two distributions?</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5 of 12</a:t>
            </a:r>
            <a:endParaRPr lang="en-US" sz="1200" dirty="0"/>
          </a:p>
        </p:txBody>
      </p:sp>
      <p:sp>
        <p:nvSpPr>
          <p:cNvPr id="4" name="Text 2"/>
          <p:cNvSpPr txBox="1"/>
          <p:nvPr/>
        </p:nvSpPr>
        <p:spPr>
          <a:xfrm>
            <a:off x="457200" y="1371600"/>
            <a:ext cx="8229600" cy="1314907"/>
          </a:xfrm>
          <a:prstGeom prst="rect">
            <a:avLst/>
          </a:prstGeom>
          <a:noFill/>
          <a:ln/>
        </p:spPr>
        <p:txBody>
          <a:bodyPr wrap="square" lIns="0" tIns="0" rIns="0" bIns="0" rtlCol="0" anchor="t"/>
          <a:lstStyle/>
          <a:p>
            <a:pPr indent="0" marL="0">
              <a:buNone/>
            </a:pPr>
            <a:r>
              <a:rPr lang="en-US" sz="1500" dirty="0">
                <a:solidFill>
                  <a:srgbClr val="1A1F2B"/>
                </a:solidFill>
                <a:latin typeface="Calibri" pitchFamily="34" charset="0"/>
                <a:ea typeface="Calibri" pitchFamily="34" charset="-122"/>
                <a:cs typeface="Calibri" pitchFamily="34" charset="-120"/>
              </a:rPr>
              <a:t>Make at least two comparisons: one of </a:t>
            </a:r>
            <a:r>
              <a:rPr lang="en-US" sz="1500" b="1" dirty="0">
                <a:solidFill>
                  <a:srgbClr val="1A1F2B"/>
                </a:solidFill>
                <a:latin typeface="Calibri" pitchFamily="34" charset="0"/>
                <a:ea typeface="Calibri" pitchFamily="34" charset="-122"/>
                <a:cs typeface="Calibri" pitchFamily="34" charset="-120"/>
              </a:rPr>
              <a:t>location</a:t>
            </a:r>
            <a:r>
              <a:rPr lang="en-US" sz="1500" dirty="0">
                <a:solidFill>
                  <a:srgbClr val="1A1F2B"/>
                </a:solidFill>
                <a:latin typeface="Calibri" pitchFamily="34" charset="0"/>
                <a:ea typeface="Calibri" pitchFamily="34" charset="-122"/>
                <a:cs typeface="Calibri" pitchFamily="34" charset="-120"/>
              </a:rPr>
              <a:t> (median or mean) and one of </a:t>
            </a:r>
            <a:r>
              <a:rPr lang="en-US" sz="1500" b="1" dirty="0">
                <a:solidFill>
                  <a:srgbClr val="1A1F2B"/>
                </a:solidFill>
                <a:latin typeface="Calibri" pitchFamily="34" charset="0"/>
                <a:ea typeface="Calibri" pitchFamily="34" charset="-122"/>
                <a:cs typeface="Calibri" pitchFamily="34" charset="-120"/>
              </a:rPr>
              <a:t>spread</a:t>
            </a:r>
            <a:r>
              <a:rPr lang="en-US" sz="1500" dirty="0">
                <a:solidFill>
                  <a:srgbClr val="1A1F2B"/>
                </a:solidFill>
                <a:latin typeface="Calibri" pitchFamily="34" charset="0"/>
                <a:ea typeface="Calibri" pitchFamily="34" charset="-122"/>
                <a:cs typeface="Calibri" pitchFamily="34" charset="-120"/>
              </a:rPr>
              <a:t> (IQR, range or standard deviation). Add skewness or outliers if they differ between the groups.</a:t>
            </a:r>
            <a:endParaRPr lang="en-US" sz="1500" dirty="0"/>
          </a:p>
          <a:p>
            <a:pPr indent="0" marL="0">
              <a:spcBef>
                <a:spcPts val="700"/>
              </a:spcBef>
              <a:buNone/>
            </a:pPr>
            <a:r>
              <a:rPr lang="en-US" sz="1500" dirty="0">
                <a:solidFill>
                  <a:srgbClr val="1A1F2B"/>
                </a:solidFill>
                <a:latin typeface="Calibri" pitchFamily="34" charset="0"/>
                <a:ea typeface="Calibri" pitchFamily="34" charset="-122"/>
                <a:cs typeface="Calibri" pitchFamily="34" charset="-120"/>
              </a:rPr>
              <a:t>Compare like with like: medians with IQRs, means with standard deviations; with skew or outliers prefer the median and IQR, which extreme values do not affect. Every comparison must be </a:t>
            </a:r>
            <a:r>
              <a:rPr lang="en-US" sz="1500" b="1" dirty="0">
                <a:solidFill>
                  <a:srgbClr val="1A1F2B"/>
                </a:solidFill>
                <a:latin typeface="Calibri" pitchFamily="34" charset="0"/>
                <a:ea typeface="Calibri" pitchFamily="34" charset="-122"/>
                <a:cs typeface="Calibri" pitchFamily="34" charset="-120"/>
              </a:rPr>
              <a:t>in context</a:t>
            </a:r>
            <a:r>
              <a:rPr lang="en-US" sz="1500" dirty="0">
                <a:solidFill>
                  <a:srgbClr val="1A1F2B"/>
                </a:solidFill>
                <a:latin typeface="Calibri" pitchFamily="34" charset="0"/>
                <a:ea typeface="Calibri" pitchFamily="34" charset="-122"/>
                <a:cs typeface="Calibri" pitchFamily="34" charset="-120"/>
              </a:rPr>
              <a:t>: not "B has a higher median" but "group B's reaction times were generally slower".</a:t>
            </a:r>
            <a:endParaRPr lang="en-US" sz="15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29</a:t>
            </a:fld>
            <a:endParaRPr lang="en-US"/>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name="Slide 30">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How do you compare two distributions?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5 of 12 · Worked example 6 · Hard · Find, identify, compare</a:t>
            </a:r>
            <a:endParaRPr lang="en-US" sz="1200" dirty="0"/>
          </a:p>
        </p:txBody>
      </p:sp>
      <p:sp>
        <p:nvSpPr>
          <p:cNvPr id="4" name="Text 2"/>
          <p:cNvSpPr txBox="1"/>
          <p:nvPr/>
        </p:nvSpPr>
        <p:spPr>
          <a:xfrm>
            <a:off x="457200" y="1371600"/>
            <a:ext cx="8229600" cy="822960"/>
          </a:xfrm>
          <a:prstGeom prst="rect">
            <a:avLst/>
          </a:prstGeom>
          <a:noFill/>
          <a:ln/>
        </p:spPr>
        <p:txBody>
          <a:bodyPr wrap="square" lIns="0" tIns="0" rIns="0" bIns="0" rtlCol="0" anchor="t"/>
          <a:lstStyle/>
          <a:p>
            <a:pPr indent="0" marL="0">
              <a:buNone/>
            </a:pPr>
            <a:r>
              <a:rPr lang="en-US" sz="1300" b="1" dirty="0">
                <a:solidFill>
                  <a:srgbClr val="15803D"/>
                </a:solidFill>
                <a:latin typeface="Calibri" pitchFamily="34" charset="0"/>
                <a:ea typeface="Calibri" pitchFamily="34" charset="-122"/>
                <a:cs typeface="Calibri" pitchFamily="34" charset="-120"/>
              </a:rPr>
              <a:t>WORKED EXAMPLE · QUESTION</a:t>
            </a:r>
            <a:endParaRPr lang="en-US" sz="1300" dirty="0"/>
          </a:p>
          <a:p>
            <a:pPr indent="0" marL="0">
              <a:spcBef>
                <a:spcPts val="700"/>
              </a:spcBef>
              <a:buNone/>
            </a:pPr>
            <a:r>
              <a:rPr lang="en-US" sz="1500" dirty="0">
                <a:solidFill>
                  <a:srgbClr val="1A1F2B"/>
                </a:solidFill>
                <a:latin typeface="Calibri" pitchFamily="34" charset="0"/>
                <a:ea typeface="Calibri" pitchFamily="34" charset="-122"/>
                <a:cs typeface="Calibri" pitchFamily="34" charset="-120"/>
              </a:rPr>
              <a:t>The reaction times, in hundredths of a second, of 16 students who play a racket sport (group A) and 16 who do not (group B) are shown in the back-to-back stem-and-leaf diagram.</a:t>
            </a:r>
            <a:endParaRPr lang="en-US" sz="1300" dirty="0"/>
          </a:p>
        </p:txBody>
      </p:sp>
      <p:graphicFrame>
        <p:nvGraphicFramePr>
          <p:cNvPr id="31" name="Table 0"/>
          <p:cNvGraphicFramePr>
            <a:graphicFrameLocks noGrp="1"/>
          </p:cNvGraphicFramePr>
          <p:nvPr>
            <p:extLst>
              <p:ext uri="{D42A27DB-BD31-4B8C-83A1-F6EECF244321}">
                <p14:modId xmlns:p14="http://schemas.microsoft.com/office/powerpoint/2010/main" val="1579011935"/>
              </p:ext>
            </p:extLst>
          </p:nvPr>
        </p:nvGraphicFramePr>
        <p:xfrm>
          <a:off x="457200" y="2240280"/>
          <a:ext cx="8229600" cy="914400"/>
        </p:xfrm>
        <a:graphic>
          <a:graphicData uri="http://schemas.openxmlformats.org/drawingml/2006/table">
            <a:tbl>
              <a:tblPr/>
              <a:tblGrid>
                <a:gridCol w="2536546"/>
                <a:gridCol w="2099462"/>
                <a:gridCol w="3593592"/>
              </a:tblGrid>
              <a:tr h="285293">
                <a:tc>
                  <a:txBody>
                    <a:bodyPr/>
                    <a:lstStyle/>
                    <a:p>
                      <a:pPr indent="0" marL="0">
                        <a:buNone/>
                      </a:pPr>
                      <a:r>
                        <a:rPr lang="en-US" sz="1200" b="1" dirty="0">
                          <a:solidFill>
                            <a:srgbClr val="13233F"/>
                          </a:solidFill>
                          <a:latin typeface="Calibri" pitchFamily="34" charset="0"/>
                          <a:ea typeface="Calibri" pitchFamily="34" charset="-122"/>
                          <a:cs typeface="Calibri" pitchFamily="34" charset="-120"/>
                        </a:rPr>
                        <a:t>Group A</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3F5F9"/>
                    </a:solidFill>
                  </a:tcPr>
                </a:tc>
                <a:tc>
                  <a:txBody>
                    <a:bodyPr/>
                    <a:lstStyle/>
                    <a:p>
                      <a:pPr indent="0" marL="0">
                        <a:buNone/>
                      </a:pPr>
                      <a:r>
                        <a:rPr lang="en-US" sz="1200" b="1" dirty="0">
                          <a:solidFill>
                            <a:srgbClr val="13233F"/>
                          </a:solidFill>
                          <a:latin typeface="Calibri" pitchFamily="34" charset="0"/>
                          <a:ea typeface="Calibri" pitchFamily="34" charset="-122"/>
                          <a:cs typeface="Calibri" pitchFamily="34" charset="-120"/>
                        </a:rPr>
                        <a:t>Stem</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3F5F9"/>
                    </a:solidFill>
                  </a:tcPr>
                </a:tc>
                <a:tc>
                  <a:txBody>
                    <a:bodyPr/>
                    <a:lstStyle/>
                    <a:p>
                      <a:pPr indent="0" marL="0">
                        <a:buNone/>
                      </a:pPr>
                      <a:r>
                        <a:rPr lang="en-US" sz="1200" b="1" dirty="0">
                          <a:solidFill>
                            <a:srgbClr val="13233F"/>
                          </a:solidFill>
                          <a:latin typeface="Calibri" pitchFamily="34" charset="0"/>
                          <a:ea typeface="Calibri" pitchFamily="34" charset="-122"/>
                          <a:cs typeface="Calibri" pitchFamily="34" charset="-120"/>
                        </a:rPr>
                        <a:t>Group B</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3F5F9"/>
                    </a:solidFill>
                  </a:tcPr>
                </a:tc>
              </a:tr>
              <a:tr h="285293">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9</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1</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 </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285293">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8 8 7 5 4 2</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2</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6 9</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285293">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8 6 4 3 1 0</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3</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1 3 4 5 6 7 7 8 9</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285293">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9 5 1</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4</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0 1 2 4</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285293">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 </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5</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 </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285293">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 </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6</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1</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bl>
          </a:graphicData>
        </a:graphic>
      </p:graphicFrame>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30</a:t>
            </a:fld>
            <a:endParaRPr lang="en-US"/>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name="Slide 31">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How do you compare two distributions?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5 of 12 · Worked example 6 · Hard · Find, identify, compare (continued)</a:t>
            </a:r>
            <a:endParaRPr lang="en-US" sz="1200" dirty="0"/>
          </a:p>
        </p:txBody>
      </p:sp>
      <p:pic>
        <p:nvPicPr>
          <p:cNvPr id="4" name="Image 0" descr="Comparative box plots on one scale: A's box sits further left (faster) but is wider (more variable); B has one outlier at 61.">    </p:cNvPr>
          <p:cNvPicPr>
            <a:picLocks noChangeAspect="1"/>
          </p:cNvPicPr>
          <p:nvPr/>
        </p:nvPicPr>
        <p:blipFill>
          <a:blip r:embed="rId1"/>
          <a:stretch>
            <a:fillRect/>
          </a:stretch>
        </p:blipFill>
        <p:spPr>
          <a:xfrm>
            <a:off x="4389120" y="1820570"/>
            <a:ext cx="4297680" cy="1910182"/>
          </a:xfrm>
          <a:prstGeom prst="rect">
            <a:avLst/>
          </a:prstGeom>
        </p:spPr>
      </p:pic>
      <p:sp>
        <p:nvSpPr>
          <p:cNvPr id="5" name="Text 2"/>
          <p:cNvSpPr txBox="1"/>
          <p:nvPr/>
        </p:nvSpPr>
        <p:spPr>
          <a:xfrm>
            <a:off x="4389120" y="3776472"/>
            <a:ext cx="4297680" cy="393192"/>
          </a:xfrm>
          <a:prstGeom prst="rect">
            <a:avLst/>
          </a:prstGeom>
          <a:noFill/>
          <a:ln/>
        </p:spPr>
        <p:txBody>
          <a:bodyPr wrap="square" lIns="0" tIns="0" rIns="0" bIns="0" rtlCol="0" anchor="t"/>
          <a:lstStyle/>
          <a:p>
            <a:pPr algn="ctr" indent="0" marL="0">
              <a:buNone/>
            </a:pPr>
            <a:r>
              <a:rPr lang="en-US" sz="1100" i="1" dirty="0">
                <a:solidFill>
                  <a:srgbClr val="5A6577"/>
                </a:solidFill>
              </a:rPr>
              <a:t>Comparative box plots on one scale: A's box sits further left (faster) but is wider (more variable); B has one outlier at 61.</a:t>
            </a:r>
            <a:endParaRPr lang="en-US" sz="1100" dirty="0"/>
          </a:p>
        </p:txBody>
      </p:sp>
      <p:sp>
        <p:nvSpPr>
          <p:cNvPr id="6" name="Text 3"/>
          <p:cNvSpPr txBox="1"/>
          <p:nvPr/>
        </p:nvSpPr>
        <p:spPr>
          <a:xfrm>
            <a:off x="457200" y="1371600"/>
            <a:ext cx="3611880" cy="3049524"/>
          </a:xfrm>
          <a:prstGeom prst="rect">
            <a:avLst/>
          </a:prstGeom>
          <a:noFill/>
          <a:ln/>
        </p:spPr>
        <p:txBody>
          <a:bodyPr wrap="square" lIns="0" tIns="0" rIns="0" bIns="0" rtlCol="0" anchor="t"/>
          <a:lstStyle/>
          <a:p>
            <a:pPr indent="0" marL="0">
              <a:buNone/>
            </a:pPr>
            <a:r>
              <a:rPr lang="en-US" sz="1500" dirty="0">
                <a:solidFill>
                  <a:srgbClr val="1A1F2B"/>
                </a:solidFill>
                <a:latin typeface="Calibri" pitchFamily="34" charset="0"/>
                <a:ea typeface="Calibri" pitchFamily="34" charset="-122"/>
                <a:cs typeface="Calibri" pitchFamily="34" charset="-120"/>
              </a:rPr>
              <a:t>Key: 9 | 1 | 2 means 19 for group A and 12 for group B (hundredths of a second).</a:t>
            </a:r>
            <a:endParaRPr lang="en-US" sz="1500" dirty="0"/>
          </a:p>
          <a:p>
            <a:pPr indent="0" marL="0">
              <a:spcBef>
                <a:spcPts val="700"/>
              </a:spcBef>
              <a:buNone/>
            </a:pPr>
            <a:r>
              <a:rPr lang="en-US" sz="1500" dirty="0">
                <a:solidFill>
                  <a:srgbClr val="1A1F2B"/>
                </a:solidFill>
                <a:latin typeface="Calibri" pitchFamily="34" charset="0"/>
                <a:ea typeface="Calibri" pitchFamily="34" charset="-122"/>
                <a:cs typeface="Calibri" pitchFamily="34" charset="-120"/>
              </a:rPr>
              <a:t>(a) Find the median and interquartile range of each group. (b) An outlier is a value more than 1.5×IQR beyond the nearer quartile. Identify any outliers. (c) Compare the reaction times of the two groups.</a:t>
            </a:r>
            <a:endParaRPr lang="en-US" sz="1500" dirty="0"/>
          </a:p>
          <a:p>
            <a:pPr indent="0" marL="0">
              <a:spcBef>
                <a:spcPts val="200"/>
              </a:spcBef>
              <a:buNone/>
            </a:pPr>
            <a:r>
              <a:rPr lang="en-US" sz="1300" b="1" dirty="0">
                <a:solidFill>
                  <a:srgbClr val="15803D"/>
                </a:solidFill>
                <a:latin typeface="Calibri" pitchFamily="34" charset="0"/>
                <a:ea typeface="Calibri" pitchFamily="34" charset="-122"/>
                <a:cs typeface="Calibri" pitchFamily="34" charset="-120"/>
              </a:rPr>
              <a:t>SOLUTION</a:t>
            </a:r>
            <a:endParaRPr lang="en-US" sz="15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(a)</a:t>
            </a:r>
            <a:r>
              <a:rPr lang="en-US" sz="1500" dirty="0">
                <a:solidFill>
                  <a:srgbClr val="1A1F2B"/>
                </a:solidFill>
                <a:latin typeface="Calibri" pitchFamily="34" charset="0"/>
                <a:ea typeface="Calibri" pitchFamily="34" charset="-122"/>
                <a:cs typeface="Calibri" pitchFamily="34" charset="-120"/>
              </a:rPr>
              <a:t> With n=16: Q₁ = mean of the 4th and 5th values, Q₂ = mean of the 8th and 9th, Q₃ = mean of the 12th and 13th.</a:t>
            </a:r>
            <a:endParaRPr lang="en-US" sz="1500" dirty="0"/>
          </a:p>
          <a:p>
            <a:pPr indent="0" marL="0">
              <a:spcBef>
                <a:spcPts val="500"/>
              </a:spcBef>
              <a:buNone/>
            </a:pPr>
            <a:r>
              <a:rPr lang="en-US" sz="1500" dirty="0">
                <a:solidFill>
                  <a:srgbClr val="1A1F2B"/>
                </a:solidFill>
                <a:latin typeface="Calibri" pitchFamily="34" charset="0"/>
                <a:ea typeface="Calibri" pitchFamily="34" charset="-122"/>
                <a:cs typeface="Calibri" pitchFamily="34" charset="-120"/>
              </a:rPr>
              <a:t>A:</a:t>
            </a:r>
            <a:endParaRPr lang="en-US" sz="15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31</a:t>
            </a:fld>
            <a:endParaRPr lang="en-US"/>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name="Slide 32">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How do you compare two distributions?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5 of 12 · Worked example 6 · Hard · Find, identify, compare (continued)</a:t>
            </a:r>
            <a:endParaRPr lang="en-US" sz="1200" dirty="0"/>
          </a:p>
        </p:txBody>
      </p:sp>
      <p:sp>
        <p:nvSpPr>
          <p:cNvPr id="4" name="Text 2"/>
          <p:cNvSpPr txBox="1"/>
          <p:nvPr/>
        </p:nvSpPr>
        <p:spPr>
          <a:xfrm>
            <a:off x="457200" y="1371600"/>
            <a:ext cx="8229600" cy="1877263"/>
          </a:xfrm>
          <a:prstGeom prst="rect">
            <a:avLst/>
          </a:prstGeom>
          <a:noFill/>
          <a:ln/>
        </p:spPr>
        <p:txBody>
          <a:bodyPr wrap="square" lIns="0" tIns="0" rIns="0" bIns="0" rtlCol="0" anchor="t"/>
          <a:lstStyle/>
          <a:p>
            <a:pPr indent="0" marL="0">
              <a:buNone/>
            </a:pPr>
            <a:r>
              <a:rPr lang="en-US" sz="1500" dirty="0">
                <a:solidFill>
                  <a:srgbClr val="1A1F2B"/>
                </a:solidFill>
                <a:latin typeface="Calibri" pitchFamily="34" charset="0"/>
                <a:ea typeface="Calibri" pitchFamily="34" charset="-122"/>
                <a:cs typeface="Calibri" pitchFamily="34" charset="-120"/>
              </a:rPr>
              <a:t>Q₁=26, Q₂=30.5, Q₃=37, so </a:t>
            </a:r>
            <a:r>
              <a:rPr lang="en-US" sz="1500" b="1" dirty="0">
                <a:solidFill>
                  <a:srgbClr val="1A1F2B"/>
                </a:solidFill>
                <a:latin typeface="Calibri" pitchFamily="34" charset="0"/>
                <a:ea typeface="Calibri" pitchFamily="34" charset="-122"/>
                <a:cs typeface="Calibri" pitchFamily="34" charset="-120"/>
              </a:rPr>
              <a:t>median 30.5, IQR 11</a:t>
            </a:r>
            <a:r>
              <a:rPr lang="en-US" sz="1500" dirty="0">
                <a:solidFill>
                  <a:srgbClr val="1A1F2B"/>
                </a:solidFill>
                <a:latin typeface="Calibri" pitchFamily="34" charset="0"/>
                <a:ea typeface="Calibri" pitchFamily="34" charset="-122"/>
                <a:cs typeface="Calibri" pitchFamily="34" charset="-120"/>
              </a:rPr>
              <a:t>.</a:t>
            </a:r>
            <a:endParaRPr lang="en-US" sz="1500" dirty="0"/>
          </a:p>
          <a:p>
            <a:pPr indent="0" marL="0">
              <a:spcBef>
                <a:spcPts val="500"/>
              </a:spcBef>
              <a:buNone/>
            </a:pPr>
            <a:r>
              <a:rPr lang="en-US" sz="1500" dirty="0">
                <a:solidFill>
                  <a:srgbClr val="1A1F2B"/>
                </a:solidFill>
                <a:latin typeface="Calibri" pitchFamily="34" charset="0"/>
                <a:ea typeface="Calibri" pitchFamily="34" charset="-122"/>
                <a:cs typeface="Calibri" pitchFamily="34" charset="-120"/>
              </a:rPr>
              <a:t>B: Q₁=33.5, Q₂=37, Q₃=40.5, so </a:t>
            </a:r>
            <a:r>
              <a:rPr lang="en-US" sz="1500" b="1" dirty="0">
                <a:solidFill>
                  <a:srgbClr val="1A1F2B"/>
                </a:solidFill>
                <a:latin typeface="Calibri" pitchFamily="34" charset="0"/>
                <a:ea typeface="Calibri" pitchFamily="34" charset="-122"/>
                <a:cs typeface="Calibri" pitchFamily="34" charset="-120"/>
              </a:rPr>
              <a:t>median 37, IQR 7</a:t>
            </a:r>
            <a:r>
              <a:rPr lang="en-US" sz="1500" dirty="0">
                <a:solidFill>
                  <a:srgbClr val="1A1F2B"/>
                </a:solidFill>
                <a:latin typeface="Calibri" pitchFamily="34" charset="0"/>
                <a:ea typeface="Calibri" pitchFamily="34" charset="-122"/>
                <a:cs typeface="Calibri" pitchFamily="34" charset="-120"/>
              </a:rPr>
              <a:t>.</a:t>
            </a:r>
            <a:endParaRPr lang="en-US" sz="15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(b)</a:t>
            </a:r>
            <a:r>
              <a:rPr lang="en-US" sz="1500" dirty="0">
                <a:solidFill>
                  <a:srgbClr val="1A1F2B"/>
                </a:solidFill>
                <a:latin typeface="Calibri" pitchFamily="34" charset="0"/>
                <a:ea typeface="Calibri" pitchFamily="34" charset="-122"/>
                <a:cs typeface="Calibri" pitchFamily="34" charset="-120"/>
              </a:rPr>
              <a:t> A: fences 26-16.5=9.5 and 37+16.5=53.5; values run from 19 to 49, so no outliers. B: fences 33.5-10.5=23 and 40.5+10.5=51; </a:t>
            </a:r>
            <a:r>
              <a:rPr lang="en-US" sz="1500" b="1" dirty="0">
                <a:solidFill>
                  <a:srgbClr val="1A1F2B"/>
                </a:solidFill>
                <a:latin typeface="Calibri" pitchFamily="34" charset="0"/>
                <a:ea typeface="Calibri" pitchFamily="34" charset="-122"/>
                <a:cs typeface="Calibri" pitchFamily="34" charset="-120"/>
              </a:rPr>
              <a:t>61 is an outlier</a:t>
            </a:r>
            <a:r>
              <a:rPr lang="en-US" sz="1500" dirty="0">
                <a:solidFill>
                  <a:srgbClr val="1A1F2B"/>
                </a:solidFill>
                <a:latin typeface="Calibri" pitchFamily="34" charset="0"/>
                <a:ea typeface="Calibri" pitchFamily="34" charset="-122"/>
                <a:cs typeface="Calibri" pitchFamily="34" charset="-120"/>
              </a:rPr>
              <a:t>.</a:t>
            </a:r>
            <a:endParaRPr lang="en-US" sz="15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(c)</a:t>
            </a:r>
            <a:r>
              <a:rPr lang="en-US" sz="1500" dirty="0">
                <a:solidFill>
                  <a:srgbClr val="1A1F2B"/>
                </a:solidFill>
                <a:latin typeface="Calibri" pitchFamily="34" charset="0"/>
                <a:ea typeface="Calibri" pitchFamily="34" charset="-122"/>
                <a:cs typeface="Calibri" pitchFamily="34" charset="-120"/>
              </a:rPr>
              <a:t> Median A &lt; median B: group A generally reacted faster. IQR A &gt; IQR B: group A's times were more variable; group B was more consistent (apart from one slow time). A is positively skewed (6.5&gt;4.5); B is symmetrical between the quartiles (3.5=3.5).</a:t>
            </a:r>
            <a:endParaRPr lang="en-US" sz="15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32</a:t>
            </a:fld>
            <a:endParaRPr lang="en-US"/>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name="Slide 33">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How do you compare two distributions?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5 of 12</a:t>
            </a:r>
            <a:endParaRPr lang="en-US" sz="1200" dirty="0"/>
          </a:p>
        </p:txBody>
      </p:sp>
      <p:sp>
        <p:nvSpPr>
          <p:cNvPr id="4" name="Shape 2"/>
          <p:cNvSpPr/>
          <p:nvPr/>
        </p:nvSpPr>
        <p:spPr>
          <a:xfrm>
            <a:off x="457200" y="1371600"/>
            <a:ext cx="8229600" cy="851306"/>
          </a:xfrm>
          <a:prstGeom prst="roundRect">
            <a:avLst>
              <a:gd name="adj" fmla="val 6445"/>
            </a:avLst>
          </a:prstGeom>
          <a:solidFill>
            <a:srgbClr val="FFFBEB"/>
          </a:solidFill>
          <a:ln w="9525">
            <a:solidFill>
              <a:srgbClr val="DDE2EA"/>
            </a:solidFill>
            <a:prstDash val="solid"/>
          </a:ln>
        </p:spPr>
      </p:sp>
      <p:sp>
        <p:nvSpPr>
          <p:cNvPr id="5" name="Text 3"/>
          <p:cNvSpPr txBox="1"/>
          <p:nvPr/>
        </p:nvSpPr>
        <p:spPr>
          <a:xfrm>
            <a:off x="603504" y="1463040"/>
            <a:ext cx="7936992" cy="705002"/>
          </a:xfrm>
          <a:prstGeom prst="rect">
            <a:avLst/>
          </a:prstGeom>
          <a:noFill/>
          <a:ln/>
        </p:spPr>
        <p:txBody>
          <a:bodyPr wrap="square" lIns="0" tIns="0" rIns="0" bIns="0" rtlCol="0" anchor="t"/>
          <a:lstStyle/>
          <a:p>
            <a:pPr indent="0" marL="0">
              <a:buNone/>
            </a:pPr>
            <a:r>
              <a:rPr lang="en-US" sz="1300" b="1" dirty="0">
                <a:solidFill>
                  <a:srgbClr val="B45309"/>
                </a:solidFill>
                <a:latin typeface="Calibri" pitchFamily="34" charset="0"/>
                <a:ea typeface="Calibri" pitchFamily="34" charset="-122"/>
                <a:cs typeface="Calibri" pitchFamily="34" charset="-120"/>
              </a:rPr>
              <a:t>Exam tip — one scale</a:t>
            </a:r>
            <a:endParaRPr lang="en-US" sz="1300" dirty="0"/>
          </a:p>
          <a:p>
            <a:pPr indent="0" marL="0">
              <a:spcBef>
                <a:spcPts val="300"/>
              </a:spcBef>
              <a:buNone/>
            </a:pPr>
            <a:r>
              <a:rPr lang="en-US" sz="1400" dirty="0">
                <a:solidFill>
                  <a:srgbClr val="1A1F2B"/>
                </a:solidFill>
                <a:latin typeface="Calibri" pitchFamily="34" charset="0"/>
                <a:ea typeface="Calibri" pitchFamily="34" charset="-122"/>
                <a:cs typeface="Calibri" pitchFamily="34" charset="-120"/>
              </a:rPr>
              <a:t>Draw comparative box plots on the same scale, one above the other, and label each. A scale that differs between the two plots makes the picture misleading even if every number is right.</a:t>
            </a:r>
            <a:endParaRPr lang="en-US" sz="13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33</a:t>
            </a:fld>
            <a:endParaRPr lang="en-US"/>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name="Slide 34">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How do you describe skewness?</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6 of 12</a:t>
            </a:r>
            <a:endParaRPr lang="en-US" sz="1200" dirty="0"/>
          </a:p>
        </p:txBody>
      </p:sp>
      <p:sp>
        <p:nvSpPr>
          <p:cNvPr id="4" name="Text 2"/>
          <p:cNvSpPr txBox="1"/>
          <p:nvPr/>
        </p:nvSpPr>
        <p:spPr>
          <a:xfrm>
            <a:off x="457200" y="1371600"/>
            <a:ext cx="8229600" cy="764438"/>
          </a:xfrm>
          <a:prstGeom prst="rect">
            <a:avLst/>
          </a:prstGeom>
          <a:noFill/>
          <a:ln/>
        </p:spPr>
        <p:txBody>
          <a:bodyPr wrap="square" lIns="0" tIns="0" rIns="0" bIns="0" rtlCol="0" anchor="t"/>
          <a:lstStyle/>
          <a:p>
            <a:pPr indent="0" marL="0">
              <a:buNone/>
            </a:pPr>
            <a:r>
              <a:rPr lang="en-US" sz="1500" dirty="0">
                <a:solidFill>
                  <a:srgbClr val="1A1F2B"/>
                </a:solidFill>
                <a:latin typeface="Calibri" pitchFamily="34" charset="0"/>
                <a:ea typeface="Calibri" pitchFamily="34" charset="-122"/>
                <a:cs typeface="Calibri" pitchFamily="34" charset="-120"/>
              </a:rPr>
              <a:t>Skewness describes which way a distribution leans. The key rule is that </a:t>
            </a:r>
            <a:r>
              <a:rPr lang="en-US" sz="1500" b="1" dirty="0">
                <a:solidFill>
                  <a:srgbClr val="1A1F2B"/>
                </a:solidFill>
                <a:latin typeface="Calibri" pitchFamily="34" charset="0"/>
                <a:ea typeface="Calibri" pitchFamily="34" charset="-122"/>
                <a:cs typeface="Calibri" pitchFamily="34" charset="-120"/>
              </a:rPr>
              <a:t>skew is named after the long tail, not after the peak</a:t>
            </a:r>
            <a:r>
              <a:rPr lang="en-US" sz="1500" dirty="0">
                <a:solidFill>
                  <a:srgbClr val="1A1F2B"/>
                </a:solidFill>
                <a:latin typeface="Calibri" pitchFamily="34" charset="0"/>
                <a:ea typeface="Calibri" pitchFamily="34" charset="-122"/>
                <a:cs typeface="Calibri" pitchFamily="34" charset="-120"/>
              </a:rPr>
              <a:t>. A long tail of high values pulls the mean upwards more than the median, and the median more than the mode.</a:t>
            </a:r>
            <a:endParaRPr lang="en-US" sz="1500" dirty="0"/>
          </a:p>
        </p:txBody>
      </p:sp>
      <p:graphicFrame>
        <p:nvGraphicFramePr>
          <p:cNvPr id="35" name="Table 0"/>
          <p:cNvGraphicFramePr>
            <a:graphicFrameLocks noGrp="1"/>
          </p:cNvGraphicFramePr>
          <p:nvPr>
            <p:extLst>
              <p:ext uri="{D42A27DB-BD31-4B8C-83A1-F6EECF244321}">
                <p14:modId xmlns:p14="http://schemas.microsoft.com/office/powerpoint/2010/main" val="1579011935"/>
              </p:ext>
            </p:extLst>
          </p:nvPr>
        </p:nvGraphicFramePr>
        <p:xfrm>
          <a:off x="457200" y="2181758"/>
          <a:ext cx="8229600" cy="914400"/>
        </p:xfrm>
        <a:graphic>
          <a:graphicData uri="http://schemas.openxmlformats.org/drawingml/2006/table">
            <a:tbl>
              <a:tblPr/>
              <a:tblGrid>
                <a:gridCol w="1485900"/>
                <a:gridCol w="3117190"/>
                <a:gridCol w="1324051"/>
                <a:gridCol w="2302459"/>
              </a:tblGrid>
              <a:tr h="285293">
                <a:tc>
                  <a:txBody>
                    <a:bodyPr/>
                    <a:lstStyle/>
                    <a:p>
                      <a:pPr indent="0" marL="0">
                        <a:buNone/>
                      </a:pPr>
                      <a:r>
                        <a:rPr lang="en-US" sz="1200" b="1" dirty="0">
                          <a:solidFill>
                            <a:srgbClr val="13233F"/>
                          </a:solidFill>
                          <a:latin typeface="Calibri" pitchFamily="34" charset="0"/>
                          <a:ea typeface="Calibri" pitchFamily="34" charset="-122"/>
                          <a:cs typeface="Calibri" pitchFamily="34" charset="-120"/>
                        </a:rPr>
                        <a:t>Shape</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3F5F9"/>
                    </a:solidFill>
                  </a:tcPr>
                </a:tc>
                <a:tc>
                  <a:txBody>
                    <a:bodyPr/>
                    <a:lstStyle/>
                    <a:p>
                      <a:pPr indent="0" marL="0">
                        <a:buNone/>
                      </a:pPr>
                      <a:r>
                        <a:rPr lang="en-US" sz="1200" b="1" dirty="0">
                          <a:solidFill>
                            <a:srgbClr val="13233F"/>
                          </a:solidFill>
                          <a:latin typeface="Calibri" pitchFamily="34" charset="0"/>
                          <a:ea typeface="Calibri" pitchFamily="34" charset="-122"/>
                          <a:cs typeface="Calibri" pitchFamily="34" charset="-120"/>
                        </a:rPr>
                        <a:t>Tail</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3F5F9"/>
                    </a:solidFill>
                  </a:tcPr>
                </a:tc>
                <a:tc>
                  <a:txBody>
                    <a:bodyPr/>
                    <a:lstStyle/>
                    <a:p>
                      <a:pPr indent="0" marL="0">
                        <a:buNone/>
                      </a:pPr>
                      <a:r>
                        <a:rPr lang="en-US" sz="1200" b="1" dirty="0">
                          <a:solidFill>
                            <a:srgbClr val="13233F"/>
                          </a:solidFill>
                          <a:latin typeface="Calibri" pitchFamily="34" charset="0"/>
                          <a:ea typeface="Calibri" pitchFamily="34" charset="-122"/>
                          <a:cs typeface="Calibri" pitchFamily="34" charset="-120"/>
                        </a:rPr>
                        <a:t>Quartiles</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3F5F9"/>
                    </a:solidFill>
                  </a:tcPr>
                </a:tc>
                <a:tc>
                  <a:txBody>
                    <a:bodyPr/>
                    <a:lstStyle/>
                    <a:p>
                      <a:pPr indent="0" marL="0">
                        <a:buNone/>
                      </a:pPr>
                      <a:r>
                        <a:rPr lang="en-US" sz="1200" b="1" dirty="0">
                          <a:solidFill>
                            <a:srgbClr val="13233F"/>
                          </a:solidFill>
                          <a:latin typeface="Calibri" pitchFamily="34" charset="0"/>
                          <a:ea typeface="Calibri" pitchFamily="34" charset="-122"/>
                          <a:cs typeface="Calibri" pitchFamily="34" charset="-120"/>
                        </a:rPr>
                        <a:t>Averages</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3F5F9"/>
                    </a:solidFill>
                  </a:tcPr>
                </a:tc>
              </a:tr>
              <a:tr h="285293">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Symmetrical</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none</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Q₃-Q₂=Q₂-Q₁</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mode = median = mean</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285293">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Positive skew</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long tail to the right (high values)</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Q₃-Q₂&gt;Q₂-Q₁</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mode &lt; median &lt; mean</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285293">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Negative skew</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long tail to the left (low values)</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Q₃-Q₂&lt;Q₂-Q₁</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mean &lt; median &lt; mode</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bl>
          </a:graphicData>
        </a:graphic>
      </p:graphicFrame>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34</a:t>
            </a:fld>
            <a:endParaRPr lang="en-US"/>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name="Slide 35">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How do you describe skewness? (continued)</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6 of 12</a:t>
            </a:r>
            <a:endParaRPr lang="en-US" sz="1200" dirty="0"/>
          </a:p>
        </p:txBody>
      </p:sp>
      <p:pic>
        <p:nvPicPr>
          <p:cNvPr id="4" name="Image 0" descr="Positive skew: the curve peaks at the mode (1), the median is 1.68 and the mean is 2. In the box plot underneath, the right half of the box and the right whisker are longer.">    </p:cNvPr>
          <p:cNvPicPr>
            <a:picLocks noChangeAspect="1"/>
          </p:cNvPicPr>
          <p:nvPr/>
        </p:nvPicPr>
        <p:blipFill>
          <a:blip r:embed="rId1"/>
          <a:stretch>
            <a:fillRect/>
          </a:stretch>
        </p:blipFill>
        <p:spPr>
          <a:xfrm>
            <a:off x="2045513" y="1371600"/>
            <a:ext cx="5052974" cy="2807208"/>
          </a:xfrm>
          <a:prstGeom prst="rect">
            <a:avLst/>
          </a:prstGeom>
        </p:spPr>
      </p:pic>
      <p:sp>
        <p:nvSpPr>
          <p:cNvPr id="5" name="Text 2"/>
          <p:cNvSpPr txBox="1"/>
          <p:nvPr/>
        </p:nvSpPr>
        <p:spPr>
          <a:xfrm>
            <a:off x="2045513" y="4224528"/>
            <a:ext cx="5052974" cy="393192"/>
          </a:xfrm>
          <a:prstGeom prst="rect">
            <a:avLst/>
          </a:prstGeom>
          <a:noFill/>
          <a:ln/>
        </p:spPr>
        <p:txBody>
          <a:bodyPr wrap="square" lIns="0" tIns="0" rIns="0" bIns="0" rtlCol="0" anchor="t"/>
          <a:lstStyle/>
          <a:p>
            <a:pPr algn="ctr" indent="0" marL="0">
              <a:buNone/>
            </a:pPr>
            <a:r>
              <a:rPr lang="en-US" sz="1100" i="1" dirty="0">
                <a:solidFill>
                  <a:srgbClr val="5A6577"/>
                </a:solidFill>
              </a:rPr>
              <a:t>Positive skew: the curve peaks at the mode (1), the median is 1.68 and the mean is 2. In the box plot underneath, the right half of the box and the right whisker are longer.</a:t>
            </a:r>
            <a:endParaRPr lang="en-US" sz="11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35</a:t>
            </a:fld>
            <a:endParaRPr lang="en-US"/>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name="Slide 36">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How do you describe skewness? (continued)</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6 of 12</a:t>
            </a:r>
            <a:endParaRPr lang="en-US" sz="1200" dirty="0"/>
          </a:p>
        </p:txBody>
      </p:sp>
      <p:pic>
        <p:nvPicPr>
          <p:cNvPr id="4" name="Image 0" descr="Negative skew is the mirror image: mean (5) &lt; median (5.32) &lt; mode (6), and the left half of the box is the longer one.">    </p:cNvPr>
          <p:cNvPicPr>
            <a:picLocks noChangeAspect="1"/>
          </p:cNvPicPr>
          <p:nvPr/>
        </p:nvPicPr>
        <p:blipFill>
          <a:blip r:embed="rId1"/>
          <a:stretch>
            <a:fillRect/>
          </a:stretch>
        </p:blipFill>
        <p:spPr>
          <a:xfrm>
            <a:off x="4389120" y="1580998"/>
            <a:ext cx="4297680" cy="2387498"/>
          </a:xfrm>
          <a:prstGeom prst="rect">
            <a:avLst/>
          </a:prstGeom>
        </p:spPr>
      </p:pic>
      <p:sp>
        <p:nvSpPr>
          <p:cNvPr id="5" name="Text 2"/>
          <p:cNvSpPr txBox="1"/>
          <p:nvPr/>
        </p:nvSpPr>
        <p:spPr>
          <a:xfrm>
            <a:off x="4389120" y="4014216"/>
            <a:ext cx="4297680" cy="393192"/>
          </a:xfrm>
          <a:prstGeom prst="rect">
            <a:avLst/>
          </a:prstGeom>
          <a:noFill/>
          <a:ln/>
        </p:spPr>
        <p:txBody>
          <a:bodyPr wrap="square" lIns="0" tIns="0" rIns="0" bIns="0" rtlCol="0" anchor="t"/>
          <a:lstStyle/>
          <a:p>
            <a:pPr algn="ctr" indent="0" marL="0">
              <a:buNone/>
            </a:pPr>
            <a:r>
              <a:rPr lang="en-US" sz="1100" i="1" dirty="0">
                <a:solidFill>
                  <a:srgbClr val="5A6577"/>
                </a:solidFill>
              </a:rPr>
              <a:t>Negative skew is the mirror image: mean (5) &lt; median (5.32) &lt; mode (6), and the left half of the box is the longer one.</a:t>
            </a:r>
            <a:endParaRPr lang="en-US" sz="1100" dirty="0"/>
          </a:p>
        </p:txBody>
      </p:sp>
      <p:sp>
        <p:nvSpPr>
          <p:cNvPr id="6" name="Text 3"/>
          <p:cNvSpPr txBox="1"/>
          <p:nvPr/>
        </p:nvSpPr>
        <p:spPr>
          <a:xfrm>
            <a:off x="457200" y="1371600"/>
            <a:ext cx="3611880" cy="1687068"/>
          </a:xfrm>
          <a:prstGeom prst="rect">
            <a:avLst/>
          </a:prstGeom>
          <a:noFill/>
          <a:ln/>
        </p:spPr>
        <p:txBody>
          <a:bodyPr wrap="square" lIns="0" tIns="0" rIns="0" bIns="0" rtlCol="0" anchor="t"/>
          <a:lstStyle/>
          <a:p>
            <a:pPr indent="0" marL="0">
              <a:buNone/>
            </a:pPr>
            <a:r>
              <a:rPr lang="en-US" sz="1500" dirty="0">
                <a:solidFill>
                  <a:srgbClr val="1A1F2B"/>
                </a:solidFill>
                <a:latin typeface="Calibri" pitchFamily="34" charset="0"/>
                <a:ea typeface="Calibri" pitchFamily="34" charset="-122"/>
                <a:cs typeface="Calibri" pitchFamily="34" charset="-120"/>
              </a:rPr>
              <a:t>A question may define a </a:t>
            </a:r>
            <a:r>
              <a:rPr lang="en-US" sz="1500" b="1" dirty="0">
                <a:solidFill>
                  <a:srgbClr val="1A1F2B"/>
                </a:solidFill>
                <a:latin typeface="Calibri" pitchFamily="34" charset="0"/>
                <a:ea typeface="Calibri" pitchFamily="34" charset="-122"/>
                <a:cs typeface="Calibri" pitchFamily="34" charset="-120"/>
              </a:rPr>
              <a:t>skewness coefficient</a:t>
            </a:r>
            <a:r>
              <a:rPr lang="en-US" sz="1500" dirty="0">
                <a:solidFill>
                  <a:srgbClr val="1A1F2B"/>
                </a:solidFill>
                <a:latin typeface="Calibri" pitchFamily="34" charset="0"/>
                <a:ea typeface="Calibri" pitchFamily="34" charset="-122"/>
                <a:cs typeface="Calibri" pitchFamily="34" charset="-120"/>
              </a:rPr>
              <a:t>, such as (3(mean-median))/(standard deviation). Evaluate it exactly as given: a positive value means positive skew, a negative value means negative skew, and a value near 0 means roughly symmetrical.</a:t>
            </a:r>
            <a:endParaRPr lang="en-US" sz="15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36</a:t>
            </a:fld>
            <a:endParaRPr lang="en-US"/>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name="Slide 37">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How do you describe skewness? (continued)</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6 of 12 · Worked example 7 · Medium · Show that, evaluate, determine</a:t>
            </a:r>
            <a:endParaRPr lang="en-US" sz="1200" dirty="0"/>
          </a:p>
        </p:txBody>
      </p:sp>
      <p:sp>
        <p:nvSpPr>
          <p:cNvPr id="4" name="Text 2"/>
          <p:cNvSpPr txBox="1"/>
          <p:nvPr/>
        </p:nvSpPr>
        <p:spPr>
          <a:xfrm>
            <a:off x="457200" y="1371600"/>
            <a:ext cx="8229600" cy="3082442"/>
          </a:xfrm>
          <a:prstGeom prst="rect">
            <a:avLst/>
          </a:prstGeom>
          <a:noFill/>
          <a:ln/>
        </p:spPr>
        <p:txBody>
          <a:bodyPr wrap="square" lIns="0" tIns="0" rIns="0" bIns="0" rtlCol="0" anchor="t"/>
          <a:lstStyle/>
          <a:p>
            <a:pPr indent="0" marL="0">
              <a:buNone/>
            </a:pPr>
            <a:r>
              <a:rPr lang="en-US" sz="1300" b="1" dirty="0">
                <a:solidFill>
                  <a:srgbClr val="15803D"/>
                </a:solidFill>
                <a:latin typeface="Calibri" pitchFamily="34" charset="0"/>
                <a:ea typeface="Calibri" pitchFamily="34" charset="-122"/>
                <a:cs typeface="Calibri" pitchFamily="34" charset="-120"/>
              </a:rPr>
              <a:t>WORKED EXAMPLE · QUESTION</a:t>
            </a:r>
            <a:endParaRPr lang="en-US" sz="1300" dirty="0"/>
          </a:p>
          <a:p>
            <a:pPr indent="0" marL="0">
              <a:spcBef>
                <a:spcPts val="700"/>
              </a:spcBef>
              <a:buNone/>
            </a:pPr>
            <a:r>
              <a:rPr lang="en-US" sz="1500" dirty="0">
                <a:solidFill>
                  <a:srgbClr val="1A1F2B"/>
                </a:solidFill>
                <a:latin typeface="Calibri" pitchFamily="34" charset="0"/>
                <a:ea typeface="Calibri" pitchFamily="34" charset="-122"/>
                <a:cs typeface="Calibri" pitchFamily="34" charset="-120"/>
              </a:rPr>
              <a:t>For a sample of weekly rents, in pounds, the mean is 186, the median is 172, the mode is 160, the standard deviation is 42, Q₁=148 and Q₃=214. (a) Show, in two different ways, that the rents are positively skewed. (b) One measure of skewness is (3(mean-median))/(standard deviation). Evaluate it. (c) A rent is an outlier if it is more than 2 standard deviations from the mean. Determine whether a rent of £295 is an outlier. (d) State, with a reason, whether the mean or the median is the better average for these rents.</a:t>
            </a:r>
            <a:endParaRPr lang="en-US" sz="1300" dirty="0"/>
          </a:p>
          <a:p>
            <a:pPr indent="0" marL="0">
              <a:spcBef>
                <a:spcPts val="200"/>
              </a:spcBef>
              <a:buNone/>
            </a:pPr>
            <a:r>
              <a:rPr lang="en-US" sz="1300" b="1" dirty="0">
                <a:solidFill>
                  <a:srgbClr val="15803D"/>
                </a:solidFill>
                <a:latin typeface="Calibri" pitchFamily="34" charset="0"/>
                <a:ea typeface="Calibri" pitchFamily="34" charset="-122"/>
                <a:cs typeface="Calibri" pitchFamily="34" charset="-120"/>
              </a:rPr>
              <a:t>SOLUTION</a:t>
            </a:r>
            <a:endParaRPr lang="en-US" sz="13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(a)</a:t>
            </a:r>
            <a:r>
              <a:rPr lang="en-US" sz="1500" dirty="0">
                <a:solidFill>
                  <a:srgbClr val="1A1F2B"/>
                </a:solidFill>
                <a:latin typeface="Calibri" pitchFamily="34" charset="0"/>
                <a:ea typeface="Calibri" pitchFamily="34" charset="-122"/>
                <a:cs typeface="Calibri" pitchFamily="34" charset="-120"/>
              </a:rPr>
              <a:t> Quartiles: Q₃-Q₂=42&gt;Q₂-Q₁=24. Averages: mode 160 &lt; median 172 &lt; mean 186. Both show </a:t>
            </a:r>
            <a:r>
              <a:rPr lang="en-US" sz="1500" b="1" dirty="0">
                <a:solidFill>
                  <a:srgbClr val="1A1F2B"/>
                </a:solidFill>
                <a:latin typeface="Calibri" pitchFamily="34" charset="0"/>
                <a:ea typeface="Calibri" pitchFamily="34" charset="-122"/>
                <a:cs typeface="Calibri" pitchFamily="34" charset="-120"/>
              </a:rPr>
              <a:t>positive skew</a:t>
            </a:r>
            <a:r>
              <a:rPr lang="en-US" sz="1500" dirty="0">
                <a:solidFill>
                  <a:srgbClr val="1A1F2B"/>
                </a:solidFill>
                <a:latin typeface="Calibri" pitchFamily="34" charset="0"/>
                <a:ea typeface="Calibri" pitchFamily="34" charset="-122"/>
                <a:cs typeface="Calibri" pitchFamily="34" charset="-120"/>
              </a:rPr>
              <a:t>.</a:t>
            </a:r>
            <a:endParaRPr lang="en-US" sz="13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(b)</a:t>
            </a:r>
            <a:r>
              <a:rPr lang="en-US" sz="1500" dirty="0">
                <a:solidFill>
                  <a:srgbClr val="1A1F2B"/>
                </a:solidFill>
                <a:latin typeface="Calibri" pitchFamily="34" charset="0"/>
                <a:ea typeface="Calibri" pitchFamily="34" charset="-122"/>
                <a:cs typeface="Calibri" pitchFamily="34" charset="-120"/>
              </a:rPr>
              <a:t> (3(186-172))/42=(42/42)= </a:t>
            </a:r>
            <a:r>
              <a:rPr lang="en-US" sz="1500" b="1" dirty="0">
                <a:solidFill>
                  <a:srgbClr val="1A1F2B"/>
                </a:solidFill>
                <a:latin typeface="Calibri" pitchFamily="34" charset="0"/>
                <a:ea typeface="Calibri" pitchFamily="34" charset="-122"/>
                <a:cs typeface="Calibri" pitchFamily="34" charset="-120"/>
              </a:rPr>
              <a:t>1</a:t>
            </a:r>
            <a:r>
              <a:rPr lang="en-US" sz="1500" dirty="0">
                <a:solidFill>
                  <a:srgbClr val="1A1F2B"/>
                </a:solidFill>
                <a:latin typeface="Calibri" pitchFamily="34" charset="0"/>
                <a:ea typeface="Calibri" pitchFamily="34" charset="-122"/>
                <a:cs typeface="Calibri" pitchFamily="34" charset="-120"/>
              </a:rPr>
              <a:t>, positive, confirming positive skew.</a:t>
            </a:r>
            <a:endParaRPr lang="en-US" sz="13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(c)</a:t>
            </a:r>
            <a:r>
              <a:rPr lang="en-US" sz="1500" dirty="0">
                <a:solidFill>
                  <a:srgbClr val="1A1F2B"/>
                </a:solidFill>
                <a:latin typeface="Calibri" pitchFamily="34" charset="0"/>
                <a:ea typeface="Calibri" pitchFamily="34" charset="-122"/>
                <a:cs typeface="Calibri" pitchFamily="34" charset="-120"/>
              </a:rPr>
              <a:t> Upper limit 186+2×42=270. Since 295&gt;270, </a:t>
            </a:r>
            <a:r>
              <a:rPr lang="en-US" sz="1500" b="1" dirty="0">
                <a:solidFill>
                  <a:srgbClr val="1A1F2B"/>
                </a:solidFill>
                <a:latin typeface="Calibri" pitchFamily="34" charset="0"/>
                <a:ea typeface="Calibri" pitchFamily="34" charset="-122"/>
                <a:cs typeface="Calibri" pitchFamily="34" charset="-120"/>
              </a:rPr>
              <a:t>£295 is an outlier</a:t>
            </a:r>
            <a:r>
              <a:rPr lang="en-US" sz="1500" dirty="0">
                <a:solidFill>
                  <a:srgbClr val="1A1F2B"/>
                </a:solidFill>
                <a:latin typeface="Calibri" pitchFamily="34" charset="0"/>
                <a:ea typeface="Calibri" pitchFamily="34" charset="-122"/>
                <a:cs typeface="Calibri" pitchFamily="34" charset="-120"/>
              </a:rPr>
              <a:t>.</a:t>
            </a:r>
            <a:endParaRPr lang="en-US" sz="13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37</a:t>
            </a:fld>
            <a:endParaRPr lang="en-US"/>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name="Slide 38">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How do you describe skewness? (continued)</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6 of 12 · Worked example 7 · Medium · Show that, evaluate, determine (continued)</a:t>
            </a:r>
            <a:endParaRPr lang="en-US" sz="1200" dirty="0"/>
          </a:p>
        </p:txBody>
      </p:sp>
      <p:sp>
        <p:nvSpPr>
          <p:cNvPr id="4" name="Text 2"/>
          <p:cNvSpPr txBox="1"/>
          <p:nvPr/>
        </p:nvSpPr>
        <p:spPr>
          <a:xfrm>
            <a:off x="457200" y="1371600"/>
            <a:ext cx="8229600" cy="534010"/>
          </a:xfrm>
          <a:prstGeom prst="rect">
            <a:avLst/>
          </a:prstGeom>
          <a:noFill/>
          <a:ln/>
        </p:spPr>
        <p:txBody>
          <a:bodyPr wrap="square" lIns="0" tIns="0" rIns="0" bIns="0" rtlCol="0" anchor="t"/>
          <a:lstStyle/>
          <a:p>
            <a:pPr indent="0" marL="0">
              <a:buNone/>
            </a:pPr>
            <a:r>
              <a:rPr lang="en-US" sz="1500" b="1" dirty="0">
                <a:solidFill>
                  <a:srgbClr val="1A1F2B"/>
                </a:solidFill>
                <a:latin typeface="Calibri" pitchFamily="34" charset="0"/>
                <a:ea typeface="Calibri" pitchFamily="34" charset="-122"/>
                <a:cs typeface="Calibri" pitchFamily="34" charset="-120"/>
              </a:rPr>
              <a:t>(d)</a:t>
            </a:r>
            <a:r>
              <a:rPr lang="en-US" sz="1500" dirty="0">
                <a:solidFill>
                  <a:srgbClr val="1A1F2B"/>
                </a:solidFill>
                <a:latin typeface="Calibri" pitchFamily="34" charset="0"/>
                <a:ea typeface="Calibri" pitchFamily="34" charset="-122"/>
                <a:cs typeface="Calibri" pitchFamily="34" charset="-120"/>
              </a:rPr>
              <a:t> </a:t>
            </a:r>
            <a:r>
              <a:rPr lang="en-US" sz="1500" b="1" dirty="0">
                <a:solidFill>
                  <a:srgbClr val="1A1F2B"/>
                </a:solidFill>
                <a:latin typeface="Calibri" pitchFamily="34" charset="0"/>
                <a:ea typeface="Calibri" pitchFamily="34" charset="-122"/>
                <a:cs typeface="Calibri" pitchFamily="34" charset="-120"/>
              </a:rPr>
              <a:t>The median</a:t>
            </a:r>
            <a:r>
              <a:rPr lang="en-US" sz="1500" dirty="0">
                <a:solidFill>
                  <a:srgbClr val="1A1F2B"/>
                </a:solidFill>
                <a:latin typeface="Calibri" pitchFamily="34" charset="0"/>
                <a:ea typeface="Calibri" pitchFamily="34" charset="-122"/>
                <a:cs typeface="Calibri" pitchFamily="34" charset="-120"/>
              </a:rPr>
              <a:t>: the data are skewed (with a high outlier), which pulls the mean upwards but hardly affects the median.</a:t>
            </a:r>
            <a:endParaRPr lang="en-US" sz="15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38</a:t>
            </a:fld>
            <a:endParaRPr lang="en-US"/>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name="Slide 39">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How do you describe skewness? (continued)</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6 of 12</a:t>
            </a:r>
            <a:endParaRPr lang="en-US" sz="1200" dirty="0"/>
          </a:p>
        </p:txBody>
      </p:sp>
      <p:sp>
        <p:nvSpPr>
          <p:cNvPr id="4" name="Shape 2"/>
          <p:cNvSpPr/>
          <p:nvPr/>
        </p:nvSpPr>
        <p:spPr>
          <a:xfrm>
            <a:off x="457200" y="1371600"/>
            <a:ext cx="8229600" cy="851306"/>
          </a:xfrm>
          <a:prstGeom prst="roundRect">
            <a:avLst>
              <a:gd name="adj" fmla="val 6445"/>
            </a:avLst>
          </a:prstGeom>
          <a:solidFill>
            <a:srgbClr val="FEF2F2"/>
          </a:solidFill>
          <a:ln w="9525">
            <a:solidFill>
              <a:srgbClr val="DDE2EA"/>
            </a:solidFill>
            <a:prstDash val="solid"/>
          </a:ln>
        </p:spPr>
      </p:sp>
      <p:sp>
        <p:nvSpPr>
          <p:cNvPr id="5" name="Text 3"/>
          <p:cNvSpPr txBox="1"/>
          <p:nvPr/>
        </p:nvSpPr>
        <p:spPr>
          <a:xfrm>
            <a:off x="603504" y="1463040"/>
            <a:ext cx="7936992" cy="705002"/>
          </a:xfrm>
          <a:prstGeom prst="rect">
            <a:avLst/>
          </a:prstGeom>
          <a:noFill/>
          <a:ln/>
        </p:spPr>
        <p:txBody>
          <a:bodyPr wrap="square" lIns="0" tIns="0" rIns="0" bIns="0" rtlCol="0" anchor="t"/>
          <a:lstStyle/>
          <a:p>
            <a:pPr indent="0" marL="0">
              <a:buNone/>
            </a:pPr>
            <a:r>
              <a:rPr lang="en-US" sz="1300" b="1" dirty="0">
                <a:solidFill>
                  <a:srgbClr val="B91C1C"/>
                </a:solidFill>
                <a:latin typeface="Calibri" pitchFamily="34" charset="0"/>
                <a:ea typeface="Calibri" pitchFamily="34" charset="-122"/>
                <a:cs typeface="Calibri" pitchFamily="34" charset="-120"/>
              </a:rPr>
              <a:t>Common error</a:t>
            </a:r>
            <a:endParaRPr lang="en-US" sz="1300" dirty="0"/>
          </a:p>
          <a:p>
            <a:pPr indent="0" marL="0">
              <a:spcBef>
                <a:spcPts val="300"/>
              </a:spcBef>
              <a:buNone/>
            </a:pPr>
            <a:r>
              <a:rPr lang="en-US" sz="1400" dirty="0">
                <a:solidFill>
                  <a:srgbClr val="1A1F2B"/>
                </a:solidFill>
                <a:latin typeface="Calibri" pitchFamily="34" charset="0"/>
                <a:ea typeface="Calibri" pitchFamily="34" charset="-122"/>
                <a:cs typeface="Calibri" pitchFamily="34" charset="-120"/>
              </a:rPr>
              <a:t>Describing skew from where the peak is: "the peak is on the left, so it is negatively skewed". The skew is named after the long tail. A peak on the left with a tail to the right is positive skew.</a:t>
            </a:r>
            <a:endParaRPr lang="en-US" sz="13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39</a:t>
            </a:fld>
            <a:endParaRPr lang="en-US"/>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name="Slide 40">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How do you tackle a full data-representation question?</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7 of 12</a:t>
            </a:r>
            <a:endParaRPr lang="en-US" sz="1200" dirty="0"/>
          </a:p>
        </p:txBody>
      </p:sp>
      <p:sp>
        <p:nvSpPr>
          <p:cNvPr id="4" name="Text 2"/>
          <p:cNvSpPr txBox="1"/>
          <p:nvPr/>
        </p:nvSpPr>
        <p:spPr>
          <a:xfrm>
            <a:off x="457200" y="1371600"/>
            <a:ext cx="8229600" cy="534010"/>
          </a:xfrm>
          <a:prstGeom prst="rect">
            <a:avLst/>
          </a:prstGeom>
          <a:noFill/>
          <a:ln/>
        </p:spPr>
        <p:txBody>
          <a:bodyPr wrap="square" lIns="0" tIns="0" rIns="0" bIns="0" rtlCol="0" anchor="t"/>
          <a:lstStyle/>
          <a:p>
            <a:pPr indent="0" marL="0">
              <a:buNone/>
            </a:pPr>
            <a:r>
              <a:rPr lang="en-US" sz="1500" dirty="0">
                <a:solidFill>
                  <a:srgbClr val="1A1F2B"/>
                </a:solidFill>
                <a:latin typeface="Calibri" pitchFamily="34" charset="0"/>
                <a:ea typeface="Calibri" pitchFamily="34" charset="-122"/>
                <a:cs typeface="Calibri" pitchFamily="34" charset="-120"/>
              </a:rPr>
              <a:t>Longer questions join several skills: recover a frequency from a histogram, rescale a bar, estimate part of a class, then judge skew and outliers. Label each step.</a:t>
            </a:r>
            <a:endParaRPr lang="en-US" sz="15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40</a:t>
            </a:fld>
            <a:endParaRPr lang="en-US"/>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name="Slide 41">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How do you tackle a full data-representation question?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7 of 12 · Worked example 8 · Hard · Find, estimate, describe</a:t>
            </a:r>
            <a:endParaRPr lang="en-US" sz="1200" dirty="0"/>
          </a:p>
        </p:txBody>
      </p:sp>
      <p:sp>
        <p:nvSpPr>
          <p:cNvPr id="4" name="Text 2"/>
          <p:cNvSpPr txBox="1"/>
          <p:nvPr/>
        </p:nvSpPr>
        <p:spPr>
          <a:xfrm>
            <a:off x="457200" y="1371600"/>
            <a:ext cx="8229600" cy="592531"/>
          </a:xfrm>
          <a:prstGeom prst="rect">
            <a:avLst/>
          </a:prstGeom>
          <a:noFill/>
          <a:ln/>
        </p:spPr>
        <p:txBody>
          <a:bodyPr wrap="square" lIns="0" tIns="0" rIns="0" bIns="0" rtlCol="0" anchor="t"/>
          <a:lstStyle/>
          <a:p>
            <a:pPr indent="0" marL="0">
              <a:buNone/>
            </a:pPr>
            <a:r>
              <a:rPr lang="en-US" sz="1300" b="1" dirty="0">
                <a:solidFill>
                  <a:srgbClr val="15803D"/>
                </a:solidFill>
                <a:latin typeface="Calibri" pitchFamily="34" charset="0"/>
                <a:ea typeface="Calibri" pitchFamily="34" charset="-122"/>
                <a:cs typeface="Calibri" pitchFamily="34" charset="-120"/>
              </a:rPr>
              <a:t>WORKED EXAMPLE · QUESTION</a:t>
            </a:r>
            <a:endParaRPr lang="en-US" sz="1300" dirty="0"/>
          </a:p>
          <a:p>
            <a:pPr indent="0" marL="0">
              <a:spcBef>
                <a:spcPts val="700"/>
              </a:spcBef>
              <a:buNone/>
            </a:pPr>
            <a:r>
              <a:rPr lang="en-US" sz="1500" dirty="0">
                <a:solidFill>
                  <a:srgbClr val="1A1F2B"/>
                </a:solidFill>
                <a:latin typeface="Calibri" pitchFamily="34" charset="0"/>
                <a:ea typeface="Calibri" pitchFamily="34" charset="-122"/>
                <a:cs typeface="Calibri" pitchFamily="34" charset="-120"/>
              </a:rPr>
              <a:t>The lengths, t minutes, of the 136 calls made from an office in one week are summarised below.</a:t>
            </a:r>
            <a:endParaRPr lang="en-US" sz="1300" dirty="0"/>
          </a:p>
        </p:txBody>
      </p:sp>
      <p:graphicFrame>
        <p:nvGraphicFramePr>
          <p:cNvPr id="42" name="Table 0"/>
          <p:cNvGraphicFramePr>
            <a:graphicFrameLocks noGrp="1"/>
          </p:cNvGraphicFramePr>
          <p:nvPr>
            <p:extLst>
              <p:ext uri="{D42A27DB-BD31-4B8C-83A1-F6EECF244321}">
                <p14:modId xmlns:p14="http://schemas.microsoft.com/office/powerpoint/2010/main" val="1579011935"/>
              </p:ext>
            </p:extLst>
          </p:nvPr>
        </p:nvGraphicFramePr>
        <p:xfrm>
          <a:off x="457200" y="2009851"/>
          <a:ext cx="8229600" cy="914400"/>
        </p:xfrm>
        <a:graphic>
          <a:graphicData uri="http://schemas.openxmlformats.org/drawingml/2006/table">
            <a:tbl>
              <a:tblPr/>
              <a:tblGrid>
                <a:gridCol w="1976018"/>
                <a:gridCol w="1244498"/>
                <a:gridCol w="1244498"/>
                <a:gridCol w="1244498"/>
                <a:gridCol w="1244498"/>
                <a:gridCol w="1275588"/>
              </a:tblGrid>
              <a:tr h="285293">
                <a:tc>
                  <a:txBody>
                    <a:bodyPr/>
                    <a:lstStyle/>
                    <a:p>
                      <a:pPr indent="0" marL="0">
                        <a:buNone/>
                      </a:pPr>
                      <a:r>
                        <a:rPr lang="en-US" sz="1200" b="1" dirty="0">
                          <a:solidFill>
                            <a:srgbClr val="13233F"/>
                          </a:solidFill>
                          <a:latin typeface="Calibri" pitchFamily="34" charset="0"/>
                          <a:ea typeface="Calibri" pitchFamily="34" charset="-122"/>
                          <a:cs typeface="Calibri" pitchFamily="34" charset="-120"/>
                        </a:rPr>
                        <a:t>Length t (min)</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3F5F9"/>
                    </a:solidFill>
                  </a:tcPr>
                </a:tc>
                <a:tc>
                  <a:txBody>
                    <a:bodyPr/>
                    <a:lstStyle/>
                    <a:p>
                      <a:pPr indent="0" marL="0">
                        <a:buNone/>
                      </a:pPr>
                      <a:r>
                        <a:rPr lang="en-US" sz="1200" b="1" dirty="0">
                          <a:solidFill>
                            <a:srgbClr val="13233F"/>
                          </a:solidFill>
                          <a:latin typeface="Calibri" pitchFamily="34" charset="0"/>
                          <a:ea typeface="Calibri" pitchFamily="34" charset="-122"/>
                          <a:cs typeface="Calibri" pitchFamily="34" charset="-120"/>
                        </a:rPr>
                        <a:t>0≤t&lt;2</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3F5F9"/>
                    </a:solidFill>
                  </a:tcPr>
                </a:tc>
                <a:tc>
                  <a:txBody>
                    <a:bodyPr/>
                    <a:lstStyle/>
                    <a:p>
                      <a:pPr indent="0" marL="0">
                        <a:buNone/>
                      </a:pPr>
                      <a:r>
                        <a:rPr lang="en-US" sz="1200" b="1" dirty="0">
                          <a:solidFill>
                            <a:srgbClr val="13233F"/>
                          </a:solidFill>
                          <a:latin typeface="Calibri" pitchFamily="34" charset="0"/>
                          <a:ea typeface="Calibri" pitchFamily="34" charset="-122"/>
                          <a:cs typeface="Calibri" pitchFamily="34" charset="-120"/>
                        </a:rPr>
                        <a:t>2≤t&lt;4</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3F5F9"/>
                    </a:solidFill>
                  </a:tcPr>
                </a:tc>
                <a:tc>
                  <a:txBody>
                    <a:bodyPr/>
                    <a:lstStyle/>
                    <a:p>
                      <a:pPr indent="0" marL="0">
                        <a:buNone/>
                      </a:pPr>
                      <a:r>
                        <a:rPr lang="en-US" sz="1200" b="1" dirty="0">
                          <a:solidFill>
                            <a:srgbClr val="13233F"/>
                          </a:solidFill>
                          <a:latin typeface="Calibri" pitchFamily="34" charset="0"/>
                          <a:ea typeface="Calibri" pitchFamily="34" charset="-122"/>
                          <a:cs typeface="Calibri" pitchFamily="34" charset="-120"/>
                        </a:rPr>
                        <a:t>4≤t&lt;6</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3F5F9"/>
                    </a:solidFill>
                  </a:tcPr>
                </a:tc>
                <a:tc>
                  <a:txBody>
                    <a:bodyPr/>
                    <a:lstStyle/>
                    <a:p>
                      <a:pPr indent="0" marL="0">
                        <a:buNone/>
                      </a:pPr>
                      <a:r>
                        <a:rPr lang="en-US" sz="1200" b="1" dirty="0">
                          <a:solidFill>
                            <a:srgbClr val="13233F"/>
                          </a:solidFill>
                          <a:latin typeface="Calibri" pitchFamily="34" charset="0"/>
                          <a:ea typeface="Calibri" pitchFamily="34" charset="-122"/>
                          <a:cs typeface="Calibri" pitchFamily="34" charset="-120"/>
                        </a:rPr>
                        <a:t>6≤t&lt;10</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3F5F9"/>
                    </a:solidFill>
                  </a:tcPr>
                </a:tc>
                <a:tc>
                  <a:txBody>
                    <a:bodyPr/>
                    <a:lstStyle/>
                    <a:p>
                      <a:pPr indent="0" marL="0">
                        <a:buNone/>
                      </a:pPr>
                      <a:r>
                        <a:rPr lang="en-US" sz="1200" b="1" dirty="0">
                          <a:solidFill>
                            <a:srgbClr val="13233F"/>
                          </a:solidFill>
                          <a:latin typeface="Calibri" pitchFamily="34" charset="0"/>
                          <a:ea typeface="Calibri" pitchFamily="34" charset="-122"/>
                          <a:cs typeface="Calibri" pitchFamily="34" charset="-120"/>
                        </a:rPr>
                        <a:t>10≤t&lt;20</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3F5F9"/>
                    </a:solidFill>
                  </a:tcPr>
                </a:tc>
              </a:tr>
              <a:tr h="285293">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Frequency</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26</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x</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30</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28</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16</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bl>
          </a:graphicData>
        </a:graphic>
      </p:graphicFrame>
      <p:sp>
        <p:nvSpPr>
          <p:cNvPr id="6" name="Text 3"/>
          <p:cNvSpPr txBox="1"/>
          <p:nvPr/>
        </p:nvSpPr>
        <p:spPr>
          <a:xfrm>
            <a:off x="457200" y="2698394"/>
            <a:ext cx="8229600" cy="1456639"/>
          </a:xfrm>
          <a:prstGeom prst="rect">
            <a:avLst/>
          </a:prstGeom>
          <a:noFill/>
          <a:ln/>
        </p:spPr>
        <p:txBody>
          <a:bodyPr wrap="square" lIns="0" tIns="0" rIns="0" bIns="0" rtlCol="0" anchor="t"/>
          <a:lstStyle/>
          <a:p>
            <a:pPr indent="0" marL="0">
              <a:buNone/>
            </a:pPr>
            <a:r>
              <a:rPr lang="en-US" sz="1500" dirty="0">
                <a:solidFill>
                  <a:srgbClr val="1A1F2B"/>
                </a:solidFill>
                <a:latin typeface="Calibri" pitchFamily="34" charset="0"/>
                <a:ea typeface="Calibri" pitchFamily="34" charset="-122"/>
                <a:cs typeface="Calibri" pitchFamily="34" charset="-120"/>
              </a:rPr>
              <a:t>On a histogram of these data the bar for 0≤t&lt;2 is 6.5 cm tall and the bar for 2≤t&lt;4 is 9 cm tall. (a) Find x. (b) Find the height of the bar for 10≤t&lt;20. (c) Estimate the number of calls longer than 8 minutes. (d) Estimates of the quartiles are Q₁=2.44, Q₂=4.40 and Q₃=7.43. Describe, with a reason, the skewness of the call lengths. (e) The shortest call lasted 0.3 min, and the two longest lasted 13.6 min and 19.2 min. An outlier is a value greater than Q₃+1.5×IQR or less than Q₁-1.5×IQR. Show that exactly one call is an outlier. (f) Describe the box plot of these data.</a:t>
            </a:r>
            <a:endParaRPr lang="en-US" sz="15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41</a:t>
            </a:fld>
            <a:endParaRPr lang="en-US"/>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name="Slide 42">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How do you tackle a full data-representation question?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7 of 12 · Worked example 8 · Hard · Find, estimate, describe (continued)</a:t>
            </a:r>
            <a:endParaRPr lang="en-US" sz="1200" dirty="0"/>
          </a:p>
        </p:txBody>
      </p:sp>
      <p:pic>
        <p:nvPicPr>
          <p:cNvPr id="4" name="Image 0" descr="Worked example 8 on one time scale. Top: the histogram (heights are frequency densities); the shaded area beyond 8 minutes is 30 calls. Bottom: the box plot with whiskers at 0.3 and 13.6 and the outlier at 19.2.">    </p:cNvPr>
          <p:cNvPicPr>
            <a:picLocks noChangeAspect="1"/>
          </p:cNvPicPr>
          <p:nvPr/>
        </p:nvPicPr>
        <p:blipFill>
          <a:blip r:embed="rId1"/>
          <a:stretch>
            <a:fillRect/>
          </a:stretch>
        </p:blipFill>
        <p:spPr>
          <a:xfrm>
            <a:off x="4845406" y="1371600"/>
            <a:ext cx="3841394" cy="2469794"/>
          </a:xfrm>
          <a:prstGeom prst="rect">
            <a:avLst/>
          </a:prstGeom>
        </p:spPr>
      </p:pic>
      <p:sp>
        <p:nvSpPr>
          <p:cNvPr id="5" name="Text 2"/>
          <p:cNvSpPr txBox="1"/>
          <p:nvPr/>
        </p:nvSpPr>
        <p:spPr>
          <a:xfrm>
            <a:off x="4845406" y="3887114"/>
            <a:ext cx="3841394" cy="730606"/>
          </a:xfrm>
          <a:prstGeom prst="rect">
            <a:avLst/>
          </a:prstGeom>
          <a:noFill/>
          <a:ln/>
        </p:spPr>
        <p:txBody>
          <a:bodyPr wrap="square" lIns="0" tIns="0" rIns="0" bIns="0" rtlCol="0" anchor="t"/>
          <a:lstStyle/>
          <a:p>
            <a:pPr algn="ctr" indent="0" marL="0">
              <a:buNone/>
            </a:pPr>
            <a:r>
              <a:rPr lang="en-US" sz="1100" i="1" dirty="0">
                <a:solidFill>
                  <a:srgbClr val="5A6577"/>
                </a:solidFill>
              </a:rPr>
              <a:t>Worked example 8 on one time scale. Top: the histogram (heights are frequency densities); the shaded area beyond 8 minutes is 30 calls. Bottom: the box plot with whiskers at 0.3 and 13.6 and the outlier at 19.2.</a:t>
            </a:r>
            <a:endParaRPr lang="en-US" sz="1100" dirty="0"/>
          </a:p>
        </p:txBody>
      </p:sp>
      <p:sp>
        <p:nvSpPr>
          <p:cNvPr id="6" name="Text 3"/>
          <p:cNvSpPr txBox="1"/>
          <p:nvPr/>
        </p:nvSpPr>
        <p:spPr>
          <a:xfrm>
            <a:off x="457200" y="1371600"/>
            <a:ext cx="4068166" cy="3126334"/>
          </a:xfrm>
          <a:prstGeom prst="rect">
            <a:avLst/>
          </a:prstGeom>
          <a:noFill/>
          <a:ln/>
        </p:spPr>
        <p:txBody>
          <a:bodyPr wrap="square" lIns="0" tIns="0" rIns="0" bIns="0" rtlCol="0" anchor="t"/>
          <a:lstStyle/>
          <a:p>
            <a:pPr indent="0" marL="0">
              <a:buNone/>
            </a:pPr>
            <a:r>
              <a:rPr lang="en-US" sz="1300" b="1" dirty="0">
                <a:solidFill>
                  <a:srgbClr val="15803D"/>
                </a:solidFill>
                <a:latin typeface="Calibri" pitchFamily="34" charset="0"/>
                <a:ea typeface="Calibri" pitchFamily="34" charset="-122"/>
                <a:cs typeface="Calibri" pitchFamily="34" charset="-120"/>
              </a:rPr>
              <a:t>SOLUTION</a:t>
            </a:r>
            <a:endParaRPr lang="en-US" sz="13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(a)</a:t>
            </a:r>
            <a:r>
              <a:rPr lang="en-US" sz="1500" dirty="0">
                <a:solidFill>
                  <a:srgbClr val="1A1F2B"/>
                </a:solidFill>
                <a:latin typeface="Calibri" pitchFamily="34" charset="0"/>
                <a:ea typeface="Calibri" pitchFamily="34" charset="-122"/>
                <a:cs typeface="Calibri" pitchFamily="34" charset="-120"/>
              </a:rPr>
              <a:t> The two bars have equal widths, so frequency ∝ height: x/26=(9/6.5)⇒ </a:t>
            </a:r>
            <a:r>
              <a:rPr lang="en-US" sz="1500" b="1" dirty="0">
                <a:solidFill>
                  <a:srgbClr val="1A1F2B"/>
                </a:solidFill>
                <a:latin typeface="Calibri" pitchFamily="34" charset="0"/>
                <a:ea typeface="Calibri" pitchFamily="34" charset="-122"/>
                <a:cs typeface="Calibri" pitchFamily="34" charset="-120"/>
              </a:rPr>
              <a:t>x=36</a:t>
            </a:r>
            <a:r>
              <a:rPr lang="en-US" sz="1500" dirty="0">
                <a:solidFill>
                  <a:srgbClr val="1A1F2B"/>
                </a:solidFill>
                <a:latin typeface="Calibri" pitchFamily="34" charset="0"/>
                <a:ea typeface="Calibri" pitchFamily="34" charset="-122"/>
                <a:cs typeface="Calibri" pitchFamily="34" charset="-120"/>
              </a:rPr>
              <a:t>. (Check: 26+36+30+28+16=136.)</a:t>
            </a:r>
            <a:endParaRPr lang="en-US" sz="13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(b)</a:t>
            </a:r>
            <a:r>
              <a:rPr lang="en-US" sz="1500" dirty="0">
                <a:solidFill>
                  <a:srgbClr val="1A1F2B"/>
                </a:solidFill>
                <a:latin typeface="Calibri" pitchFamily="34" charset="0"/>
                <a:ea typeface="Calibri" pitchFamily="34" charset="-122"/>
                <a:cs typeface="Calibri" pitchFamily="34" charset="-120"/>
              </a:rPr>
              <a:t> First bar: fd =26÷2=13 ↔ 6.5 cm, so 1 unit of fd ↔ 0.5 cm. Last bar: fd =16÷10=1.6, height =1.6×0.5= </a:t>
            </a:r>
            <a:r>
              <a:rPr lang="en-US" sz="1500" b="1" dirty="0">
                <a:solidFill>
                  <a:srgbClr val="1A1F2B"/>
                </a:solidFill>
                <a:latin typeface="Calibri" pitchFamily="34" charset="0"/>
                <a:ea typeface="Calibri" pitchFamily="34" charset="-122"/>
                <a:cs typeface="Calibri" pitchFamily="34" charset="-120"/>
              </a:rPr>
              <a:t>0.8 cm</a:t>
            </a:r>
            <a:r>
              <a:rPr lang="en-US" sz="1500" dirty="0">
                <a:solidFill>
                  <a:srgbClr val="1A1F2B"/>
                </a:solidFill>
                <a:latin typeface="Calibri" pitchFamily="34" charset="0"/>
                <a:ea typeface="Calibri" pitchFamily="34" charset="-122"/>
                <a:cs typeface="Calibri" pitchFamily="34" charset="-120"/>
              </a:rPr>
              <a:t>.</a:t>
            </a:r>
            <a:endParaRPr lang="en-US" sz="13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(c)</a:t>
            </a:r>
            <a:r>
              <a:rPr lang="en-US" sz="1500" dirty="0">
                <a:solidFill>
                  <a:srgbClr val="1A1F2B"/>
                </a:solidFill>
                <a:latin typeface="Calibri" pitchFamily="34" charset="0"/>
                <a:ea typeface="Calibri" pitchFamily="34" charset="-122"/>
                <a:cs typeface="Calibri" pitchFamily="34" charset="-120"/>
              </a:rPr>
              <a:t> Part of the 6–10 class (fd 28÷4=7) plus the whole 10–20 class: (10-8)×7+16=14+16= </a:t>
            </a:r>
            <a:r>
              <a:rPr lang="en-US" sz="1500" b="1" dirty="0">
                <a:solidFill>
                  <a:srgbClr val="1A1F2B"/>
                </a:solidFill>
                <a:latin typeface="Calibri" pitchFamily="34" charset="0"/>
                <a:ea typeface="Calibri" pitchFamily="34" charset="-122"/>
                <a:cs typeface="Calibri" pitchFamily="34" charset="-120"/>
              </a:rPr>
              <a:t>30 calls</a:t>
            </a:r>
            <a:r>
              <a:rPr lang="en-US" sz="1500" dirty="0">
                <a:solidFill>
                  <a:srgbClr val="1A1F2B"/>
                </a:solidFill>
                <a:latin typeface="Calibri" pitchFamily="34" charset="0"/>
                <a:ea typeface="Calibri" pitchFamily="34" charset="-122"/>
                <a:cs typeface="Calibri" pitchFamily="34" charset="-120"/>
              </a:rPr>
              <a:t>.</a:t>
            </a:r>
            <a:endParaRPr lang="en-US" sz="13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(d)</a:t>
            </a:r>
            <a:r>
              <a:rPr lang="en-US" sz="1500" dirty="0">
                <a:solidFill>
                  <a:srgbClr val="1A1F2B"/>
                </a:solidFill>
                <a:latin typeface="Calibri" pitchFamily="34" charset="0"/>
                <a:ea typeface="Calibri" pitchFamily="34" charset="-122"/>
                <a:cs typeface="Calibri" pitchFamily="34" charset="-120"/>
              </a:rPr>
              <a:t> Q₃-Q₂=3.03&gt;Q₂-Q₁=1.96, so </a:t>
            </a:r>
            <a:r>
              <a:rPr lang="en-US" sz="1500" b="1" dirty="0">
                <a:solidFill>
                  <a:srgbClr val="1A1F2B"/>
                </a:solidFill>
                <a:latin typeface="Calibri" pitchFamily="34" charset="0"/>
                <a:ea typeface="Calibri" pitchFamily="34" charset="-122"/>
                <a:cs typeface="Calibri" pitchFamily="34" charset="-120"/>
              </a:rPr>
              <a:t>positive skew</a:t>
            </a:r>
            <a:r>
              <a:rPr lang="en-US" sz="1500" dirty="0">
                <a:solidFill>
                  <a:srgbClr val="1A1F2B"/>
                </a:solidFill>
                <a:latin typeface="Calibri" pitchFamily="34" charset="0"/>
                <a:ea typeface="Calibri" pitchFamily="34" charset="-122"/>
                <a:cs typeface="Calibri" pitchFamily="34" charset="-120"/>
              </a:rPr>
              <a:t> (a long tail of long calls).</a:t>
            </a:r>
            <a:endParaRPr lang="en-US" sz="13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(e)</a:t>
            </a:r>
            <a:r>
              <a:rPr lang="en-US" sz="1500" dirty="0">
                <a:solidFill>
                  <a:srgbClr val="1A1F2B"/>
                </a:solidFill>
                <a:latin typeface="Calibri" pitchFamily="34" charset="0"/>
                <a:ea typeface="Calibri" pitchFamily="34" charset="-122"/>
                <a:cs typeface="Calibri" pitchFamily="34" charset="-120"/>
              </a:rPr>
              <a:t> IQR=7.43-2.44=4.99, 1.5×4.99=7.485.</a:t>
            </a:r>
            <a:endParaRPr lang="en-US" sz="13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42</a:t>
            </a:fld>
            <a:endParaRPr lang="en-US"/>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name="Slide 43">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How do you tackle a full data-representation question?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7 of 12 · Worked example 8 · Hard · Find, estimate, describe (continued)</a:t>
            </a:r>
            <a:endParaRPr lang="en-US" sz="1200" dirty="0"/>
          </a:p>
        </p:txBody>
      </p:sp>
      <p:sp>
        <p:nvSpPr>
          <p:cNvPr id="4" name="Text 2"/>
          <p:cNvSpPr txBox="1"/>
          <p:nvPr/>
        </p:nvSpPr>
        <p:spPr>
          <a:xfrm>
            <a:off x="457200" y="1371600"/>
            <a:ext cx="8229600" cy="828446"/>
          </a:xfrm>
          <a:prstGeom prst="rect">
            <a:avLst/>
          </a:prstGeom>
          <a:noFill/>
          <a:ln/>
        </p:spPr>
        <p:txBody>
          <a:bodyPr wrap="square" lIns="0" tIns="0" rIns="0" bIns="0" rtlCol="0" anchor="t"/>
          <a:lstStyle/>
          <a:p>
            <a:pPr indent="0" marL="0">
              <a:buNone/>
            </a:pPr>
            <a:r>
              <a:rPr lang="en-US" sz="1500" dirty="0">
                <a:solidFill>
                  <a:srgbClr val="1A1F2B"/>
                </a:solidFill>
                <a:latin typeface="Calibri" pitchFamily="34" charset="0"/>
                <a:ea typeface="Calibri" pitchFamily="34" charset="-122"/>
                <a:cs typeface="Calibri" pitchFamily="34" charset="-120"/>
              </a:rPr>
              <a:t>Upper fence 7.43+7.485=14.915; lower fence 2.44-7.485=-5.045. 19.2&gt;14.915, an outlier; 13.6&lt;14.915 and no call is shorter than 0, so </a:t>
            </a:r>
            <a:r>
              <a:rPr lang="en-US" sz="1500" b="1" dirty="0">
                <a:solidFill>
                  <a:srgbClr val="1A1F2B"/>
                </a:solidFill>
                <a:latin typeface="Calibri" pitchFamily="34" charset="0"/>
                <a:ea typeface="Calibri" pitchFamily="34" charset="-122"/>
                <a:cs typeface="Calibri" pitchFamily="34" charset="-120"/>
              </a:rPr>
              <a:t>19.2 is the only outlier</a:t>
            </a:r>
            <a:r>
              <a:rPr lang="en-US" sz="1500" dirty="0">
                <a:solidFill>
                  <a:srgbClr val="1A1F2B"/>
                </a:solidFill>
                <a:latin typeface="Calibri" pitchFamily="34" charset="0"/>
                <a:ea typeface="Calibri" pitchFamily="34" charset="-122"/>
                <a:cs typeface="Calibri" pitchFamily="34" charset="-120"/>
              </a:rPr>
              <a:t>.</a:t>
            </a:r>
            <a:endParaRPr lang="en-US" sz="15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(f)</a:t>
            </a:r>
            <a:r>
              <a:rPr lang="en-US" sz="1500" dirty="0">
                <a:solidFill>
                  <a:srgbClr val="1A1F2B"/>
                </a:solidFill>
                <a:latin typeface="Calibri" pitchFamily="34" charset="0"/>
                <a:ea typeface="Calibri" pitchFamily="34" charset="-122"/>
                <a:cs typeface="Calibri" pitchFamily="34" charset="-120"/>
              </a:rPr>
              <a:t> A box from 2.44 to 7.43 with the median at 4.40; whiskers to 0.3 and 13.6; a cross at 19.2.</a:t>
            </a:r>
            <a:endParaRPr lang="en-US" sz="15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43</a:t>
            </a:fld>
            <a:endParaRPr lang="en-US"/>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name="Slide 44">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How do you tackle a full data-representation question?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7 of 12</a:t>
            </a:r>
            <a:endParaRPr lang="en-US" sz="1200" dirty="0"/>
          </a:p>
        </p:txBody>
      </p:sp>
      <p:sp>
        <p:nvSpPr>
          <p:cNvPr id="4" name="Shape 2"/>
          <p:cNvSpPr/>
          <p:nvPr/>
        </p:nvSpPr>
        <p:spPr>
          <a:xfrm>
            <a:off x="457200" y="1371600"/>
            <a:ext cx="8229600" cy="851306"/>
          </a:xfrm>
          <a:prstGeom prst="roundRect">
            <a:avLst>
              <a:gd name="adj" fmla="val 6445"/>
            </a:avLst>
          </a:prstGeom>
          <a:solidFill>
            <a:srgbClr val="FFFBEB"/>
          </a:solidFill>
          <a:ln w="9525">
            <a:solidFill>
              <a:srgbClr val="DDE2EA"/>
            </a:solidFill>
            <a:prstDash val="solid"/>
          </a:ln>
        </p:spPr>
      </p:sp>
      <p:sp>
        <p:nvSpPr>
          <p:cNvPr id="5" name="Text 3"/>
          <p:cNvSpPr txBox="1"/>
          <p:nvPr/>
        </p:nvSpPr>
        <p:spPr>
          <a:xfrm>
            <a:off x="603504" y="1463040"/>
            <a:ext cx="7936992" cy="705002"/>
          </a:xfrm>
          <a:prstGeom prst="rect">
            <a:avLst/>
          </a:prstGeom>
          <a:noFill/>
          <a:ln/>
        </p:spPr>
        <p:txBody>
          <a:bodyPr wrap="square" lIns="0" tIns="0" rIns="0" bIns="0" rtlCol="0" anchor="t"/>
          <a:lstStyle/>
          <a:p>
            <a:pPr indent="0" marL="0">
              <a:buNone/>
            </a:pPr>
            <a:r>
              <a:rPr lang="en-US" sz="1300" b="1" dirty="0">
                <a:solidFill>
                  <a:srgbClr val="B45309"/>
                </a:solidFill>
                <a:latin typeface="Calibri" pitchFamily="34" charset="0"/>
                <a:ea typeface="Calibri" pitchFamily="34" charset="-122"/>
                <a:cs typeface="Calibri" pitchFamily="34" charset="-120"/>
              </a:rPr>
              <a:t>Exam tip — never assume height = frequency</a:t>
            </a:r>
            <a:endParaRPr lang="en-US" sz="1300" dirty="0"/>
          </a:p>
          <a:p>
            <a:pPr indent="0" marL="0">
              <a:spcBef>
                <a:spcPts val="300"/>
              </a:spcBef>
              <a:buNone/>
            </a:pPr>
            <a:r>
              <a:rPr lang="en-US" sz="1400" dirty="0">
                <a:solidFill>
                  <a:srgbClr val="1A1F2B"/>
                </a:solidFill>
                <a:latin typeface="Calibri" pitchFamily="34" charset="0"/>
                <a:ea typeface="Calibri" pitchFamily="34" charset="-122"/>
                <a:cs typeface="Calibri" pitchFamily="34" charset="-120"/>
              </a:rPr>
              <a:t>When a histogram is given with a scale in centimetres, use one bar you know to fix the link between height and frequency density (or between area and frequency), and state that link in a line of working.</a:t>
            </a:r>
            <a:endParaRPr lang="en-US" sz="13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44</a:t>
            </a:fld>
            <a:endParaRPr lang="en-US"/>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name="Slide 45">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Exam tips for S1.1</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8 of 12</a:t>
            </a:r>
            <a:endParaRPr lang="en-US" sz="1200" dirty="0"/>
          </a:p>
        </p:txBody>
      </p:sp>
      <p:sp>
        <p:nvSpPr>
          <p:cNvPr id="4" name="Shape 2"/>
          <p:cNvSpPr/>
          <p:nvPr/>
        </p:nvSpPr>
        <p:spPr>
          <a:xfrm>
            <a:off x="457200" y="1371600"/>
            <a:ext cx="8229600" cy="1066190"/>
          </a:xfrm>
          <a:prstGeom prst="roundRect">
            <a:avLst>
              <a:gd name="adj" fmla="val 5146"/>
            </a:avLst>
          </a:prstGeom>
          <a:solidFill>
            <a:srgbClr val="FFFBEB"/>
          </a:solidFill>
          <a:ln w="9525">
            <a:solidFill>
              <a:srgbClr val="DDE2EA"/>
            </a:solidFill>
            <a:prstDash val="solid"/>
          </a:ln>
        </p:spPr>
      </p:sp>
      <p:sp>
        <p:nvSpPr>
          <p:cNvPr id="5" name="Text 3"/>
          <p:cNvSpPr txBox="1"/>
          <p:nvPr/>
        </p:nvSpPr>
        <p:spPr>
          <a:xfrm>
            <a:off x="603504" y="1463040"/>
            <a:ext cx="7936992" cy="919886"/>
          </a:xfrm>
          <a:prstGeom prst="rect">
            <a:avLst/>
          </a:prstGeom>
          <a:noFill/>
          <a:ln/>
        </p:spPr>
        <p:txBody>
          <a:bodyPr wrap="square" lIns="0" tIns="0" rIns="0" bIns="0" rtlCol="0" anchor="t"/>
          <a:lstStyle/>
          <a:p>
            <a:pPr indent="0" marL="0">
              <a:buNone/>
            </a:pPr>
            <a:r>
              <a:rPr lang="en-US" sz="1300" b="1" dirty="0">
                <a:solidFill>
                  <a:srgbClr val="B45309"/>
                </a:solidFill>
                <a:latin typeface="Calibri" pitchFamily="34" charset="0"/>
                <a:ea typeface="Calibri" pitchFamily="34" charset="-122"/>
                <a:cs typeface="Calibri" pitchFamily="34" charset="-120"/>
              </a:rPr>
              <a:t>Exam tip 1 — boundaries first</a:t>
            </a:r>
            <a:endParaRPr lang="en-US" sz="1300" dirty="0"/>
          </a:p>
          <a:p>
            <a:pPr indent="0" marL="0">
              <a:spcBef>
                <a:spcPts val="300"/>
              </a:spcBef>
              <a:buNone/>
            </a:pPr>
            <a:r>
              <a:rPr lang="en-US" sz="1400" dirty="0">
                <a:solidFill>
                  <a:srgbClr val="1A1F2B"/>
                </a:solidFill>
                <a:latin typeface="Calibri" pitchFamily="34" charset="0"/>
                <a:ea typeface="Calibri" pitchFamily="34" charset="-122"/>
                <a:cs typeface="Calibri" pitchFamily="34" charset="-120"/>
              </a:rPr>
              <a:t>Before any histogram calculation, write the class boundaries and widths in a column. "10–14" for lengths to the nearest cm is 9.5 to 14.5; for ages it is 10 to 15. Most wrong frequency densities start with a wrong width.</a:t>
            </a:r>
            <a:endParaRPr lang="en-US" sz="1300" dirty="0"/>
          </a:p>
        </p:txBody>
      </p:sp>
      <p:sp>
        <p:nvSpPr>
          <p:cNvPr id="6" name="Shape 4"/>
          <p:cNvSpPr/>
          <p:nvPr/>
        </p:nvSpPr>
        <p:spPr>
          <a:xfrm>
            <a:off x="457200" y="2556662"/>
            <a:ext cx="8229600" cy="851306"/>
          </a:xfrm>
          <a:prstGeom prst="roundRect">
            <a:avLst>
              <a:gd name="adj" fmla="val 6445"/>
            </a:avLst>
          </a:prstGeom>
          <a:solidFill>
            <a:srgbClr val="FFFBEB"/>
          </a:solidFill>
          <a:ln w="9525">
            <a:solidFill>
              <a:srgbClr val="DDE2EA"/>
            </a:solidFill>
            <a:prstDash val="solid"/>
          </a:ln>
        </p:spPr>
      </p:sp>
      <p:sp>
        <p:nvSpPr>
          <p:cNvPr id="7" name="Text 5"/>
          <p:cNvSpPr txBox="1"/>
          <p:nvPr/>
        </p:nvSpPr>
        <p:spPr>
          <a:xfrm>
            <a:off x="603504" y="2648102"/>
            <a:ext cx="7936992" cy="705002"/>
          </a:xfrm>
          <a:prstGeom prst="rect">
            <a:avLst/>
          </a:prstGeom>
          <a:noFill/>
          <a:ln/>
        </p:spPr>
        <p:txBody>
          <a:bodyPr wrap="square" lIns="0" tIns="0" rIns="0" bIns="0" rtlCol="0" anchor="t"/>
          <a:lstStyle/>
          <a:p>
            <a:pPr indent="0" marL="0">
              <a:buNone/>
            </a:pPr>
            <a:r>
              <a:rPr lang="en-US" sz="1300" b="1" dirty="0">
                <a:solidFill>
                  <a:srgbClr val="B45309"/>
                </a:solidFill>
                <a:latin typeface="Calibri" pitchFamily="34" charset="0"/>
                <a:ea typeface="Calibri" pitchFamily="34" charset="-122"/>
                <a:cs typeface="Calibri" pitchFamily="34" charset="-120"/>
              </a:rPr>
              <a:t>Exam tip 2 — show the position</a:t>
            </a:r>
            <a:endParaRPr lang="en-US" sz="1300" dirty="0"/>
          </a:p>
          <a:p>
            <a:pPr indent="0" marL="0">
              <a:spcBef>
                <a:spcPts val="300"/>
              </a:spcBef>
              <a:buNone/>
            </a:pPr>
            <a:r>
              <a:rPr lang="en-US" sz="1400" dirty="0">
                <a:solidFill>
                  <a:srgbClr val="1A1F2B"/>
                </a:solidFill>
                <a:latin typeface="Calibri" pitchFamily="34" charset="0"/>
                <a:ea typeface="Calibri" pitchFamily="34" charset="-122"/>
                <a:cs typeface="Calibri" pitchFamily="34" charset="-120"/>
              </a:rPr>
              <a:t>For quartiles from a list or a stem-and-leaf diagram, write "n/4=4.75→ 5th value" before the answer. The rule is easy to apply and the position line makes your method visible.</a:t>
            </a:r>
            <a:endParaRPr lang="en-US" sz="1300" dirty="0"/>
          </a:p>
        </p:txBody>
      </p:sp>
      <p:sp>
        <p:nvSpPr>
          <p:cNvPr id="8" name="Shape 6"/>
          <p:cNvSpPr/>
          <p:nvPr/>
        </p:nvSpPr>
        <p:spPr>
          <a:xfrm>
            <a:off x="457200" y="3526841"/>
            <a:ext cx="8229600" cy="851306"/>
          </a:xfrm>
          <a:prstGeom prst="roundRect">
            <a:avLst>
              <a:gd name="adj" fmla="val 6445"/>
            </a:avLst>
          </a:prstGeom>
          <a:solidFill>
            <a:srgbClr val="FFFBEB"/>
          </a:solidFill>
          <a:ln w="9525">
            <a:solidFill>
              <a:srgbClr val="DDE2EA"/>
            </a:solidFill>
            <a:prstDash val="solid"/>
          </a:ln>
        </p:spPr>
      </p:sp>
      <p:sp>
        <p:nvSpPr>
          <p:cNvPr id="9" name="Text 7"/>
          <p:cNvSpPr txBox="1"/>
          <p:nvPr/>
        </p:nvSpPr>
        <p:spPr>
          <a:xfrm>
            <a:off x="603504" y="3618281"/>
            <a:ext cx="7936992" cy="705002"/>
          </a:xfrm>
          <a:prstGeom prst="rect">
            <a:avLst/>
          </a:prstGeom>
          <a:noFill/>
          <a:ln/>
        </p:spPr>
        <p:txBody>
          <a:bodyPr wrap="square" lIns="0" tIns="0" rIns="0" bIns="0" rtlCol="0" anchor="t"/>
          <a:lstStyle/>
          <a:p>
            <a:pPr indent="0" marL="0">
              <a:buNone/>
            </a:pPr>
            <a:r>
              <a:rPr lang="en-US" sz="1300" b="1" dirty="0">
                <a:solidFill>
                  <a:srgbClr val="B45309"/>
                </a:solidFill>
                <a:latin typeface="Calibri" pitchFamily="34" charset="0"/>
                <a:ea typeface="Calibri" pitchFamily="34" charset="-122"/>
                <a:cs typeface="Calibri" pitchFamily="34" charset="-120"/>
              </a:rPr>
              <a:t>Exam tip 3 — fences are not whiskers</a:t>
            </a:r>
            <a:endParaRPr lang="en-US" sz="1300" dirty="0"/>
          </a:p>
          <a:p>
            <a:pPr indent="0" marL="0">
              <a:spcBef>
                <a:spcPts val="300"/>
              </a:spcBef>
              <a:buNone/>
            </a:pPr>
            <a:r>
              <a:rPr lang="en-US" sz="1400" dirty="0">
                <a:solidFill>
                  <a:srgbClr val="1A1F2B"/>
                </a:solidFill>
                <a:latin typeface="Calibri" pitchFamily="34" charset="0"/>
                <a:ea typeface="Calibri" pitchFamily="34" charset="-122"/>
                <a:cs typeface="Calibri" pitchFamily="34" charset="-120"/>
              </a:rPr>
              <a:t>Show the fence calculation, list which values lie beyond it, and then end each whisker at the last value inside. Plot each outlier as its own cross.</a:t>
            </a:r>
            <a:endParaRPr lang="en-US" sz="13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45</a:t>
            </a:fld>
            <a:endParaRPr lang="en-US"/>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name="Slide 46">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Exam tips for S1.1 (continued)</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8 of 12</a:t>
            </a:r>
            <a:endParaRPr lang="en-US" sz="1200" dirty="0"/>
          </a:p>
        </p:txBody>
      </p:sp>
      <p:sp>
        <p:nvSpPr>
          <p:cNvPr id="4" name="Shape 2"/>
          <p:cNvSpPr/>
          <p:nvPr/>
        </p:nvSpPr>
        <p:spPr>
          <a:xfrm>
            <a:off x="457200" y="1371600"/>
            <a:ext cx="8229600" cy="851306"/>
          </a:xfrm>
          <a:prstGeom prst="roundRect">
            <a:avLst>
              <a:gd name="adj" fmla="val 6445"/>
            </a:avLst>
          </a:prstGeom>
          <a:solidFill>
            <a:srgbClr val="FFFBEB"/>
          </a:solidFill>
          <a:ln w="9525">
            <a:solidFill>
              <a:srgbClr val="DDE2EA"/>
            </a:solidFill>
            <a:prstDash val="solid"/>
          </a:ln>
        </p:spPr>
      </p:sp>
      <p:sp>
        <p:nvSpPr>
          <p:cNvPr id="5" name="Text 3"/>
          <p:cNvSpPr txBox="1"/>
          <p:nvPr/>
        </p:nvSpPr>
        <p:spPr>
          <a:xfrm>
            <a:off x="603504" y="1463040"/>
            <a:ext cx="7936992" cy="705002"/>
          </a:xfrm>
          <a:prstGeom prst="rect">
            <a:avLst/>
          </a:prstGeom>
          <a:noFill/>
          <a:ln/>
        </p:spPr>
        <p:txBody>
          <a:bodyPr wrap="square" lIns="0" tIns="0" rIns="0" bIns="0" rtlCol="0" anchor="t"/>
          <a:lstStyle/>
          <a:p>
            <a:pPr indent="0" marL="0">
              <a:buNone/>
            </a:pPr>
            <a:r>
              <a:rPr lang="en-US" sz="1300" b="1" dirty="0">
                <a:solidFill>
                  <a:srgbClr val="B45309"/>
                </a:solidFill>
                <a:latin typeface="Calibri" pitchFamily="34" charset="0"/>
                <a:ea typeface="Calibri" pitchFamily="34" charset="-122"/>
                <a:cs typeface="Calibri" pitchFamily="34" charset="-120"/>
              </a:rPr>
              <a:t>Exam tip 4 — two comparisons, in context</a:t>
            </a:r>
            <a:endParaRPr lang="en-US" sz="1300" dirty="0"/>
          </a:p>
          <a:p>
            <a:pPr indent="0" marL="0">
              <a:spcBef>
                <a:spcPts val="300"/>
              </a:spcBef>
              <a:buNone/>
            </a:pPr>
            <a:r>
              <a:rPr lang="en-US" sz="1400" dirty="0">
                <a:solidFill>
                  <a:srgbClr val="1A1F2B"/>
                </a:solidFill>
                <a:latin typeface="Calibri" pitchFamily="34" charset="0"/>
                <a:ea typeface="Calibri" pitchFamily="34" charset="-122"/>
                <a:cs typeface="Calibri" pitchFamily="34" charset="-120"/>
              </a:rPr>
              <a:t>"Compare" needs a measure of location and a measure of spread, each with a sentence about the real situation: "the median time for A is lower, so A generally reacted faster".</a:t>
            </a:r>
            <a:endParaRPr lang="en-US" sz="1300" dirty="0"/>
          </a:p>
        </p:txBody>
      </p:sp>
      <p:sp>
        <p:nvSpPr>
          <p:cNvPr id="6" name="Shape 4"/>
          <p:cNvSpPr/>
          <p:nvPr/>
        </p:nvSpPr>
        <p:spPr>
          <a:xfrm>
            <a:off x="457200" y="2341778"/>
            <a:ext cx="8229600" cy="851306"/>
          </a:xfrm>
          <a:prstGeom prst="roundRect">
            <a:avLst>
              <a:gd name="adj" fmla="val 6445"/>
            </a:avLst>
          </a:prstGeom>
          <a:solidFill>
            <a:srgbClr val="FFFBEB"/>
          </a:solidFill>
          <a:ln w="9525">
            <a:solidFill>
              <a:srgbClr val="DDE2EA"/>
            </a:solidFill>
            <a:prstDash val="solid"/>
          </a:ln>
        </p:spPr>
      </p:sp>
      <p:sp>
        <p:nvSpPr>
          <p:cNvPr id="7" name="Text 5"/>
          <p:cNvSpPr txBox="1"/>
          <p:nvPr/>
        </p:nvSpPr>
        <p:spPr>
          <a:xfrm>
            <a:off x="603504" y="2433218"/>
            <a:ext cx="7936992" cy="705002"/>
          </a:xfrm>
          <a:prstGeom prst="rect">
            <a:avLst/>
          </a:prstGeom>
          <a:noFill/>
          <a:ln/>
        </p:spPr>
        <p:txBody>
          <a:bodyPr wrap="square" lIns="0" tIns="0" rIns="0" bIns="0" rtlCol="0" anchor="t"/>
          <a:lstStyle/>
          <a:p>
            <a:pPr indent="0" marL="0">
              <a:buNone/>
            </a:pPr>
            <a:r>
              <a:rPr lang="en-US" sz="1300" b="1" dirty="0">
                <a:solidFill>
                  <a:srgbClr val="B45309"/>
                </a:solidFill>
                <a:latin typeface="Calibri" pitchFamily="34" charset="0"/>
                <a:ea typeface="Calibri" pitchFamily="34" charset="-122"/>
                <a:cs typeface="Calibri" pitchFamily="34" charset="-120"/>
              </a:rPr>
              <a:t>Exam tip 5 — justify the skew</a:t>
            </a:r>
            <a:endParaRPr lang="en-US" sz="1300" dirty="0"/>
          </a:p>
          <a:p>
            <a:pPr indent="0" marL="0">
              <a:spcBef>
                <a:spcPts val="300"/>
              </a:spcBef>
              <a:buNone/>
            </a:pPr>
            <a:r>
              <a:rPr lang="en-US" sz="1400" dirty="0">
                <a:solidFill>
                  <a:srgbClr val="1A1F2B"/>
                </a:solidFill>
                <a:latin typeface="Calibri" pitchFamily="34" charset="0"/>
                <a:ea typeface="Calibri" pitchFamily="34" charset="-122"/>
                <a:cs typeface="Calibri" pitchFamily="34" charset="-120"/>
              </a:rPr>
              <a:t>"Positive skew" alone is rarely enough. Add the reason: the quartile comparison with numbers, or the order of mode, median and mean.</a:t>
            </a:r>
            <a:endParaRPr lang="en-US" sz="13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46</a:t>
            </a:fld>
            <a:endParaRPr lang="en-US"/>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name="Slide 47">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Common misconceptions</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9 of 12</a:t>
            </a:r>
            <a:endParaRPr lang="en-US" sz="1200" dirty="0"/>
          </a:p>
        </p:txBody>
      </p:sp>
      <p:graphicFrame>
        <p:nvGraphicFramePr>
          <p:cNvPr id="48" name="Table 0"/>
          <p:cNvGraphicFramePr>
            <a:graphicFrameLocks noGrp="1"/>
          </p:cNvGraphicFramePr>
          <p:nvPr>
            <p:extLst>
              <p:ext uri="{D42A27DB-BD31-4B8C-83A1-F6EECF244321}">
                <p14:modId xmlns:p14="http://schemas.microsoft.com/office/powerpoint/2010/main" val="1579011935"/>
              </p:ext>
            </p:extLst>
          </p:nvPr>
        </p:nvGraphicFramePr>
        <p:xfrm>
          <a:off x="457200" y="1371600"/>
          <a:ext cx="8229600" cy="914400"/>
        </p:xfrm>
        <a:graphic>
          <a:graphicData uri="http://schemas.openxmlformats.org/drawingml/2006/table">
            <a:tbl>
              <a:tblPr/>
              <a:tblGrid>
                <a:gridCol w="2424989"/>
                <a:gridCol w="2902306"/>
                <a:gridCol w="2902306"/>
              </a:tblGrid>
              <a:tr h="285293">
                <a:tc>
                  <a:txBody>
                    <a:bodyPr/>
                    <a:lstStyle/>
                    <a:p>
                      <a:pPr indent="0" marL="0">
                        <a:buNone/>
                      </a:pPr>
                      <a:r>
                        <a:rPr lang="en-US" sz="1200" b="1" dirty="0">
                          <a:solidFill>
                            <a:srgbClr val="13233F"/>
                          </a:solidFill>
                          <a:latin typeface="Calibri" pitchFamily="34" charset="0"/>
                          <a:ea typeface="Calibri" pitchFamily="34" charset="-122"/>
                          <a:cs typeface="Calibri" pitchFamily="34" charset="-120"/>
                        </a:rPr>
                        <a:t>Misconception</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3F5F9"/>
                    </a:solidFill>
                  </a:tcPr>
                </a:tc>
                <a:tc>
                  <a:txBody>
                    <a:bodyPr/>
                    <a:lstStyle/>
                    <a:p>
                      <a:pPr indent="0" marL="0">
                        <a:buNone/>
                      </a:pPr>
                      <a:r>
                        <a:rPr lang="en-US" sz="1200" b="1" dirty="0">
                          <a:solidFill>
                            <a:srgbClr val="13233F"/>
                          </a:solidFill>
                          <a:latin typeface="Calibri" pitchFamily="34" charset="0"/>
                          <a:ea typeface="Calibri" pitchFamily="34" charset="-122"/>
                          <a:cs typeface="Calibri" pitchFamily="34" charset="-120"/>
                        </a:rPr>
                        <a:t>Why it is wrong</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3F5F9"/>
                    </a:solidFill>
                  </a:tcPr>
                </a:tc>
                <a:tc>
                  <a:txBody>
                    <a:bodyPr/>
                    <a:lstStyle/>
                    <a:p>
                      <a:pPr indent="0" marL="0">
                        <a:buNone/>
                      </a:pPr>
                      <a:r>
                        <a:rPr lang="en-US" sz="1200" b="1" dirty="0">
                          <a:solidFill>
                            <a:srgbClr val="13233F"/>
                          </a:solidFill>
                          <a:latin typeface="Calibri" pitchFamily="34" charset="0"/>
                          <a:ea typeface="Calibri" pitchFamily="34" charset="-122"/>
                          <a:cs typeface="Calibri" pitchFamily="34" charset="-120"/>
                        </a:rPr>
                        <a:t>Correct idea</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3F5F9"/>
                    </a:solidFill>
                  </a:tcPr>
                </a:tc>
              </a:tr>
              <a:tr h="469087">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The height of a histogram bar is the frequency.</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With unequal widths a wide class would look too important.</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Area is proportional to frequency; height is frequency density.</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469087">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The modal class is the class with the largest frequency.</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A wide class collects more values without being more crowded.</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The modal class has the largest frequency density.</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469087">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The whisker goes to the outlier.</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Outliers are plotted separately.</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The whisker ends at the most extreme value that is not an outlier.</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469087">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A peak on the left means negative skew.</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Skew is named after the tail, not the peak.</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Peak on the left with a long right tail is positive skew.</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469087">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An outlier is an error and should be removed.</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Many outliers are genuine, just unusual.</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Remove it only if there is a reason to think it is a mistake; otherwise keep it and say so.</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469087">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A model that fails one test is useless.</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Refining is a normal stage of modelling.</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Use the data to adjust the assumptions, then test again.</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bl>
          </a:graphicData>
        </a:graphic>
      </p:graphicFrame>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47</a:t>
            </a:fld>
            <a:endParaRPr lang="en-US"/>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name="Slide 48">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How this topic connects</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10 of 12</a:t>
            </a:r>
            <a:endParaRPr lang="en-US" sz="1200" dirty="0"/>
          </a:p>
        </p:txBody>
      </p:sp>
      <p:sp>
        <p:nvSpPr>
          <p:cNvPr id="4" name="Text 2"/>
          <p:cNvSpPr txBox="1"/>
          <p:nvPr/>
        </p:nvSpPr>
        <p:spPr>
          <a:xfrm>
            <a:off x="457200" y="1371600"/>
            <a:ext cx="8229600" cy="1964131"/>
          </a:xfrm>
          <a:prstGeom prst="rect">
            <a:avLst/>
          </a:prstGeom>
          <a:noFill/>
          <a:ln/>
        </p:spPr>
        <p:txBody>
          <a:bodyPr wrap="square" lIns="0" tIns="0" rIns="0" bIns="0" rtlCol="0" anchor="t"/>
          <a:lstStyle/>
          <a:p>
            <a:pPr indent="0" marL="0">
              <a:buNone/>
            </a:pPr>
            <a:r>
              <a:rPr lang="en-US" sz="1700" b="1" dirty="0">
                <a:solidFill>
                  <a:srgbClr val="13233F"/>
                </a:solidFill>
                <a:latin typeface="Cambria" pitchFamily="34" charset="0"/>
                <a:ea typeface="Cambria" pitchFamily="34" charset="-122"/>
                <a:cs typeface="Cambria" pitchFamily="34" charset="-120"/>
              </a:rPr>
              <a:t>S1.2 Measures of location and dispersion</a:t>
            </a:r>
            <a:endParaRPr lang="en-US" sz="1700" dirty="0"/>
          </a:p>
          <a:p>
            <a:pPr indent="0" marL="0">
              <a:spcBef>
                <a:spcPts val="700"/>
              </a:spcBef>
              <a:buNone/>
            </a:pPr>
            <a:r>
              <a:rPr lang="en-US" sz="1500" dirty="0">
                <a:solidFill>
                  <a:srgbClr val="1A1F2B"/>
                </a:solidFill>
                <a:latin typeface="Calibri" pitchFamily="34" charset="0"/>
                <a:ea typeface="Calibri" pitchFamily="34" charset="-122"/>
                <a:cs typeface="Calibri" pitchFamily="34" charset="-120"/>
              </a:rPr>
              <a:t>Means, standard deviations, coding and medians of grouped data by interpolation supply the numbers that this page draws and interprets.</a:t>
            </a:r>
            <a:endParaRPr lang="en-US" sz="1700" dirty="0"/>
          </a:p>
          <a:p>
            <a:pPr indent="0" marL="0">
              <a:spcBef>
                <a:spcPts val="300"/>
              </a:spcBef>
              <a:buNone/>
            </a:pPr>
            <a:r>
              <a:rPr lang="en-US" sz="1700" b="1" dirty="0">
                <a:solidFill>
                  <a:srgbClr val="13233F"/>
                </a:solidFill>
                <a:latin typeface="Cambria" pitchFamily="34" charset="0"/>
                <a:ea typeface="Cambria" pitchFamily="34" charset="-122"/>
                <a:cs typeface="Cambria" pitchFamily="34" charset="-120"/>
              </a:rPr>
              <a:t>S1.6 The Normal distribution</a:t>
            </a:r>
            <a:endParaRPr lang="en-US" sz="1700" dirty="0"/>
          </a:p>
          <a:p>
            <a:pPr indent="0" marL="0">
              <a:spcBef>
                <a:spcPts val="700"/>
              </a:spcBef>
              <a:buNone/>
            </a:pPr>
            <a:r>
              <a:rPr lang="en-US" sz="1500" dirty="0">
                <a:solidFill>
                  <a:srgbClr val="1A1F2B"/>
                </a:solidFill>
                <a:latin typeface="Calibri" pitchFamily="34" charset="0"/>
                <a:ea typeface="Calibri" pitchFamily="34" charset="-122"/>
                <a:cs typeface="Calibri" pitchFamily="34" charset="-120"/>
              </a:rPr>
              <a:t>A Normal model is symmetrical, with mean = median = mode; checking a data set's skew is one way to decide whether a Normal model is reasonable. The "mean ± 2 standard deviations" outlier rule comes from the same idea.</a:t>
            </a:r>
            <a:endParaRPr lang="en-US" sz="17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48</a:t>
            </a:fld>
            <a:endParaRPr lang="en-US"/>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name="Slide 49">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Key formulae</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11 of 12</a:t>
            </a:r>
            <a:endParaRPr lang="en-US" sz="1200" dirty="0"/>
          </a:p>
        </p:txBody>
      </p:sp>
      <p:graphicFrame>
        <p:nvGraphicFramePr>
          <p:cNvPr id="50" name="Table 0"/>
          <p:cNvGraphicFramePr>
            <a:graphicFrameLocks noGrp="1"/>
          </p:cNvGraphicFramePr>
          <p:nvPr>
            <p:extLst>
              <p:ext uri="{D42A27DB-BD31-4B8C-83A1-F6EECF244321}">
                <p14:modId xmlns:p14="http://schemas.microsoft.com/office/powerpoint/2010/main" val="1579011935"/>
              </p:ext>
            </p:extLst>
          </p:nvPr>
        </p:nvGraphicFramePr>
        <p:xfrm>
          <a:off x="457200" y="1371600"/>
          <a:ext cx="8229600" cy="914400"/>
        </p:xfrm>
        <a:graphic>
          <a:graphicData uri="http://schemas.openxmlformats.org/drawingml/2006/table">
            <a:tbl>
              <a:tblPr/>
              <a:tblGrid>
                <a:gridCol w="3749040"/>
                <a:gridCol w="3362249"/>
                <a:gridCol w="1118311"/>
              </a:tblGrid>
              <a:tr h="469087">
                <a:tc>
                  <a:txBody>
                    <a:bodyPr/>
                    <a:lstStyle/>
                    <a:p>
                      <a:pPr indent="0" marL="0">
                        <a:buNone/>
                      </a:pPr>
                      <a:r>
                        <a:rPr lang="en-US" sz="1200" b="1" dirty="0">
                          <a:solidFill>
                            <a:srgbClr val="13233F"/>
                          </a:solidFill>
                          <a:latin typeface="Calibri" pitchFamily="34" charset="0"/>
                          <a:ea typeface="Calibri" pitchFamily="34" charset="-122"/>
                          <a:cs typeface="Calibri" pitchFamily="34" charset="-120"/>
                        </a:rPr>
                        <a:t>Formula</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3F5F9"/>
                    </a:solidFill>
                  </a:tcPr>
                </a:tc>
                <a:tc>
                  <a:txBody>
                    <a:bodyPr/>
                    <a:lstStyle/>
                    <a:p>
                      <a:pPr indent="0" marL="0">
                        <a:buNone/>
                      </a:pPr>
                      <a:r>
                        <a:rPr lang="en-US" sz="1200" b="1" dirty="0">
                          <a:solidFill>
                            <a:srgbClr val="13233F"/>
                          </a:solidFill>
                          <a:latin typeface="Calibri" pitchFamily="34" charset="0"/>
                          <a:ea typeface="Calibri" pitchFamily="34" charset="-122"/>
                          <a:cs typeface="Calibri" pitchFamily="34" charset="-120"/>
                        </a:rPr>
                        <a:t>Use</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3F5F9"/>
                    </a:solidFill>
                  </a:tcPr>
                </a:tc>
                <a:tc>
                  <a:txBody>
                    <a:bodyPr/>
                    <a:lstStyle/>
                    <a:p>
                      <a:pPr indent="0" marL="0">
                        <a:buNone/>
                      </a:pPr>
                      <a:r>
                        <a:rPr lang="en-US" sz="1200" b="1" dirty="0">
                          <a:solidFill>
                            <a:srgbClr val="13233F"/>
                          </a:solidFill>
                          <a:latin typeface="Calibri" pitchFamily="34" charset="0"/>
                          <a:ea typeface="Calibri" pitchFamily="34" charset="-122"/>
                          <a:cs typeface="Calibri" pitchFamily="34" charset="-120"/>
                        </a:rPr>
                        <a:t>In the formulae list?</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3F5F9"/>
                    </a:solidFill>
                  </a:tcPr>
                </a:tc>
              </a:tr>
              <a:tr h="285293">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class width = upper boundary − lower boundary</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widths of histogram bars</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No – learn it</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285293">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frequency density = frequency ÷ class width</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heights of histogram bars</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No – learn it</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469087">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area of bar = k × frequency</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histogram scale problems; estimating part of a class</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No – learn it</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469087">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Q₁, Q₂, Q₃ at positions n/4, n/2, 3n/4 (whole number: average with the next; otherwise round up)</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quartiles of raw data, e.g. from a stem-and-leaf diagram</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No – learn it</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285293">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IQR=Q₃-Q₁</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spread, unaffected by extreme values</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No – learn it</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285293">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Q₁-1.5×IQR, Q₃+1.5×IQR</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outlier fences</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No – learn it</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285293">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Q₃-Q₂&gt;Q₂-Q₁ ⇔ positive skew</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skewness from quartiles</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No – learn it</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285293">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mode &lt; median &lt; mean ⇔ positive skew</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skewness from averages</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No – learn it</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bl>
          </a:graphicData>
        </a:graphic>
      </p:graphicFrame>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49</a:t>
            </a:fld>
            <a:endParaRPr lang="en-US"/>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name="Slide 50">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Check your understanding</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12 of 12</a:t>
            </a:r>
            <a:endParaRPr lang="en-US" sz="1200" dirty="0"/>
          </a:p>
        </p:txBody>
      </p:sp>
      <p:sp>
        <p:nvSpPr>
          <p:cNvPr id="4" name="Text 2"/>
          <p:cNvSpPr txBox="1"/>
          <p:nvPr/>
        </p:nvSpPr>
        <p:spPr>
          <a:xfrm>
            <a:off x="457200" y="1371600"/>
            <a:ext cx="8229600" cy="1682496"/>
          </a:xfrm>
          <a:prstGeom prst="rect">
            <a:avLst/>
          </a:prstGeom>
          <a:noFill/>
          <a:ln/>
        </p:spPr>
        <p:txBody>
          <a:bodyPr wrap="square" lIns="0" tIns="0" rIns="0" bIns="0" rtlCol="0" anchor="t"/>
          <a:lstStyle/>
          <a:p>
            <a:pPr indent="0" marL="0">
              <a:buNone/>
            </a:pPr>
            <a:r>
              <a:rPr lang="en-US" sz="1500" dirty="0">
                <a:solidFill>
                  <a:srgbClr val="1A1F2B"/>
                </a:solidFill>
                <a:latin typeface="Calibri" pitchFamily="34" charset="0"/>
                <a:ea typeface="Calibri" pitchFamily="34" charset="-122"/>
                <a:cs typeface="Calibri" pitchFamily="34" charset="-120"/>
              </a:rPr>
              <a:t>1. Ages are recorded in completed years. Give the class boundaries and width of the class "40–49".</a:t>
            </a:r>
            <a:endParaRPr lang="en-US" sz="1500" dirty="0"/>
          </a:p>
          <a:p>
            <a:pPr indent="0" marL="0">
              <a:spcBef>
                <a:spcPts val="900"/>
              </a:spcBef>
              <a:buNone/>
            </a:pPr>
            <a:r>
              <a:rPr lang="en-US" sz="1500" dirty="0">
                <a:solidFill>
                  <a:srgbClr val="1A1F2B"/>
                </a:solidFill>
                <a:latin typeface="Calibri" pitchFamily="34" charset="0"/>
                <a:ea typeface="Calibri" pitchFamily="34" charset="-122"/>
                <a:cs typeface="Calibri" pitchFamily="34" charset="-120"/>
              </a:rPr>
              <a:t>2. The class 2.5≤x&lt;4 has frequency 21. Find its frequency density.</a:t>
            </a:r>
            <a:endParaRPr lang="en-US" sz="1500" dirty="0"/>
          </a:p>
          <a:p>
            <a:pPr indent="0" marL="0">
              <a:spcBef>
                <a:spcPts val="900"/>
              </a:spcBef>
              <a:buNone/>
            </a:pPr>
            <a:r>
              <a:rPr lang="en-US" sz="1500" dirty="0">
                <a:solidFill>
                  <a:srgbClr val="1A1F2B"/>
                </a:solidFill>
                <a:latin typeface="Calibri" pitchFamily="34" charset="0"/>
                <a:ea typeface="Calibri" pitchFamily="34" charset="-122"/>
                <a:cs typeface="Calibri" pitchFamily="34" charset="-120"/>
              </a:rPr>
              <a:t>3. A stem-and-leaf diagram shows 27 values. Which values give Q₁, Q₂ and Q₃?</a:t>
            </a:r>
            <a:endParaRPr lang="en-US" sz="1500" dirty="0"/>
          </a:p>
          <a:p>
            <a:pPr indent="0" marL="0">
              <a:spcBef>
                <a:spcPts val="900"/>
              </a:spcBef>
              <a:buNone/>
            </a:pPr>
            <a:r>
              <a:rPr lang="en-US" sz="1500" dirty="0">
                <a:solidFill>
                  <a:srgbClr val="1A1F2B"/>
                </a:solidFill>
                <a:latin typeface="Calibri" pitchFamily="34" charset="0"/>
                <a:ea typeface="Calibri" pitchFamily="34" charset="-122"/>
                <a:cs typeface="Calibri" pitchFamily="34" charset="-120"/>
              </a:rPr>
              <a:t>4. Q₁=12, Q₂=15, Q₃=22. Using the 1.5×IQR rule, is 40 an outlier? Describe the skew.</a:t>
            </a:r>
            <a:endParaRPr lang="en-US" sz="1500" dirty="0"/>
          </a:p>
          <a:p>
            <a:pPr indent="0" marL="0">
              <a:spcBef>
                <a:spcPts val="900"/>
              </a:spcBef>
              <a:buNone/>
            </a:pPr>
            <a:r>
              <a:rPr lang="en-US" sz="1500" dirty="0">
                <a:solidFill>
                  <a:srgbClr val="1A1F2B"/>
                </a:solidFill>
                <a:latin typeface="Calibri" pitchFamily="34" charset="0"/>
                <a:ea typeface="Calibri" pitchFamily="34" charset="-122"/>
                <a:cs typeface="Calibri" pitchFamily="34" charset="-120"/>
              </a:rPr>
              <a:t>5. A data set has mean 52, median 55 and mode 58. Describe its skewness.</a:t>
            </a:r>
            <a:endParaRPr lang="en-US" sz="15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50</a:t>
            </a:fld>
            <a:endParaRPr lang="en-US"/>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name="Slide 51">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Check your understanding · answers</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12 of 12</a:t>
            </a:r>
            <a:endParaRPr lang="en-US" sz="1200" dirty="0"/>
          </a:p>
        </p:txBody>
      </p:sp>
      <p:sp>
        <p:nvSpPr>
          <p:cNvPr id="4" name="Text 2"/>
          <p:cNvSpPr txBox="1"/>
          <p:nvPr/>
        </p:nvSpPr>
        <p:spPr>
          <a:xfrm>
            <a:off x="457200" y="1371600"/>
            <a:ext cx="8229600" cy="1479499"/>
          </a:xfrm>
          <a:prstGeom prst="rect">
            <a:avLst/>
          </a:prstGeom>
          <a:noFill/>
          <a:ln/>
        </p:spPr>
        <p:txBody>
          <a:bodyPr wrap="square" lIns="0" tIns="0" rIns="0" bIns="0" rtlCol="0" anchor="t"/>
          <a:lstStyle/>
          <a:p>
            <a:pPr indent="0" marL="0">
              <a:buNone/>
            </a:pPr>
            <a:r>
              <a:rPr lang="en-US" sz="1500" dirty="0">
                <a:solidFill>
                  <a:srgbClr val="1A1F2B"/>
                </a:solidFill>
                <a:latin typeface="Calibri" pitchFamily="34" charset="0"/>
                <a:ea typeface="Calibri" pitchFamily="34" charset="-122"/>
                <a:cs typeface="Calibri" pitchFamily="34" charset="-120"/>
              </a:rPr>
              <a:t>1. 40 and 50 (someone aged 49 years 11 months is still "49"), so the width is 10.</a:t>
            </a:r>
            <a:endParaRPr lang="en-US" sz="1500" dirty="0"/>
          </a:p>
          <a:p>
            <a:pPr indent="0" marL="0">
              <a:spcBef>
                <a:spcPts val="500"/>
              </a:spcBef>
              <a:buNone/>
            </a:pPr>
            <a:r>
              <a:rPr lang="en-US" sz="1500" dirty="0">
                <a:solidFill>
                  <a:srgbClr val="1A1F2B"/>
                </a:solidFill>
                <a:latin typeface="Calibri" pitchFamily="34" charset="0"/>
                <a:ea typeface="Calibri" pitchFamily="34" charset="-122"/>
                <a:cs typeface="Calibri" pitchFamily="34" charset="-120"/>
              </a:rPr>
              <a:t>2. Width 4-2.5=1.5, so frequency density =21÷1.5=14.</a:t>
            </a:r>
            <a:endParaRPr lang="en-US" sz="1500" dirty="0"/>
          </a:p>
          <a:p>
            <a:pPr indent="0" marL="0">
              <a:spcBef>
                <a:spcPts val="500"/>
              </a:spcBef>
              <a:buNone/>
            </a:pPr>
            <a:r>
              <a:rPr lang="en-US" sz="1500" dirty="0">
                <a:solidFill>
                  <a:srgbClr val="1A1F2B"/>
                </a:solidFill>
                <a:latin typeface="Calibri" pitchFamily="34" charset="0"/>
                <a:ea typeface="Calibri" pitchFamily="34" charset="-122"/>
                <a:cs typeface="Calibri" pitchFamily="34" charset="-120"/>
              </a:rPr>
              <a:t>3. 27/4=6.75→ 7th; 27/2=13.5→ 14th; 3×27/4=20.25→ 21st.</a:t>
            </a:r>
            <a:endParaRPr lang="en-US" sz="1500" dirty="0"/>
          </a:p>
          <a:p>
            <a:pPr indent="0" marL="0">
              <a:spcBef>
                <a:spcPts val="500"/>
              </a:spcBef>
              <a:buNone/>
            </a:pPr>
            <a:r>
              <a:rPr lang="en-US" sz="1500" dirty="0">
                <a:solidFill>
                  <a:srgbClr val="1A1F2B"/>
                </a:solidFill>
                <a:latin typeface="Calibri" pitchFamily="34" charset="0"/>
                <a:ea typeface="Calibri" pitchFamily="34" charset="-122"/>
                <a:cs typeface="Calibri" pitchFamily="34" charset="-120"/>
              </a:rPr>
              <a:t>4. IQR=10, fences 12-15=-3 and 22+15=37; 40&gt;37, so yes. Q₃-Q₂=7&gt;Q₂-Q₁=3, so positive skew.</a:t>
            </a:r>
            <a:endParaRPr lang="en-US" sz="1500" dirty="0"/>
          </a:p>
          <a:p>
            <a:pPr indent="0" marL="0">
              <a:spcBef>
                <a:spcPts val="500"/>
              </a:spcBef>
              <a:buNone/>
            </a:pPr>
            <a:r>
              <a:rPr lang="en-US" sz="1500" dirty="0">
                <a:solidFill>
                  <a:srgbClr val="1A1F2B"/>
                </a:solidFill>
                <a:latin typeface="Calibri" pitchFamily="34" charset="0"/>
                <a:ea typeface="Calibri" pitchFamily="34" charset="-122"/>
                <a:cs typeface="Calibri" pitchFamily="34" charset="-120"/>
              </a:rPr>
              <a:t>5. mean &lt; median &lt; mode, so negative skew (a long tail of low values).</a:t>
            </a:r>
            <a:endParaRPr lang="en-US" sz="15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51</a:t>
            </a:fld>
            <a:endParaRPr lang="en-US"/>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name="Slide 52">
    <p:spTree>
      <p:nvGrpSpPr>
        <p:cNvPr id="1" name=""/>
        <p:cNvGrpSpPr/>
        <p:nvPr/>
      </p:nvGrpSpPr>
      <p:grpSpPr>
        <a:xfrm>
          <a:off x="0" y="0"/>
          <a:ext cx="0" cy="0"/>
          <a:chOff x="0" y="0"/>
          <a:chExt cx="0" cy="0"/>
        </a:xfrm>
      </p:grpSpPr>
      <p:sp>
        <p:nvSpPr>
          <p:cNvPr id="2" name="Text 0"/>
          <p:cNvSpPr txBox="1"/>
          <p:nvPr/>
        </p:nvSpPr>
        <p:spPr>
          <a:xfrm>
            <a:off x="548640" y="1463040"/>
            <a:ext cx="8046720" cy="914400"/>
          </a:xfrm>
          <a:prstGeom prst="rect">
            <a:avLst/>
          </a:prstGeom>
          <a:noFill/>
          <a:ln/>
        </p:spPr>
        <p:txBody>
          <a:bodyPr wrap="square" lIns="0" tIns="0" rIns="0" bIns="0" rtlCol="0" anchor="ctr"/>
          <a:lstStyle/>
          <a:p>
            <a:pPr indent="0" marL="0">
              <a:buNone/>
            </a:pPr>
            <a:r>
              <a:rPr lang="en-US" sz="3800" b="1" dirty="0">
                <a:solidFill>
                  <a:srgbClr val="FFFFFF"/>
                </a:solidFill>
                <a:latin typeface="Cambria" pitchFamily="34" charset="0"/>
                <a:ea typeface="Cambria" pitchFamily="34" charset="-122"/>
                <a:cs typeface="Cambria" pitchFamily="34" charset="-120"/>
              </a:rPr>
              <a:t>Practice questions</a:t>
            </a:r>
            <a:endParaRPr lang="en-US" sz="3800" dirty="0"/>
          </a:p>
        </p:txBody>
      </p:sp>
      <p:sp>
        <p:nvSpPr>
          <p:cNvPr id="3" name="Text 1"/>
          <p:cNvSpPr txBox="1"/>
          <p:nvPr/>
        </p:nvSpPr>
        <p:spPr>
          <a:xfrm>
            <a:off x="548640" y="2468880"/>
            <a:ext cx="8046720" cy="457200"/>
          </a:xfrm>
          <a:prstGeom prst="rect">
            <a:avLst/>
          </a:prstGeom>
          <a:noFill/>
          <a:ln/>
        </p:spPr>
        <p:txBody>
          <a:bodyPr wrap="square" lIns="0" tIns="0" rIns="0" bIns="0" rtlCol="0" anchor="ctr"/>
          <a:lstStyle/>
          <a:p>
            <a:pPr indent="0" marL="0">
              <a:buNone/>
            </a:pPr>
            <a:r>
              <a:rPr lang="en-US" sz="1600" dirty="0">
                <a:solidFill>
                  <a:srgbClr val="C9D3E6"/>
                </a:solidFill>
              </a:rPr>
              <a:t>2 original exam-style questions. Answers at the end of the deck.</a:t>
            </a:r>
            <a:endParaRPr lang="en-US" sz="1600" dirty="0"/>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name="Slide 53">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Question 1</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6 marks</a:t>
            </a:r>
            <a:endParaRPr lang="en-US" sz="1200" dirty="0"/>
          </a:p>
        </p:txBody>
      </p:sp>
      <p:graphicFrame>
        <p:nvGraphicFramePr>
          <p:cNvPr id="54" name="Table 0"/>
          <p:cNvGraphicFramePr>
            <a:graphicFrameLocks noGrp="1"/>
          </p:cNvGraphicFramePr>
          <p:nvPr>
            <p:extLst>
              <p:ext uri="{D42A27DB-BD31-4B8C-83A1-F6EECF244321}">
                <p14:modId xmlns:p14="http://schemas.microsoft.com/office/powerpoint/2010/main" val="1579011935"/>
              </p:ext>
            </p:extLst>
          </p:nvPr>
        </p:nvGraphicFramePr>
        <p:xfrm>
          <a:off x="457200" y="3108960"/>
          <a:ext cx="8229600" cy="914400"/>
        </p:xfrm>
        <a:graphic>
          <a:graphicData uri="http://schemas.openxmlformats.org/drawingml/2006/table">
            <a:tbl>
              <a:tblPr/>
              <a:tblGrid>
                <a:gridCol w="4114800"/>
                <a:gridCol w="4114800"/>
              </a:tblGrid>
              <a:tr h="0">
                <a:tc>
                  <a:txBody>
                    <a:bodyPr/>
                    <a:lstStyle/>
                    <a:p>
                      <a:pPr algn="ctr" indent="0" marL="0">
                        <a:buNone/>
                      </a:pPr>
                      <a:r>
                        <a:rPr lang="en-US" sz="1200" b="1" dirty="0">
                          <a:solidFill>
                            <a:srgbClr val="1A1F2B"/>
                          </a:solidFill>
                        </a:rPr>
                        <a:t>Mass m (g)</a:t>
                      </a:r>
                      <a:endParaRPr lang="en-US" sz="1200" dirty="0"/>
                    </a:p>
                  </a:txBody>
                  <a:tcPr marL="36576" marR="36576" marT="36576" marB="36576" anchor="ctr">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3F5F9"/>
                    </a:solidFill>
                  </a:tcPr>
                </a:tc>
                <a:tc>
                  <a:txBody>
                    <a:bodyPr/>
                    <a:lstStyle/>
                    <a:p>
                      <a:pPr algn="ctr" indent="0" marL="0">
                        <a:buNone/>
                      </a:pPr>
                      <a:r>
                        <a:rPr lang="en-US" sz="1200" dirty="0">
                          <a:solidFill>
                            <a:srgbClr val="1A1F2B"/>
                          </a:solidFill>
                        </a:rPr>
                        <a:t>Frequency</a:t>
                      </a:r>
                      <a:endParaRPr lang="en-US" sz="1200" dirty="0"/>
                    </a:p>
                  </a:txBody>
                  <a:tcPr marL="36576" marR="36576" marT="36576" marB="36576" anchor="ctr">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0">
                <a:tc>
                  <a:txBody>
                    <a:bodyPr/>
                    <a:lstStyle/>
                    <a:p>
                      <a:pPr algn="ctr" indent="0" marL="0">
                        <a:buNone/>
                      </a:pPr>
                      <a:r>
                        <a:rPr lang="en-US" sz="1200" b="1" dirty="0">
                          <a:solidFill>
                            <a:srgbClr val="1A1F2B"/>
                          </a:solidFill>
                        </a:rPr>
                        <a:t>100 ≤ m &lt; 120</a:t>
                      </a:r>
                      <a:endParaRPr lang="en-US" sz="1200" dirty="0"/>
                    </a:p>
                  </a:txBody>
                  <a:tcPr marL="36576" marR="36576" marT="36576" marB="36576" anchor="ctr">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3F5F9"/>
                    </a:solidFill>
                  </a:tcPr>
                </a:tc>
                <a:tc>
                  <a:txBody>
                    <a:bodyPr/>
                    <a:lstStyle/>
                    <a:p>
                      <a:pPr algn="ctr" indent="0" marL="0">
                        <a:buNone/>
                      </a:pPr>
                      <a:r>
                        <a:rPr lang="en-US" sz="1200" dirty="0">
                          <a:solidFill>
                            <a:srgbClr val="1A1F2B"/>
                          </a:solidFill>
                        </a:rPr>
                        <a:t>8</a:t>
                      </a:r>
                      <a:endParaRPr lang="en-US" sz="1200" dirty="0"/>
                    </a:p>
                  </a:txBody>
                  <a:tcPr marL="36576" marR="36576" marT="36576" marB="36576" anchor="ctr">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0">
                <a:tc>
                  <a:txBody>
                    <a:bodyPr/>
                    <a:lstStyle/>
                    <a:p>
                      <a:pPr algn="ctr" indent="0" marL="0">
                        <a:buNone/>
                      </a:pPr>
                      <a:r>
                        <a:rPr lang="en-US" sz="1200" b="1" dirty="0">
                          <a:solidFill>
                            <a:srgbClr val="1A1F2B"/>
                          </a:solidFill>
                        </a:rPr>
                        <a:t>120 ≤ m &lt; 130</a:t>
                      </a:r>
                      <a:endParaRPr lang="en-US" sz="1200" dirty="0"/>
                    </a:p>
                  </a:txBody>
                  <a:tcPr marL="36576" marR="36576" marT="36576" marB="36576" anchor="ctr">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3F5F9"/>
                    </a:solidFill>
                  </a:tcPr>
                </a:tc>
                <a:tc>
                  <a:txBody>
                    <a:bodyPr/>
                    <a:lstStyle/>
                    <a:p>
                      <a:pPr algn="ctr" indent="0" marL="0">
                        <a:buNone/>
                      </a:pPr>
                      <a:r>
                        <a:rPr lang="en-US" sz="1200" dirty="0">
                          <a:solidFill>
                            <a:srgbClr val="1A1F2B"/>
                          </a:solidFill>
                        </a:rPr>
                        <a:t>14</a:t>
                      </a:r>
                      <a:endParaRPr lang="en-US" sz="1200" dirty="0"/>
                    </a:p>
                  </a:txBody>
                  <a:tcPr marL="36576" marR="36576" marT="36576" marB="36576" anchor="ctr">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0">
                <a:tc>
                  <a:txBody>
                    <a:bodyPr/>
                    <a:lstStyle/>
                    <a:p>
                      <a:pPr algn="ctr" indent="0" marL="0">
                        <a:buNone/>
                      </a:pPr>
                      <a:r>
                        <a:rPr lang="en-US" sz="1200" b="1" dirty="0">
                          <a:solidFill>
                            <a:srgbClr val="1A1F2B"/>
                          </a:solidFill>
                        </a:rPr>
                        <a:t>130 ≤ m &lt; 140</a:t>
                      </a:r>
                      <a:endParaRPr lang="en-US" sz="1200" dirty="0"/>
                    </a:p>
                  </a:txBody>
                  <a:tcPr marL="36576" marR="36576" marT="36576" marB="36576" anchor="ctr">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3F5F9"/>
                    </a:solidFill>
                  </a:tcPr>
                </a:tc>
                <a:tc>
                  <a:txBody>
                    <a:bodyPr/>
                    <a:lstStyle/>
                    <a:p>
                      <a:pPr algn="ctr" indent="0" marL="0">
                        <a:buNone/>
                      </a:pPr>
                      <a:r>
                        <a:rPr lang="en-US" sz="1200" dirty="0">
                          <a:solidFill>
                            <a:srgbClr val="1A1F2B"/>
                          </a:solidFill>
                        </a:rPr>
                        <a:t>22</a:t>
                      </a:r>
                      <a:endParaRPr lang="en-US" sz="1200" dirty="0"/>
                    </a:p>
                  </a:txBody>
                  <a:tcPr marL="36576" marR="36576" marT="36576" marB="36576" anchor="ctr">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0">
                <a:tc>
                  <a:txBody>
                    <a:bodyPr/>
                    <a:lstStyle/>
                    <a:p>
                      <a:pPr algn="ctr" indent="0" marL="0">
                        <a:buNone/>
                      </a:pPr>
                      <a:r>
                        <a:rPr lang="en-US" sz="1200" b="1" dirty="0">
                          <a:solidFill>
                            <a:srgbClr val="1A1F2B"/>
                          </a:solidFill>
                        </a:rPr>
                        <a:t>140 ≤ m &lt; 150</a:t>
                      </a:r>
                      <a:endParaRPr lang="en-US" sz="1200" dirty="0"/>
                    </a:p>
                  </a:txBody>
                  <a:tcPr marL="36576" marR="36576" marT="36576" marB="36576" anchor="ctr">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3F5F9"/>
                    </a:solidFill>
                  </a:tcPr>
                </a:tc>
                <a:tc>
                  <a:txBody>
                    <a:bodyPr/>
                    <a:lstStyle/>
                    <a:p>
                      <a:pPr algn="ctr" indent="0" marL="0">
                        <a:buNone/>
                      </a:pPr>
                      <a:r>
                        <a:rPr lang="en-US" sz="1200" dirty="0">
                          <a:solidFill>
                            <a:srgbClr val="1A1F2B"/>
                          </a:solidFill>
                        </a:rPr>
                        <a:t>20</a:t>
                      </a:r>
                      <a:endParaRPr lang="en-US" sz="1200" dirty="0"/>
                    </a:p>
                  </a:txBody>
                  <a:tcPr marL="36576" marR="36576" marT="36576" marB="36576" anchor="ctr">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0">
                <a:tc>
                  <a:txBody>
                    <a:bodyPr/>
                    <a:lstStyle/>
                    <a:p>
                      <a:pPr algn="ctr" indent="0" marL="0">
                        <a:buNone/>
                      </a:pPr>
                      <a:r>
                        <a:rPr lang="en-US" sz="1200" b="1" dirty="0">
                          <a:solidFill>
                            <a:srgbClr val="1A1F2B"/>
                          </a:solidFill>
                        </a:rPr>
                        <a:t>150 ≤ m &lt; 180</a:t>
                      </a:r>
                      <a:endParaRPr lang="en-US" sz="1200" dirty="0"/>
                    </a:p>
                  </a:txBody>
                  <a:tcPr marL="36576" marR="36576" marT="36576" marB="36576" anchor="ctr">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3F5F9"/>
                    </a:solidFill>
                  </a:tcPr>
                </a:tc>
                <a:tc>
                  <a:txBody>
                    <a:bodyPr/>
                    <a:lstStyle/>
                    <a:p>
                      <a:pPr algn="ctr" indent="0" marL="0">
                        <a:buNone/>
                      </a:pPr>
                      <a:r>
                        <a:rPr lang="en-US" sz="1200" dirty="0">
                          <a:solidFill>
                            <a:srgbClr val="1A1F2B"/>
                          </a:solidFill>
                        </a:rPr>
                        <a:t>16</a:t>
                      </a:r>
                      <a:endParaRPr lang="en-US" sz="1200" dirty="0"/>
                    </a:p>
                  </a:txBody>
                  <a:tcPr marL="36576" marR="36576" marT="36576" marB="36576" anchor="ctr">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bl>
          </a:graphicData>
        </a:graphic>
      </p:graphicFrame>
      <p:sp>
        <p:nvSpPr>
          <p:cNvPr id="5" name="Text 2"/>
          <p:cNvSpPr txBox="1"/>
          <p:nvPr/>
        </p:nvSpPr>
        <p:spPr>
          <a:xfrm>
            <a:off x="457200" y="1325880"/>
            <a:ext cx="8229600" cy="1691640"/>
          </a:xfrm>
          <a:prstGeom prst="rect">
            <a:avLst/>
          </a:prstGeom>
          <a:noFill/>
          <a:ln/>
        </p:spPr>
        <p:txBody>
          <a:bodyPr wrap="square" lIns="0" tIns="0" rIns="0" bIns="0" rtlCol="0" anchor="t">
            <a:normAutofit/>
          </a:bodyPr>
          <a:lstStyle/>
          <a:p>
            <a:pPr indent="0" marL="0">
              <a:spcAft>
                <a:spcPts val="600"/>
              </a:spcAft>
              <a:buNone/>
            </a:pPr>
            <a:r>
              <a:rPr lang="en-US" sz="1600" dirty="0">
                <a:solidFill>
                  <a:srgbClr val="1A1F2B"/>
                </a:solidFill>
              </a:rPr>
              <a:t>The masses, m grams, of 80 apples from an orchard are summarised in the table. A histogram is drawn to represent these data.</a:t>
            </a:r>
            <a:endParaRPr lang="en-US" sz="1600" dirty="0"/>
          </a:p>
          <a:p>
            <a:pPr indent="0" marL="0">
              <a:spcAft>
                <a:spcPts val="600"/>
              </a:spcAft>
              <a:buNone/>
            </a:pPr>
            <a:r>
              <a:rPr lang="en-US" sz="1600" dirty="0">
                <a:solidFill>
                  <a:srgbClr val="1A1F2B"/>
                </a:solidFill>
              </a:rPr>
              <a:t>(a) Calculate the frequency density for each class.  [2]</a:t>
            </a:r>
            <a:endParaRPr lang="en-US" sz="1600" dirty="0"/>
          </a:p>
          <a:p>
            <a:pPr indent="0" marL="0">
              <a:spcAft>
                <a:spcPts val="600"/>
              </a:spcAft>
              <a:buNone/>
            </a:pPr>
            <a:r>
              <a:rPr lang="en-US" sz="1600" dirty="0">
                <a:solidFill>
                  <a:srgbClr val="1A1F2B"/>
                </a:solidFill>
              </a:rPr>
              <a:t>(b) State the modal class.  [1]</a:t>
            </a:r>
            <a:endParaRPr lang="en-US" sz="1600" dirty="0"/>
          </a:p>
          <a:p>
            <a:pPr indent="0" marL="0">
              <a:spcAft>
                <a:spcPts val="600"/>
              </a:spcAft>
              <a:buNone/>
            </a:pPr>
            <a:r>
              <a:rPr lang="en-US" sz="1600" dirty="0">
                <a:solidFill>
                  <a:srgbClr val="1A1F2B"/>
                </a:solidFill>
              </a:rPr>
              <a:t>(c) Estimate the number of apples with a mass between 125 g and 160 g.  [3]</a:t>
            </a:r>
            <a:endParaRPr lang="en-US" sz="16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53</a:t>
            </a:fld>
            <a:endParaRPr lang="en-US"/>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name="Slide 54">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Question 2</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6 marks</a:t>
            </a:r>
            <a:endParaRPr lang="en-US" sz="1200" dirty="0"/>
          </a:p>
        </p:txBody>
      </p:sp>
      <p:sp>
        <p:nvSpPr>
          <p:cNvPr id="4" name="Text 2"/>
          <p:cNvSpPr txBox="1"/>
          <p:nvPr/>
        </p:nvSpPr>
        <p:spPr>
          <a:xfrm>
            <a:off x="457200" y="1325880"/>
            <a:ext cx="8229600" cy="3246120"/>
          </a:xfrm>
          <a:prstGeom prst="rect">
            <a:avLst/>
          </a:prstGeom>
          <a:noFill/>
          <a:ln/>
        </p:spPr>
        <p:txBody>
          <a:bodyPr wrap="square" lIns="0" tIns="0" rIns="0" bIns="0" rtlCol="0" anchor="t">
            <a:normAutofit/>
          </a:bodyPr>
          <a:lstStyle/>
          <a:p>
            <a:pPr indent="0" marL="0">
              <a:spcAft>
                <a:spcPts val="600"/>
              </a:spcAft>
              <a:buNone/>
            </a:pPr>
            <a:r>
              <a:rPr lang="en-US" sz="1400" dirty="0">
                <a:solidFill>
                  <a:srgbClr val="1A1F2B"/>
                </a:solidFill>
              </a:rPr>
              <a:t>The numbers of emails received in one day by 22 employees of a small firm were</a:t>
            </a:r>
            <a:endParaRPr lang="en-US" sz="1400" dirty="0"/>
          </a:p>
          <a:p>
            <a:pPr indent="0" marL="0">
              <a:spcAft>
                <a:spcPts val="600"/>
              </a:spcAft>
              <a:buNone/>
            </a:pPr>
            <a:r>
              <a:rPr lang="en-US" sz="1400" dirty="0">
                <a:solidFill>
                  <a:srgbClr val="1A1F2B"/>
                </a:solidFill>
              </a:rPr>
              <a:t>24, 8, 36, 17, 29, 45, 15, 33, 21, 67, 26, 12, 38, 24, 31, 19, 42, 28, 17, 35, 51, 23</a:t>
            </a:r>
            <a:endParaRPr lang="en-US" sz="1400" dirty="0"/>
          </a:p>
          <a:p>
            <a:pPr indent="0" marL="0">
              <a:spcAft>
                <a:spcPts val="600"/>
              </a:spcAft>
              <a:buNone/>
            </a:pPr>
            <a:r>
              <a:rPr lang="en-US" sz="1400" dirty="0">
                <a:solidFill>
                  <a:srgbClr val="1A1F2B"/>
                </a:solidFill>
              </a:rPr>
              <a:t>(a) Draw an ordered stem-and-leaf diagram to show these data, including a key.  [3]</a:t>
            </a:r>
            <a:endParaRPr lang="en-US" sz="1400" dirty="0"/>
          </a:p>
          <a:p>
            <a:pPr indent="0" marL="0">
              <a:spcAft>
                <a:spcPts val="600"/>
              </a:spcAft>
              <a:buNone/>
            </a:pPr>
            <a:r>
              <a:rPr lang="en-US" sz="1400" dirty="0">
                <a:solidFill>
                  <a:srgbClr val="1A1F2B"/>
                </a:solidFill>
              </a:rPr>
              <a:t>(b) Find the median.  [1]</a:t>
            </a:r>
            <a:endParaRPr lang="en-US" sz="1400" dirty="0"/>
          </a:p>
          <a:p>
            <a:pPr indent="0" marL="0">
              <a:spcAft>
                <a:spcPts val="600"/>
              </a:spcAft>
              <a:buNone/>
            </a:pPr>
            <a:r>
              <a:rPr lang="en-US" sz="1400" dirty="0">
                <a:solidFill>
                  <a:srgbClr val="1A1F2B"/>
                </a:solidFill>
              </a:rPr>
              <a:t>(c) Find the lower quartile and the upper quartile.  [2]</a:t>
            </a:r>
            <a:endParaRPr lang="en-US" sz="14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54</a:t>
            </a:fld>
            <a:endParaRPr lang="en-US"/>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name="Slide 55">
    <p:spTree>
      <p:nvGrpSpPr>
        <p:cNvPr id="1" name=""/>
        <p:cNvGrpSpPr/>
        <p:nvPr/>
      </p:nvGrpSpPr>
      <p:grpSpPr>
        <a:xfrm>
          <a:off x="0" y="0"/>
          <a:ext cx="0" cy="0"/>
          <a:chOff x="0" y="0"/>
          <a:chExt cx="0" cy="0"/>
        </a:xfrm>
      </p:grpSpPr>
      <p:sp>
        <p:nvSpPr>
          <p:cNvPr id="2" name="Text 0"/>
          <p:cNvSpPr txBox="1"/>
          <p:nvPr/>
        </p:nvSpPr>
        <p:spPr>
          <a:xfrm>
            <a:off x="548640" y="1645920"/>
            <a:ext cx="8046720" cy="914400"/>
          </a:xfrm>
          <a:prstGeom prst="rect">
            <a:avLst/>
          </a:prstGeom>
          <a:noFill/>
          <a:ln/>
        </p:spPr>
        <p:txBody>
          <a:bodyPr wrap="square" lIns="0" tIns="0" rIns="0" bIns="0" rtlCol="0" anchor="ctr"/>
          <a:lstStyle/>
          <a:p>
            <a:pPr indent="0" marL="0">
              <a:buNone/>
            </a:pPr>
            <a:r>
              <a:rPr lang="en-US" sz="3800" b="1" dirty="0">
                <a:solidFill>
                  <a:srgbClr val="FFFFFF"/>
                </a:solidFill>
                <a:latin typeface="Cambria" pitchFamily="34" charset="0"/>
                <a:ea typeface="Cambria" pitchFamily="34" charset="-122"/>
                <a:cs typeface="Cambria" pitchFamily="34" charset="-120"/>
              </a:rPr>
              <a:t>Answers</a:t>
            </a:r>
            <a:endParaRPr lang="en-US" sz="3800" dirty="0"/>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name="Slide 56">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Question 1 · answer</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Mark scheme</a:t>
            </a:r>
            <a:endParaRPr lang="en-US" sz="1200" dirty="0"/>
          </a:p>
        </p:txBody>
      </p:sp>
      <p:sp>
        <p:nvSpPr>
          <p:cNvPr id="4" name="Shape 2"/>
          <p:cNvSpPr/>
          <p:nvPr/>
        </p:nvSpPr>
        <p:spPr>
          <a:xfrm>
            <a:off x="457200" y="1325880"/>
            <a:ext cx="8229600" cy="3246120"/>
          </a:xfrm>
          <a:prstGeom prst="roundRect">
            <a:avLst>
              <a:gd name="adj" fmla="val 1690"/>
            </a:avLst>
          </a:prstGeom>
          <a:solidFill>
            <a:srgbClr val="F3F5F9"/>
          </a:solidFill>
          <a:ln w="12700">
            <a:solidFill>
              <a:srgbClr val="DDE2EA"/>
            </a:solidFill>
            <a:prstDash val="solid"/>
          </a:ln>
        </p:spPr>
      </p:sp>
      <p:sp>
        <p:nvSpPr>
          <p:cNvPr id="5" name="Text 3"/>
          <p:cNvSpPr txBox="1"/>
          <p:nvPr/>
        </p:nvSpPr>
        <p:spPr>
          <a:xfrm>
            <a:off x="685800" y="1463040"/>
            <a:ext cx="7772400" cy="3017520"/>
          </a:xfrm>
          <a:prstGeom prst="rect">
            <a:avLst/>
          </a:prstGeom>
          <a:noFill/>
          <a:ln/>
        </p:spPr>
        <p:txBody>
          <a:bodyPr wrap="square" lIns="0" tIns="0" rIns="0" bIns="0" rtlCol="0" anchor="t">
            <a:normAutofit/>
          </a:bodyPr>
          <a:lstStyle/>
          <a:p>
            <a:pPr marL="342900" indent="-342900">
              <a:spcAft>
                <a:spcPts val="400"/>
              </a:spcAft>
              <a:buSzPct val="100000"/>
              <a:buChar char="•"/>
            </a:pPr>
            <a:r>
              <a:rPr lang="en-US" sz="1600" dirty="0">
                <a:solidFill>
                  <a:srgbClr val="1A1F2B"/>
                </a:solidFill>
              </a:rPr>
              <a:t>frequency ÷ class width, e.g. 8 ÷ 20</a:t>
            </a:r>
            <a:endParaRPr lang="en-US" sz="1600" dirty="0"/>
          </a:p>
          <a:p>
            <a:pPr marL="342900" indent="-342900">
              <a:spcAft>
                <a:spcPts val="400"/>
              </a:spcAft>
              <a:buSzPct val="100000"/>
              <a:buChar char="•"/>
            </a:pPr>
            <a:r>
              <a:rPr lang="en-US" sz="1600" dirty="0">
                <a:solidFill>
                  <a:srgbClr val="1A1F2B"/>
                </a:solidFill>
              </a:rPr>
              <a:t>0.4, 1.4, 2.2, 2.0, 0.533 (16/30)</a:t>
            </a:r>
            <a:endParaRPr lang="en-US" sz="1600" dirty="0"/>
          </a:p>
          <a:p>
            <a:pPr marL="342900" indent="-342900">
              <a:spcAft>
                <a:spcPts val="400"/>
              </a:spcAft>
              <a:buSzPct val="100000"/>
              <a:buChar char="•"/>
            </a:pPr>
            <a:r>
              <a:rPr lang="en-US" sz="1600" dirty="0">
                <a:solidFill>
                  <a:srgbClr val="1A1F2B"/>
                </a:solidFill>
              </a:rPr>
              <a:t>130 ≤ m &lt; 140 (largest frequency density)</a:t>
            </a:r>
            <a:endParaRPr lang="en-US" sz="1600" dirty="0"/>
          </a:p>
          <a:p>
            <a:pPr marL="342900" indent="-342900">
              <a:spcAft>
                <a:spcPts val="400"/>
              </a:spcAft>
              <a:buSzPct val="100000"/>
              <a:buChar char="•"/>
            </a:pPr>
            <a:r>
              <a:rPr lang="en-US" sz="1600" dirty="0">
                <a:solidFill>
                  <a:srgbClr val="1A1F2B"/>
                </a:solidFill>
              </a:rPr>
              <a:t>(130 − 125) × 1.4 = 7 and (160 − 150) × 16/30 = 5.33</a:t>
            </a:r>
            <a:endParaRPr lang="en-US" sz="1600" dirty="0"/>
          </a:p>
          <a:p>
            <a:pPr marL="342900" indent="-342900">
              <a:spcAft>
                <a:spcPts val="400"/>
              </a:spcAft>
              <a:buSzPct val="100000"/>
              <a:buChar char="•"/>
            </a:pPr>
            <a:r>
              <a:rPr lang="en-US" sz="1600" dirty="0">
                <a:solidFill>
                  <a:srgbClr val="1A1F2B"/>
                </a:solidFill>
              </a:rPr>
              <a:t>7 + 22 + 20 + 5.33</a:t>
            </a:r>
            <a:endParaRPr lang="en-US" sz="1600" dirty="0"/>
          </a:p>
          <a:p>
            <a:pPr marL="342900" indent="-342900">
              <a:spcAft>
                <a:spcPts val="400"/>
              </a:spcAft>
              <a:buSzPct val="100000"/>
              <a:buChar char="•"/>
            </a:pPr>
            <a:r>
              <a:rPr lang="en-US" sz="1600" dirty="0">
                <a:solidFill>
                  <a:srgbClr val="1A1F2B"/>
                </a:solidFill>
              </a:rPr>
              <a:t>= 54.3, so about 54 apples</a:t>
            </a:r>
            <a:endParaRPr lang="en-US" sz="16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56</a:t>
            </a:fld>
            <a:endParaRPr lang="en-US"/>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name="Slide 57">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Question 2 · answer</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Mark scheme</a:t>
            </a:r>
            <a:endParaRPr lang="en-US" sz="1200" dirty="0"/>
          </a:p>
        </p:txBody>
      </p:sp>
      <p:sp>
        <p:nvSpPr>
          <p:cNvPr id="4" name="Shape 2"/>
          <p:cNvSpPr/>
          <p:nvPr/>
        </p:nvSpPr>
        <p:spPr>
          <a:xfrm>
            <a:off x="457200" y="1325880"/>
            <a:ext cx="8229600" cy="3246120"/>
          </a:xfrm>
          <a:prstGeom prst="roundRect">
            <a:avLst>
              <a:gd name="adj" fmla="val 1690"/>
            </a:avLst>
          </a:prstGeom>
          <a:solidFill>
            <a:srgbClr val="F3F5F9"/>
          </a:solidFill>
          <a:ln w="12700">
            <a:solidFill>
              <a:srgbClr val="DDE2EA"/>
            </a:solidFill>
            <a:prstDash val="solid"/>
          </a:ln>
        </p:spPr>
      </p:sp>
      <p:sp>
        <p:nvSpPr>
          <p:cNvPr id="5" name="Text 3"/>
          <p:cNvSpPr txBox="1"/>
          <p:nvPr/>
        </p:nvSpPr>
        <p:spPr>
          <a:xfrm>
            <a:off x="685800" y="1463040"/>
            <a:ext cx="7772400" cy="3017520"/>
          </a:xfrm>
          <a:prstGeom prst="rect">
            <a:avLst/>
          </a:prstGeom>
          <a:noFill/>
          <a:ln/>
        </p:spPr>
        <p:txBody>
          <a:bodyPr wrap="square" lIns="0" tIns="0" rIns="0" bIns="0" rtlCol="0" anchor="t">
            <a:normAutofit/>
          </a:bodyPr>
          <a:lstStyle/>
          <a:p>
            <a:pPr marL="342900" indent="-342900">
              <a:spcAft>
                <a:spcPts val="400"/>
              </a:spcAft>
              <a:buSzPct val="100000"/>
              <a:buChar char="•"/>
            </a:pPr>
            <a:r>
              <a:rPr lang="en-US" sz="1400" dirty="0">
                <a:solidFill>
                  <a:srgbClr val="1A1F2B"/>
                </a:solidFill>
              </a:rPr>
              <a:t>stems 0 to 6 with the leaves attached to the correct stems</a:t>
            </a:r>
            <a:endParaRPr lang="en-US" sz="1400" dirty="0"/>
          </a:p>
          <a:p>
            <a:pPr marL="342900" indent="-342900">
              <a:spcAft>
                <a:spcPts val="400"/>
              </a:spcAft>
              <a:buSzPct val="100000"/>
              <a:buChar char="•"/>
            </a:pPr>
            <a:r>
              <a:rPr lang="en-US" sz="1400" dirty="0">
                <a:solidFill>
                  <a:srgbClr val="1A1F2B"/>
                </a:solidFill>
              </a:rPr>
              <a:t>leaves in order: 0 | 8; 1 | 2 5 7 7 9; 2 | 1 3 4 4 6 8 9; 3 | 1 3 5 6 8; 4 | 2 5; 5 | 1; 6 | 7</a:t>
            </a:r>
            <a:endParaRPr lang="en-US" sz="1400" dirty="0"/>
          </a:p>
          <a:p>
            <a:pPr marL="342900" indent="-342900">
              <a:spcAft>
                <a:spcPts val="400"/>
              </a:spcAft>
              <a:buSzPct val="100000"/>
              <a:buChar char="•"/>
            </a:pPr>
            <a:r>
              <a:rPr lang="en-US" sz="1400" dirty="0">
                <a:solidFill>
                  <a:srgbClr val="1A1F2B"/>
                </a:solidFill>
              </a:rPr>
              <a:t>a key, e.g. 2 | 4 means 24 emails</a:t>
            </a:r>
            <a:endParaRPr lang="en-US" sz="1400" dirty="0"/>
          </a:p>
          <a:p>
            <a:pPr marL="342900" indent="-342900">
              <a:spcAft>
                <a:spcPts val="400"/>
              </a:spcAft>
              <a:buSzPct val="100000"/>
              <a:buChar char="•"/>
            </a:pPr>
            <a:r>
              <a:rPr lang="en-US" sz="1400" dirty="0">
                <a:solidFill>
                  <a:srgbClr val="1A1F2B"/>
                </a:solidFill>
              </a:rPr>
              <a:t>22/2 = 11, so the mean of the 11th and 12th values: (26 + 28)/2 = 27</a:t>
            </a:r>
            <a:endParaRPr lang="en-US" sz="1400" dirty="0"/>
          </a:p>
          <a:p>
            <a:pPr marL="342900" indent="-342900">
              <a:spcAft>
                <a:spcPts val="400"/>
              </a:spcAft>
              <a:buSzPct val="100000"/>
              <a:buChar char="•"/>
            </a:pPr>
            <a:r>
              <a:rPr lang="en-US" sz="1400" dirty="0">
                <a:solidFill>
                  <a:srgbClr val="1A1F2B"/>
                </a:solidFill>
              </a:rPr>
              <a:t>22/4 = 5.5 → 6th value: Q₁ = 19</a:t>
            </a:r>
            <a:endParaRPr lang="en-US" sz="1400" dirty="0"/>
          </a:p>
          <a:p>
            <a:pPr marL="342900" indent="-342900">
              <a:spcAft>
                <a:spcPts val="400"/>
              </a:spcAft>
              <a:buSzPct val="100000"/>
              <a:buChar char="•"/>
            </a:pPr>
            <a:r>
              <a:rPr lang="en-US" sz="1400" dirty="0">
                <a:solidFill>
                  <a:srgbClr val="1A1F2B"/>
                </a:solidFill>
              </a:rPr>
              <a:t>3 × 22/4 = 16.5 → 17th value: Q₃ = 36</a:t>
            </a:r>
            <a:endParaRPr lang="en-US" sz="14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57</a:t>
            </a:fld>
            <a:endParaRPr lang="en-US"/>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name="Slide 58">
    <p:spTree>
      <p:nvGrpSpPr>
        <p:cNvPr id="1" name=""/>
        <p:cNvGrpSpPr/>
        <p:nvPr/>
      </p:nvGrpSpPr>
      <p:grpSpPr>
        <a:xfrm>
          <a:off x="0" y="0"/>
          <a:ext cx="0" cy="0"/>
          <a:chOff x="0" y="0"/>
          <a:chExt cx="0" cy="0"/>
        </a:xfrm>
      </p:grpSpPr>
      <p:sp>
        <p:nvSpPr>
          <p:cNvPr id="2" name="Text 0"/>
          <p:cNvSpPr txBox="1"/>
          <p:nvPr/>
        </p:nvSpPr>
        <p:spPr>
          <a:xfrm>
            <a:off x="548640" y="548640"/>
            <a:ext cx="8046720" cy="731520"/>
          </a:xfrm>
          <a:prstGeom prst="rect">
            <a:avLst/>
          </a:prstGeom>
          <a:noFill/>
          <a:ln/>
        </p:spPr>
        <p:txBody>
          <a:bodyPr wrap="square" lIns="0" tIns="0" rIns="0" bIns="0" rtlCol="0" anchor="ctr"/>
          <a:lstStyle/>
          <a:p>
            <a:pPr indent="0" marL="0">
              <a:buNone/>
            </a:pPr>
            <a:r>
              <a:rPr lang="en-US" sz="3400" b="1" dirty="0">
                <a:solidFill>
                  <a:srgbClr val="FFFFFF"/>
                </a:solidFill>
                <a:latin typeface="Cambria" pitchFamily="34" charset="0"/>
                <a:ea typeface="Cambria" pitchFamily="34" charset="-122"/>
                <a:cs typeface="Cambria" pitchFamily="34" charset="-120"/>
              </a:rPr>
              <a:t>Keep practising</a:t>
            </a:r>
            <a:endParaRPr lang="en-US" sz="3400" dirty="0"/>
          </a:p>
        </p:txBody>
      </p:sp>
      <p:sp>
        <p:nvSpPr>
          <p:cNvPr id="3" name="Text 1"/>
          <p:cNvSpPr txBox="1"/>
          <p:nvPr/>
        </p:nvSpPr>
        <p:spPr>
          <a:xfrm>
            <a:off x="548640" y="1371600"/>
            <a:ext cx="8046720" cy="1828800"/>
          </a:xfrm>
          <a:prstGeom prst="rect">
            <a:avLst/>
          </a:prstGeom>
          <a:noFill/>
          <a:ln/>
        </p:spPr>
        <p:txBody>
          <a:bodyPr wrap="square" lIns="0" tIns="0" rIns="0" bIns="0" rtlCol="0" anchor="t"/>
          <a:lstStyle/>
          <a:p>
            <a:pPr indent="0" marL="0">
              <a:spcAft>
                <a:spcPts val="800"/>
              </a:spcAft>
              <a:buNone/>
            </a:pPr>
            <a:r>
              <a:rPr lang="en-US" sz="1800" b="1" u="sng" dirty="0">
                <a:solidFill>
                  <a:srgbClr val="FFFFFF"/>
                </a:solidFill>
                <a:hlinkClick r:id="rId1" invalidUrl="" action="" tgtFrame="" tooltip="" history="1" highlightClick="0" endSnd="0">
                  <a:extLst>
                    <a:ext uri="{A12FA001-AC4F-418D-AE19-62706E023703}">
                      <ahyp:hlinkClr xmlns:ahyp="http://schemas.microsoft.com/office/drawing/2018/hyperlinkcolor" val="tx"/>
                    </a:ext>
                  </a:extLst>
                </a:hlinkClick>
              </a:rPr>
              <a:t>Notes for this topic</a:t>
            </a:r>
            <a:endParaRPr lang="en-US" sz="1800" dirty="0"/>
          </a:p>
          <a:p>
            <a:pPr indent="0" marL="0">
              <a:spcAft>
                <a:spcPts val="800"/>
              </a:spcAft>
              <a:buNone/>
            </a:pPr>
            <a:r>
              <a:rPr lang="en-US" sz="1800" b="1" u="sng" dirty="0">
                <a:solidFill>
                  <a:srgbClr val="FFFFFF"/>
                </a:solidFill>
                <a:hlinkClick r:id="rId2" invalidUrl="" action="" tgtFrame="" tooltip="" history="1" highlightClick="0" endSnd="0">
                  <a:extLst>
                    <a:ext uri="{A12FA001-AC4F-418D-AE19-62706E023703}">
                      <ahyp:hlinkClr xmlns:ahyp="http://schemas.microsoft.com/office/drawing/2018/hyperlinkcolor" val="tx"/>
                    </a:ext>
                  </a:extLst>
                </a:hlinkClick>
              </a:rPr>
              <a:t>Questions on this topic</a:t>
            </a:r>
            <a:endParaRPr lang="en-US" sz="1800" dirty="0"/>
          </a:p>
          <a:p>
            <a:pPr indent="0" marL="0">
              <a:spcAft>
                <a:spcPts val="800"/>
              </a:spcAft>
              <a:buNone/>
            </a:pPr>
            <a:r>
              <a:rPr lang="en-US" sz="1800" b="1" u="sng" dirty="0">
                <a:solidFill>
                  <a:srgbClr val="FFFFFF"/>
                </a:solidFill>
                <a:hlinkClick r:id="rId3" invalidUrl="" action="" tgtFrame="" tooltip="" history="1" highlightClick="0" endSnd="0">
                  <a:extLst>
                    <a:ext uri="{A12FA001-AC4F-418D-AE19-62706E023703}">
                      <ahyp:hlinkClr xmlns:ahyp="http://schemas.microsoft.com/office/drawing/2018/hyperlinkcolor" val="tx"/>
                    </a:ext>
                  </a:extLst>
                </a:hlinkClick>
              </a:rPr>
              <a:t>Build a printable test</a:t>
            </a:r>
            <a:endParaRPr lang="en-US" sz="1800" dirty="0"/>
          </a:p>
        </p:txBody>
      </p:sp>
      <p:sp>
        <p:nvSpPr>
          <p:cNvPr id="4" name="Text 2"/>
          <p:cNvSpPr txBox="1"/>
          <p:nvPr/>
        </p:nvSpPr>
        <p:spPr>
          <a:xfrm>
            <a:off x="548640" y="3337560"/>
            <a:ext cx="8046720" cy="1188720"/>
          </a:xfrm>
          <a:prstGeom prst="rect">
            <a:avLst/>
          </a:prstGeom>
          <a:noFill/>
          <a:ln/>
        </p:spPr>
        <p:txBody>
          <a:bodyPr wrap="square" lIns="0" tIns="0" rIns="0" bIns="0" rtlCol="0" anchor="b"/>
          <a:lstStyle/>
          <a:p>
            <a:pPr indent="0" marL="0">
              <a:spcAft>
                <a:spcPts val="300"/>
              </a:spcAft>
              <a:buNone/>
            </a:pPr>
            <a:r>
              <a:rPr lang="en-US" sz="1000" dirty="0">
                <a:solidFill>
                  <a:srgbClr val="C9D3E6"/>
                </a:solidFill>
              </a:rPr>
              <a:t>ExaminerPrep is an independent tutoring service. It has been developed independently from and is not endorsed by the International Baccalaureate Organization. "International Baccalaureate", "IB" and "IB Diploma Programme" are registered trademarks of the IBO, used here for descriptive purposes only.</a:t>
            </a:r>
            <a:endParaRPr lang="en-US" sz="1000" dirty="0"/>
          </a:p>
          <a:p>
            <a:pPr indent="0" marL="0">
              <a:spcAft>
                <a:spcPts val="300"/>
              </a:spcAft>
              <a:buNone/>
            </a:pPr>
            <a:r>
              <a:rPr lang="en-US" sz="1000" dirty="0">
                <a:solidFill>
                  <a:srgbClr val="C9D3E6"/>
                </a:solidFill>
              </a:rPr>
              <a:t>Pearson Edexcel and Cambridge are trademarks of their owners; ExaminerPrep is not affiliated with any exam board.</a:t>
            </a:r>
            <a:endParaRPr lang="en-US" sz="1000" dirty="0"/>
          </a:p>
        </p:txBody>
      </p:sp>
    </p:spTree>
  </p:cSld>
  <p:clrMapOvr>
    <a:masterClrMapping/>
  </p:clrMapOvr>
</p:sld>
</file>

<file path=ppt/theme/theme1.xml><?xml version="1.0" encoding="utf-8"?>
<a:theme xmlns:a="http://schemas.openxmlformats.org/drawingml/2006/main" name="ExaminerPrep">
  <a:themeElements>
    <a:clrScheme name="ExaminerPrep">
      <a:dk1>
        <a:srgbClr val="1A1F2B"/>
      </a:dk1>
      <a:lt1>
        <a:srgbClr val="FFFFFF"/>
      </a:lt1>
      <a:dk2>
        <a:srgbClr val="13233F"/>
      </a:dk2>
      <a:lt2>
        <a:srgbClr val="F3F5F9"/>
      </a:lt2>
      <a:accent1>
        <a:srgbClr val="C9A227"/>
      </a:accent1>
      <a:accent2>
        <a:srgbClr val="2F6FD6"/>
      </a:accent2>
      <a:accent3>
        <a:srgbClr val="1F9E8F"/>
      </a:accent3>
      <a:accent4>
        <a:srgbClr val="C0392B"/>
      </a:accent4>
      <a:accent5>
        <a:srgbClr val="7B4FC9"/>
      </a:accent5>
      <a:accent6>
        <a:srgbClr val="E67E22"/>
      </a:accent6>
      <a:hlink>
        <a:srgbClr val="2F6FD6"/>
      </a:hlink>
      <a:folHlink>
        <a:srgbClr val="7B4FC9"/>
      </a:folHlink>
    </a:clrScheme>
    <a:fontScheme name="ExaminerPrep">
      <a:majorFont>
        <a:latin typeface="Cambria"/>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58</Slides>
  <Notes>58</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58</vt:i4>
      </vt:variant>
    </vt:vector>
  </HeadingPairs>
  <TitlesOfParts>
    <vt:vector size="61"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lpstr>Slide 23</vt:lpstr>
      <vt:lpstr>Slide 24</vt:lpstr>
      <vt:lpstr>Slide 25</vt:lpstr>
      <vt:lpstr>Slide 26</vt:lpstr>
      <vt:lpstr>Slide 27</vt:lpstr>
      <vt:lpstr>Slide 28</vt:lpstr>
      <vt:lpstr>Slide 29</vt:lpstr>
      <vt:lpstr>Slide 30</vt:lpstr>
      <vt:lpstr>Slide 31</vt:lpstr>
      <vt:lpstr>Slide 32</vt:lpstr>
      <vt:lpstr>Slide 33</vt:lpstr>
      <vt:lpstr>Slide 34</vt:lpstr>
      <vt:lpstr>Slide 35</vt:lpstr>
      <vt:lpstr>Slide 36</vt:lpstr>
      <vt:lpstr>Slide 37</vt:lpstr>
      <vt:lpstr>Slide 38</vt:lpstr>
      <vt:lpstr>Slide 39</vt:lpstr>
      <vt:lpstr>Slide 40</vt:lpstr>
      <vt:lpstr>Slide 41</vt:lpstr>
      <vt:lpstr>Slide 42</vt:lpstr>
      <vt:lpstr>Slide 43</vt:lpstr>
      <vt:lpstr>Slide 44</vt:lpstr>
      <vt:lpstr>Slide 45</vt:lpstr>
      <vt:lpstr>Slide 46</vt:lpstr>
      <vt:lpstr>Slide 47</vt:lpstr>
      <vt:lpstr>Slide 48</vt:lpstr>
      <vt:lpstr>Slide 49</vt:lpstr>
      <vt:lpstr>Slide 50</vt:lpstr>
      <vt:lpstr>Slide 51</vt:lpstr>
      <vt:lpstr>Slide 52</vt:lpstr>
      <vt:lpstr>Slide 53</vt:lpstr>
      <vt:lpstr>Slide 54</vt:lpstr>
      <vt:lpstr>Slide 55</vt:lpstr>
      <vt:lpstr>Slide 56</vt:lpstr>
      <vt:lpstr>Slide 57</vt:lpstr>
      <vt:lpstr>Slide 58</vt:lpstr>
    </vt:vector>
  </TitlesOfParts>
  <Company>ExaminerPrep</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S1.1 Representing data · Edexcel IAL Maths</dc:title>
  <dc:subject>PptxGenJS Presentation</dc:subject>
  <dc:creator>Evan Kotronis · ExaminerPrep</dc:creator>
  <cp:lastModifiedBy>Evan Kotronis · ExaminerPrep</cp:lastModifiedBy>
  <cp:revision>1</cp:revision>
  <dcterms:created xsi:type="dcterms:W3CDTF">2026-10-26T15:11:26Z</dcterms:created>
  <dcterms:modified xsi:type="dcterms:W3CDTF">2026-10-26T15:11:26Z</dcterms:modified>
</cp:coreProperties>
</file>