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f7d84b3-d2bb-cb85-b26c-7acf29875443}">
          <p14:sldIdLst>
            <p14:sldId id="256"/>
            <p14:sldId id="257"/>
            <p14:sldId id="258"/>
          </p14:sldIdLst>
        </p14:section>
        <p14:section name="Theory" id="{315143c7-9ed3-c8b4-6710-73cf76a7cf9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27214b4f-ec25-41be-b000-9af2516ab702}">
          <p14:sldIdLst>
            <p14:sldId id="296"/>
            <p14:sldId id="297"/>
            <p14:sldId id="298"/>
          </p14:sldIdLst>
        </p14:section>
        <p14:section name="Answers" id="{26cca7a6-f560-5be5-427a-2c499bba6f78}">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D1.3 Route inspection and the travelling salesperson. Notes for this topic: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route inspection ask, and why do odd vertices matter?.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route inspection ask, and why do odd vertices matter?.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route inspection ask, and why do odd vertices matter?: Worked example 1.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route inspection ask, and why do odd vertices matter?.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four odd vertices?.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four odd vertices?: Worked example 2.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four odd vertices?.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if the route can start and finish at different vertices?.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if the route can start and finish at different vertices?: Worked example 3.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if the route can start and finish at different vertices?.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travelling salesperson problem, and what is a table of least distances?.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travelling salesperson problem, and what is a table of least distances?.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travelling salesperson problem, and what is a table of least distances?: Worked example 4.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travelling salesperson problem, and what is a table of least distances?: Worked example 4.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Worked example 5.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Worked example 6.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Worked example 6.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upper bounds?.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residual minimum spanning tree give a lower bound?.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residual minimum spanning tree give a lower bound?.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residual minimum spanning tree give a lower bound?: Worked example 7.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residual minimum spanning tree give a lower bound?.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travelling salesperson question fit together?.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travelling salesperson question fit together?: Worked example 8.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travelling salesperson question fit together?: Worked example 8.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travelling salesperson question fit together?.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D1.3.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D1.3.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https://examinerprep.com/notes/edexcel-ial-maths/route-inspection-and-the-travelling-salesperson/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https://examinerprep.com/ial-maths-d1-3-route-inspection-and-the-travelling-salesperson-questions#IALM-D1-3-B-10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https://examinerprep.com/ial-maths-d1-3-route-inspection-and-the-travelling-salesperson-questions#IALM-D1-3-FB-05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https://examinerprep.com/ial-maths-d1-3-route-inspection-and-the-travelling-salesperson-questions#IALM-D1-3-B-10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https://examinerprep.com/ial-maths-d1-3-route-inspection-and-the-travelling-salesperson-questions#IALM-D1-3-FB-05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route-inspection-and-the-travelling-salesperson/" TargetMode="External"/><Relationship Id="rId2" Type="http://schemas.openxmlformats.org/officeDocument/2006/relationships/hyperlink" Target="https://examinerprep.com/ial-maths-d1-3-route-inspection-and-the-travelling-salespers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D1.3 Route inspection and the travelling salesperson</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Route inspection with 0, 2 or 4 odd vertices: why odd vertices force repeats and how to choose the least total repeat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Route inspection when the route may start and finish at different vertices, including a given start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travelling salesperson problem: classical and practical versions, and the table of least distances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Upper bounds from the nearest neighbour algorithm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Upper bounds from a minimum spanning tree with shortcuts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Lower bounds from a residual minimum spanning tree, and the optimal tour as an interval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Route inspection asks for the shortest route along every arc and back to the start; if every vertex has even degree, its length is simply the total weight of the network.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Odd vertices come in pairs, and each pair must be joined by a repeated path: route length = total weight + least total of the repeated paths. With four odd vertices compare all three pairings.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Different start and finish: start and finish at two odd vertices and repeat only the shortest path between the other two (nothing if there are only two odd vertices).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Travelling salesperson: visit every vertex and return, working from a complete table of least distances; in practice a least distance may pass through other vertices.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Upper bounds: nearest neighbour, or 2 × MST improved by shortcuts. Lower bound: delete a vertex, find the MST of the rest, add the two shortest arcs from the deleted vertex.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Best bounds: the largest lower bound and the smallest upper bound, then lower ≤ optimal ≤ upper.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route inspection ask, and why do odd vertices matter?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gritter that must drive along every street and a sales rep who must call at every town face different problems. The gritter needs a route covering every arc; the rep needs a tour visiting every vertex. D1 solves the first exactly and bounds the second from above and below.</a:t>
            </a:r>
            <a:endParaRPr lang="en-US" sz="1500" dirty="0"/>
          </a:p>
        </p:txBody>
      </p:sp>
      <p:sp>
        <p:nvSpPr>
          <p:cNvPr id="5" name="Shape 3"/>
          <p:cNvSpPr/>
          <p:nvPr/>
        </p:nvSpPr>
        <p:spPr>
          <a:xfrm>
            <a:off x="457200" y="2181758"/>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273198"/>
            <a:ext cx="7936992" cy="682142"/>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route inspection problem</a:t>
            </a:r>
            <a:r>
              <a:rPr lang="en-US" sz="1400" dirty="0">
                <a:solidFill>
                  <a:srgbClr val="1A1F2B"/>
                </a:solidFill>
                <a:latin typeface="Calibri" pitchFamily="34" charset="0"/>
                <a:ea typeface="Calibri" pitchFamily="34" charset="-122"/>
                <a:cs typeface="Calibri" pitchFamily="34" charset="-120"/>
              </a:rPr>
              <a:t> (Chinese postman problem): find the shortest route that travels along every arc at least once and returns to its starting vertex. Contexts: gritting or sweeping every road, checking every pipe, painting every line on a court.</a:t>
            </a:r>
            <a:endParaRPr lang="en-US" sz="1400" dirty="0"/>
          </a:p>
        </p:txBody>
      </p:sp>
      <p:sp>
        <p:nvSpPr>
          <p:cNvPr id="7" name="Text 5"/>
          <p:cNvSpPr txBox="1"/>
          <p:nvPr/>
        </p:nvSpPr>
        <p:spPr>
          <a:xfrm>
            <a:off x="457200" y="3129077"/>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time a route passes through a vertex it uses two arcs there, one in and one out, so a closed route uses an even number of arc-ends at every vertex. If every degree is even the network is Eulerian, and the length is just the total weight. An odd vertex cannot be balanced by the arcs that are there, so some arcs must be travelled twice. Repeating a path between two odd vertices adds one arc-end at each of them and two at every vertex in between, making both even. Since the degrees add to twice the number of arcs, the number of odd vertices is always even: 0, 2, 4, …</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route inspection ask, and why do odd vertices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orked example 1, with degrees. Only B and E are odd. The shortest path between them is B–C–E (13), not the route through D (14), so BC and CE are walked twice (dashed copies).">    </p:cNvPr>
          <p:cNvPicPr>
            <a:picLocks noChangeAspect="1"/>
          </p:cNvPicPr>
          <p:nvPr/>
        </p:nvPicPr>
        <p:blipFill>
          <a:blip r:embed="rId1"/>
          <a:stretch>
            <a:fillRect/>
          </a:stretch>
        </p:blipFill>
        <p:spPr>
          <a:xfrm>
            <a:off x="4389120" y="1444752"/>
            <a:ext cx="4297680" cy="2491740"/>
          </a:xfrm>
          <a:prstGeom prst="rect">
            <a:avLst/>
          </a:prstGeom>
        </p:spPr>
      </p:pic>
      <p:sp>
        <p:nvSpPr>
          <p:cNvPr id="5" name="Text 2"/>
          <p:cNvSpPr txBox="1"/>
          <p:nvPr/>
        </p:nvSpPr>
        <p:spPr>
          <a:xfrm>
            <a:off x="4389120" y="398221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with degrees. Only B and E are odd. The shortest path between them is B–C–E (13), not the route through D (14), so BC and CE are walked twice (dashed copies).</a:t>
            </a:r>
            <a:endParaRPr lang="en-US" sz="1100" dirty="0"/>
          </a:p>
        </p:txBody>
      </p:sp>
      <p:sp>
        <p:nvSpPr>
          <p:cNvPr id="6" name="Shape 3"/>
          <p:cNvSpPr/>
          <p:nvPr/>
        </p:nvSpPr>
        <p:spPr>
          <a:xfrm>
            <a:off x="457200" y="1371600"/>
            <a:ext cx="3611880" cy="2119579"/>
          </a:xfrm>
          <a:prstGeom prst="roundRect">
            <a:avLst>
              <a:gd name="adj" fmla="val 2588"/>
            </a:avLst>
          </a:prstGeom>
          <a:solidFill>
            <a:srgbClr val="EEF2FF"/>
          </a:solidFill>
          <a:ln w="9525">
            <a:solidFill>
              <a:srgbClr val="DDE2EA"/>
            </a:solidFill>
            <a:prstDash val="solid"/>
          </a:ln>
        </p:spPr>
      </p:sp>
      <p:sp>
        <p:nvSpPr>
          <p:cNvPr id="7" name="Text 4"/>
          <p:cNvSpPr txBox="1"/>
          <p:nvPr/>
        </p:nvSpPr>
        <p:spPr>
          <a:xfrm>
            <a:off x="603504" y="1463040"/>
            <a:ext cx="3319272" cy="1973275"/>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Route length</a:t>
            </a:r>
            <a:r>
              <a:rPr lang="en-US" sz="1400" dirty="0">
                <a:solidFill>
                  <a:srgbClr val="1A1F2B"/>
                </a:solidFill>
                <a:latin typeface="Calibri" pitchFamily="34" charset="0"/>
                <a:ea typeface="Calibri" pitchFamily="34" charset="-122"/>
                <a:cs typeface="Calibri" pitchFamily="34" charset="-120"/>
              </a:rPr>
              <a:t> = total weight of all arcs + least total weight of the repeated paths. 0 odd vertices: nothing repeated · 2 odd vertices: repeat the shortest path between them · 4 odd vertices: repeat the pair of shortest paths with the least total (three pairings). The shortest path between two odd vertices may go through other vertices; find it by inspection or with Dijkstra.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route inspection ask, and why do odd vertices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Find, explain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park has footpaths AB (7), AC (5), BC (4), BD (8), CD (10), CE (9), DE (6), DF (5) and EF (3), in hundreds of metres. A warden must walk every path, starting and finishing at the gate A. (a) Find the degree of each vertex and explain why some paths must be walked twice. (b) Find the length of the shortest route and state which paths are walked twice. (c) How many times does the route pass through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2, B 3, C 4, D 4, E 3, F 2 (sum 18 = 2 × 9 arcs). </a:t>
            </a:r>
            <a:r>
              <a:rPr lang="en-US" sz="1500" b="1" dirty="0">
                <a:solidFill>
                  <a:srgbClr val="1A1F2B"/>
                </a:solidFill>
                <a:latin typeface="Calibri" pitchFamily="34" charset="0"/>
                <a:ea typeface="Calibri" pitchFamily="34" charset="-122"/>
                <a:cs typeface="Calibri" pitchFamily="34" charset="-120"/>
              </a:rPr>
              <a:t>B and E are odd, so the network is not Eulerian</a:t>
            </a:r>
            <a:r>
              <a:rPr lang="en-US" sz="1500" dirty="0">
                <a:solidFill>
                  <a:srgbClr val="1A1F2B"/>
                </a:solidFill>
                <a:latin typeface="Calibri" pitchFamily="34" charset="0"/>
                <a:ea typeface="Calibri" pitchFamily="34" charset="-122"/>
                <a:cs typeface="Calibri" pitchFamily="34" charset="-120"/>
              </a:rPr>
              <a:t> and a closed route must repeat some paths.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Paths from B to E: BCE = 4 + 9 = 13; BDE = 8 + 6 = 14; BDFE = 8 + 5 + 3 = 16. Total = 7 + 5 + 4 + 8 + 10 + 9 + 6 + 5 + 3 = 57, so </a:t>
            </a:r>
            <a:r>
              <a:rPr lang="en-US" sz="1500" b="1" dirty="0">
                <a:solidFill>
                  <a:srgbClr val="1A1F2B"/>
                </a:solidFill>
                <a:latin typeface="Calibri" pitchFamily="34" charset="0"/>
                <a:ea typeface="Calibri" pitchFamily="34" charset="-122"/>
                <a:cs typeface="Calibri" pitchFamily="34" charset="-120"/>
              </a:rPr>
              <a:t>route = 57 + 13 = 70 (7000 m), with BC and CE walked twice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 now has 4 + 2 = 6 arc-ends, used two per visit, so </a:t>
            </a:r>
            <a:r>
              <a:rPr lang="en-US" sz="1500" b="1" dirty="0">
                <a:solidFill>
                  <a:srgbClr val="1A1F2B"/>
                </a:solidFill>
                <a:latin typeface="Calibri" pitchFamily="34" charset="0"/>
                <a:ea typeface="Calibri" pitchFamily="34" charset="-122"/>
                <a:cs typeface="Calibri" pitchFamily="34" charset="-120"/>
              </a:rPr>
              <a:t>3 times</a:t>
            </a:r>
            <a:r>
              <a:rPr lang="en-US" sz="1500" dirty="0">
                <a:solidFill>
                  <a:srgbClr val="1A1F2B"/>
                </a:solidFill>
                <a:latin typeface="Calibri" pitchFamily="34" charset="0"/>
                <a:ea typeface="Calibri" pitchFamily="34" charset="-122"/>
                <a:cs typeface="Calibri" pitchFamily="34" charset="-120"/>
              </a:rPr>
              <a:t>. One possible route: A B C E D B C D F E C A; any route with the right length and arc counts will do.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route inspection ask, and why do odd vertices matter?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Repeating the direct arc between two odd vertices without checking for a shorter indirect path, or adding the repeat to the wrong total. List the possible paths with lengths, choose the least, and write "total + repeat = route length" on one line.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deal with four odd vertices?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The odd vertices are A, C, E and F; the best pairing repeats A–B–C and E–F (red).">    </p:cNvPr>
          <p:cNvPicPr>
            <a:picLocks noChangeAspect="1"/>
          </p:cNvPicPr>
          <p:nvPr/>
        </p:nvPicPr>
        <p:blipFill>
          <a:blip r:embed="rId1"/>
          <a:stretch>
            <a:fillRect/>
          </a:stretch>
        </p:blipFill>
        <p:spPr>
          <a:xfrm>
            <a:off x="4795114" y="1371600"/>
            <a:ext cx="3891686" cy="2807208"/>
          </a:xfrm>
          <a:prstGeom prst="rect">
            <a:avLst/>
          </a:prstGeom>
        </p:spPr>
      </p:pic>
      <p:sp>
        <p:nvSpPr>
          <p:cNvPr id="5" name="Text 2"/>
          <p:cNvSpPr txBox="1"/>
          <p:nvPr/>
        </p:nvSpPr>
        <p:spPr>
          <a:xfrm>
            <a:off x="4795114" y="4224528"/>
            <a:ext cx="3891686"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odd vertices are A, C, E and F; the best pairing repeats A–B–C and E–F (red).</a:t>
            </a:r>
            <a:endParaRPr lang="en-US" sz="1100" dirty="0"/>
          </a:p>
        </p:txBody>
      </p:sp>
      <p:sp>
        <p:nvSpPr>
          <p:cNvPr id="6" name="Text 3"/>
          <p:cNvSpPr txBox="1"/>
          <p:nvPr/>
        </p:nvSpPr>
        <p:spPr>
          <a:xfrm>
            <a:off x="457200" y="1371600"/>
            <a:ext cx="4017874"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Four odd vertices P, Q, R, S must be joined in two pairs, and there are exactly three ways: PQ + RS, PR + QS, PS + QR. A quick way to list them is to fix the first odd vertex and pair it with each of the others in turn. For each pairing find the shortest path for each pair and add them; list all three, even if one looks obviously best, because the working is part of the answer. Repeat the pairing with the least total.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four odd vertices?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Hard · Identify,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Cycle lanes have arcs AB (9), AD (7), AG (15), BC (8), BD (10), BE (11), CE (6), CF (9), DE (8), DG (9), EF (5), EG (7) and FG (11), in km, total 115 km. A sweeper must travel every lane, starting and finishing at its depot D. (a) Identify the odd vertices. (b) Find the length of the shortest route, stating the arcs repeated. (c) How many times does the sweeper pass through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3, B 4, C 3, D 4, E 5, F 3, G 4, so </a:t>
            </a:r>
            <a:r>
              <a:rPr lang="en-US" sz="1500" b="1" dirty="0">
                <a:solidFill>
                  <a:srgbClr val="1A1F2B"/>
                </a:solidFill>
                <a:latin typeface="Calibri" pitchFamily="34" charset="0"/>
                <a:ea typeface="Calibri" pitchFamily="34" charset="-122"/>
                <a:cs typeface="Calibri" pitchFamily="34" charset="-120"/>
              </a:rPr>
              <a:t>A, C, E, F are odd</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AC + EF = 17 (ABC) + 5 = 22; AE + CF = 15 (ADE) + 9 = 24; AF + CE = 20 (ADEF) + 6 = 26. </a:t>
            </a:r>
            <a:r>
              <a:rPr lang="en-US" sz="1500" b="1" dirty="0">
                <a:solidFill>
                  <a:srgbClr val="1A1F2B"/>
                </a:solidFill>
                <a:latin typeface="Calibri" pitchFamily="34" charset="0"/>
                <a:ea typeface="Calibri" pitchFamily="34" charset="-122"/>
                <a:cs typeface="Calibri" pitchFamily="34" charset="-120"/>
              </a:rPr>
              <a:t>Repeat AB, BC and EF: route = 115 + 22 = 137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 has degree 4 and gains 2 (AB and BC repeated): 6 arc-ends, so </a:t>
            </a:r>
            <a:r>
              <a:rPr lang="en-US" sz="1500" b="1" dirty="0">
                <a:solidFill>
                  <a:srgbClr val="1A1F2B"/>
                </a:solidFill>
                <a:latin typeface="Calibri" pitchFamily="34" charset="0"/>
                <a:ea typeface="Calibri" pitchFamily="34" charset="-122"/>
                <a:cs typeface="Calibri" pitchFamily="34" charset="-120"/>
              </a:rPr>
              <a:t>3 times</a:t>
            </a:r>
            <a:r>
              <a:rPr lang="en-US" sz="1500" dirty="0">
                <a:solidFill>
                  <a:srgbClr val="1A1F2B"/>
                </a:solidFill>
                <a:latin typeface="Calibri" pitchFamily="34" charset="0"/>
                <a:ea typeface="Calibri" pitchFamily="34" charset="-122"/>
                <a:cs typeface="Calibri" pitchFamily="34" charset="-120"/>
              </a:rPr>
              <a:t>. The depot D is even and plays no special part: a closed route has the same length from any start.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four odd vertices?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three pairings with their shortest paths. CE is the second-shortest single path, yet AF + CE is the worst pairing: compare totals, not single paths.">    </p:cNvPr>
          <p:cNvPicPr>
            <a:picLocks noChangeAspect="1"/>
          </p:cNvPicPr>
          <p:nvPr/>
        </p:nvPicPr>
        <p:blipFill>
          <a:blip r:embed="rId1"/>
          <a:stretch>
            <a:fillRect/>
          </a:stretch>
        </p:blipFill>
        <p:spPr>
          <a:xfrm>
            <a:off x="4389120" y="2013509"/>
            <a:ext cx="4297680" cy="1354226"/>
          </a:xfrm>
          <a:prstGeom prst="rect">
            <a:avLst/>
          </a:prstGeom>
        </p:spPr>
      </p:pic>
      <p:sp>
        <p:nvSpPr>
          <p:cNvPr id="5" name="Text 2"/>
          <p:cNvSpPr txBox="1"/>
          <p:nvPr/>
        </p:nvSpPr>
        <p:spPr>
          <a:xfrm>
            <a:off x="4389120" y="341345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three pairings with their shortest paths. CE is the second-shortest single path, yet AF + CE is the worst pairing: compare totals, not single paths.</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 the pairings out as three lines, each "pair + pair = total", with the route of any indirect path in brackets. It shows the comparison the question is testing, and a slip in one path is easy to spot.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if the route can start and finish at different vertices?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229971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route need not return, the start and finish may keep odd degree: the route leaves the start once more than it arrives, and arrives at the finish once more than it leaves.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Two odd vertices:</a:t>
            </a:r>
            <a:r>
              <a:rPr lang="en-US" sz="1500" dirty="0">
                <a:solidFill>
                  <a:srgbClr val="1A1F2B"/>
                </a:solidFill>
                <a:latin typeface="Calibri" pitchFamily="34" charset="0"/>
                <a:ea typeface="Calibri" pitchFamily="34" charset="-122"/>
                <a:cs typeface="Calibri" pitchFamily="34" charset="-120"/>
              </a:rPr>
              <a:t> start at one, finish at the other, and repeat nothing: the network is semi-Eulerian, and the length is the total weight.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Four odd vertices:</a:t>
            </a:r>
            <a:r>
              <a:rPr lang="en-US" sz="1500" dirty="0">
                <a:solidFill>
                  <a:srgbClr val="1A1F2B"/>
                </a:solidFill>
                <a:latin typeface="Calibri" pitchFamily="34" charset="0"/>
                <a:ea typeface="Calibri" pitchFamily="34" charset="-122"/>
                <a:cs typeface="Calibri" pitchFamily="34" charset="-120"/>
              </a:rPr>
              <a:t> two can be the start and finish, so only the other two need joining. Repeat the single shortest path between any two of the four, and start and finish at the remaining two. That means comparing all six paths, not the three pairings.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Start fixed at an odd vertex:</a:t>
            </a:r>
            <a:r>
              <a:rPr lang="en-US" sz="1500" dirty="0">
                <a:solidFill>
                  <a:srgbClr val="1A1F2B"/>
                </a:solidFill>
                <a:latin typeface="Calibri" pitchFamily="34" charset="0"/>
                <a:ea typeface="Calibri" pitchFamily="34" charset="-122"/>
                <a:cs typeface="Calibri" pitchFamily="34" charset="-120"/>
              </a:rPr>
              <a:t> only three options remain: finish at each other odd vertex in turn, repeating the path between the two that are left.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changes if the route can start and finish at different vertices?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state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cycle lanes of worked example 2 (total 115 km, odd vertices A, C, E, F), the sweeper no longer has to return to its depot. (a) Find the shortest route length and where it should start and finish. (b) The sweeper must now start at E. Where should it finish, and how long is the route?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Shortest paths: AC 17, AE 15, AF 20, CE 6, CF 9, EF 5. Repeat the least: </a:t>
            </a:r>
            <a:r>
              <a:rPr lang="en-US" sz="1500" b="1" dirty="0">
                <a:solidFill>
                  <a:srgbClr val="1A1F2B"/>
                </a:solidFill>
                <a:latin typeface="Calibri" pitchFamily="34" charset="0"/>
                <a:ea typeface="Calibri" pitchFamily="34" charset="-122"/>
                <a:cs typeface="Calibri" pitchFamily="34" charset="-120"/>
              </a:rPr>
              <a:t>115 + 5 = 120 km, from A to C (or the reverse)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Finish A: repeat CF = 9, giving 124; finish C: repeat AF = 20, giving 135; finish F: repeat AC = 17, giving 132. </a:t>
            </a:r>
            <a:r>
              <a:rPr lang="en-US" sz="1500" b="1" dirty="0">
                <a:solidFill>
                  <a:srgbClr val="1A1F2B"/>
                </a:solidFill>
                <a:latin typeface="Calibri" pitchFamily="34" charset="0"/>
                <a:ea typeface="Calibri" pitchFamily="34" charset="-122"/>
                <a:cs typeface="Calibri" pitchFamily="34" charset="-120"/>
              </a:rPr>
              <a:t>Finish at A; 124 km</a:t>
            </a:r>
            <a:r>
              <a:rPr lang="en-US" sz="1500" dirty="0">
                <a:solidFill>
                  <a:srgbClr val="1A1F2B"/>
                </a:solidFill>
                <a:latin typeface="Calibri" pitchFamily="34" charset="0"/>
                <a:ea typeface="Calibri" pitchFamily="34" charset="-122"/>
                <a:cs typeface="Calibri" pitchFamily="34" charset="-120"/>
              </a:rPr>
              <a:t>. Fixing the start costs 4 km, because E is one end of EF, the cheapest path that would otherwise be repeated.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changes if the route can start and finish at different vertices?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For an open route compare the six single paths between odd vertices and repeat the shortest, EF (5 km).">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For an open route compare the six single paths between odd vertices and repeat the shortest, EF (5 km).</a:t>
            </a:r>
            <a:endParaRPr lang="en-US" sz="1100" dirty="0"/>
          </a:p>
        </p:txBody>
      </p:sp>
      <p:sp>
        <p:nvSpPr>
          <p:cNvPr id="6" name="Shape 3"/>
          <p:cNvSpPr/>
          <p:nvPr/>
        </p:nvSpPr>
        <p:spPr>
          <a:xfrm>
            <a:off x="457200" y="1371600"/>
            <a:ext cx="3611880"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19272"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least pairing total (22) for an open route. With a different start and finish only one path is repeated, so repeat the shortest of the six (5).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the travelling salesperson problem, and what is a table of least distances?</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1043330"/>
          </a:xfrm>
          <a:prstGeom prst="roundRect">
            <a:avLst>
              <a:gd name="adj" fmla="val 5259"/>
            </a:avLst>
          </a:prstGeom>
          <a:solidFill>
            <a:srgbClr val="EEF2FF"/>
          </a:solidFill>
          <a:ln w="9525">
            <a:solidFill>
              <a:srgbClr val="DDE2EA"/>
            </a:solidFill>
            <a:prstDash val="solid"/>
          </a:ln>
        </p:spPr>
      </p:sp>
      <p:sp>
        <p:nvSpPr>
          <p:cNvPr id="5" name="Text 3"/>
          <p:cNvSpPr txBox="1"/>
          <p:nvPr/>
        </p:nvSpPr>
        <p:spPr>
          <a:xfrm>
            <a:off x="603504" y="1463040"/>
            <a:ext cx="7936992" cy="897026"/>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travelling salesperson problem</a:t>
            </a:r>
            <a:r>
              <a:rPr lang="en-US" sz="1400" dirty="0">
                <a:solidFill>
                  <a:srgbClr val="1A1F2B"/>
                </a:solidFill>
                <a:latin typeface="Calibri" pitchFamily="34" charset="0"/>
                <a:ea typeface="Calibri" pitchFamily="34" charset="-122"/>
                <a:cs typeface="Calibri" pitchFamily="34" charset="-120"/>
              </a:rPr>
              <a:t> (TSP): find the shortest route that visits every vertex and returns to the start. A </a:t>
            </a:r>
            <a:r>
              <a:rPr lang="en-US" sz="1400" b="1" dirty="0">
                <a:solidFill>
                  <a:srgbClr val="1A1F2B"/>
                </a:solidFill>
                <a:latin typeface="Calibri" pitchFamily="34" charset="0"/>
                <a:ea typeface="Calibri" pitchFamily="34" charset="-122"/>
                <a:cs typeface="Calibri" pitchFamily="34" charset="-120"/>
              </a:rPr>
              <a:t>tour</a:t>
            </a:r>
            <a:r>
              <a:rPr lang="en-US" sz="1400" dirty="0">
                <a:solidFill>
                  <a:srgbClr val="1A1F2B"/>
                </a:solidFill>
                <a:latin typeface="Calibri" pitchFamily="34" charset="0"/>
                <a:ea typeface="Calibri" pitchFamily="34" charset="-122"/>
                <a:cs typeface="Calibri" pitchFamily="34" charset="-120"/>
              </a:rPr>
              <a:t> is a cycle through all the vertices. In the </a:t>
            </a:r>
            <a:r>
              <a:rPr lang="en-US" sz="1400" b="1" dirty="0">
                <a:solidFill>
                  <a:srgbClr val="1A1F2B"/>
                </a:solidFill>
                <a:latin typeface="Calibri" pitchFamily="34" charset="0"/>
                <a:ea typeface="Calibri" pitchFamily="34" charset="-122"/>
                <a:cs typeface="Calibri" pitchFamily="34" charset="-120"/>
              </a:rPr>
              <a:t>classical</a:t>
            </a:r>
            <a:r>
              <a:rPr lang="en-US" sz="1400" dirty="0">
                <a:solidFill>
                  <a:srgbClr val="1A1F2B"/>
                </a:solidFill>
                <a:latin typeface="Calibri" pitchFamily="34" charset="0"/>
                <a:ea typeface="Calibri" pitchFamily="34" charset="-122"/>
                <a:cs typeface="Calibri" pitchFamily="34" charset="-120"/>
              </a:rPr>
              <a:t> problem each vertex is visited exactly once (a Hamiltonian cycle); in the </a:t>
            </a:r>
            <a:r>
              <a:rPr lang="en-US" sz="1400" b="1" dirty="0">
                <a:solidFill>
                  <a:srgbClr val="1A1F2B"/>
                </a:solidFill>
                <a:latin typeface="Calibri" pitchFamily="34" charset="0"/>
                <a:ea typeface="Calibri" pitchFamily="34" charset="-122"/>
                <a:cs typeface="Calibri" pitchFamily="34" charset="-120"/>
              </a:rPr>
              <a:t>practical</a:t>
            </a:r>
            <a:r>
              <a:rPr lang="en-US" sz="1400" dirty="0">
                <a:solidFill>
                  <a:srgbClr val="1A1F2B"/>
                </a:solidFill>
                <a:latin typeface="Calibri" pitchFamily="34" charset="0"/>
                <a:ea typeface="Calibri" pitchFamily="34" charset="-122"/>
                <a:cs typeface="Calibri" pitchFamily="34" charset="-120"/>
              </a:rPr>
              <a:t> problem each vertex is visited at least once, so passing through a vertex again is allowed if quicker.</a:t>
            </a:r>
            <a:endParaRPr lang="en-US" sz="1400" dirty="0"/>
          </a:p>
        </p:txBody>
      </p:sp>
      <p:sp>
        <p:nvSpPr>
          <p:cNvPr id="6" name="Text 4"/>
          <p:cNvSpPr txBox="1"/>
          <p:nvPr/>
        </p:nvSpPr>
        <p:spPr>
          <a:xfrm>
            <a:off x="457200" y="2533802"/>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 efficient algorithm is known that always finds the optimal tour for large networks: the number of tours grows factorially. D1 therefore finds an upper and a lower bound. To turn a practical problem into a classical one, replace the network by a complete </a:t>
            </a:r>
            <a:r>
              <a:rPr lang="en-US" sz="1500" b="1" dirty="0">
                <a:solidFill>
                  <a:srgbClr val="1A1F2B"/>
                </a:solidFill>
                <a:latin typeface="Calibri" pitchFamily="34" charset="0"/>
                <a:ea typeface="Calibri" pitchFamily="34" charset="-122"/>
                <a:cs typeface="Calibri" pitchFamily="34" charset="-120"/>
              </a:rPr>
              <a:t>table of least distances</a:t>
            </a:r>
            <a:r>
              <a:rPr lang="en-US" sz="1500" dirty="0">
                <a:solidFill>
                  <a:srgbClr val="1A1F2B"/>
                </a:solidFill>
                <a:latin typeface="Calibri" pitchFamily="34" charset="0"/>
                <a:ea typeface="Calibri" pitchFamily="34" charset="-122"/>
                <a:cs typeface="Calibri" pitchFamily="34" charset="-120"/>
              </a:rPr>
              <a:t>: every pair of vertices with the length of the shortest path between them. The table satisfies the triangle inequality (going direct is never longer than going via a third vertex). After solving, interpret any entry that is not a direct arc: that step passes through other vertices.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the travelling salesperson problem, and what is a table of least distances?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road network of worked example 4. AE, AF, BD, BF and CF have no direct road.">    </p:cNvPr>
          <p:cNvPicPr>
            <a:picLocks noChangeAspect="1"/>
          </p:cNvPicPr>
          <p:nvPr/>
        </p:nvPicPr>
        <p:blipFill>
          <a:blip r:embed="rId1"/>
          <a:stretch>
            <a:fillRect/>
          </a:stretch>
        </p:blipFill>
        <p:spPr>
          <a:xfrm>
            <a:off x="2541118" y="1371600"/>
            <a:ext cx="4062679" cy="2807208"/>
          </a:xfrm>
          <a:prstGeom prst="rect">
            <a:avLst/>
          </a:prstGeom>
        </p:spPr>
      </p:pic>
      <p:sp>
        <p:nvSpPr>
          <p:cNvPr id="5" name="Text 2"/>
          <p:cNvSpPr txBox="1"/>
          <p:nvPr/>
        </p:nvSpPr>
        <p:spPr>
          <a:xfrm>
            <a:off x="2541118" y="4224528"/>
            <a:ext cx="4062679" cy="393192"/>
          </a:xfrm>
          <a:prstGeom prst="rect">
            <a:avLst/>
          </a:prstGeom>
          <a:noFill/>
          <a:ln/>
        </p:spPr>
        <p:txBody>
          <a:bodyPr wrap="square" lIns="0" tIns="0" rIns="0" bIns="0" rtlCol="0" anchor="t"/>
          <a:lstStyle/>
          <a:p>
            <a:pPr algn="ctr" indent="0" marL="0">
              <a:buNone/>
            </a:pPr>
            <a:r>
              <a:rPr lang="en-US" sz="1100" i="1" dirty="0">
                <a:solidFill>
                  <a:srgbClr val="5A6577"/>
                </a:solidFill>
              </a:rPr>
              <a:t>The road network of worked example 4. AE, AF, BD, BF and CF have no direct road.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the travelling salesperson problem, and what is a table of least distances?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Complete</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Towns A–F are joined by roads AB (13), AC (9), AD (21), BC (8), BE (11), CD (14), CE (16), DE (7), DF (10) and EF (12), in km. Complete the table of least distances, explaining any entry that is not a direct road.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Copy the direct roads, checking none is beaten by a route through another town (AD: direct 21, via C 23, so 21 stays). Then fill the gaps: AE = 24 (A–B–E; A–C–E is 25); AF = 31 (A–D–F; A–C–D–F is 33); BD = 18 (B–E–D); BF = 23 (B–E–F); CF = 24 (C–D–F).</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3220517"/>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b="1"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the travelling salesperson problem, and what is a table of least distances?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Complete (continued)</a:t>
            </a:r>
            <a:endParaRPr lang="en-US" sz="12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Bold entries are not direct roads</a:t>
            </a:r>
            <a:r>
              <a:rPr lang="en-US" sz="1500" dirty="0">
                <a:solidFill>
                  <a:srgbClr val="1A1F2B"/>
                </a:solidFill>
                <a:latin typeface="Calibri" pitchFamily="34" charset="0"/>
                <a:ea typeface="Calibri" pitchFamily="34" charset="-122"/>
                <a:cs typeface="Calibri" pitchFamily="34" charset="-120"/>
              </a:rPr>
              <a:t>; a tour using one passes through another town.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nearest neighbour algorithm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Choose a start vertex; repeatedly move to the nearest vertex not yet visited; when all are visited, return to the start. The result is a genuine tour, so the optimal tour is no longer: its length is an </a:t>
            </a:r>
            <a:r>
              <a:rPr lang="en-US" sz="1500" b="1" dirty="0">
                <a:solidFill>
                  <a:srgbClr val="1A1F2B"/>
                </a:solidFill>
                <a:latin typeface="Calibri" pitchFamily="34" charset="0"/>
                <a:ea typeface="Calibri" pitchFamily="34" charset="-122"/>
                <a:cs typeface="Calibri" pitchFamily="34" charset="-120"/>
              </a:rPr>
              <a:t>upper bound</a:t>
            </a:r>
            <a:r>
              <a:rPr lang="en-US" sz="1500" dirty="0">
                <a:solidFill>
                  <a:srgbClr val="1A1F2B"/>
                </a:solidFill>
                <a:latin typeface="Calibri" pitchFamily="34" charset="0"/>
                <a:ea typeface="Calibri" pitchFamily="34" charset="-122"/>
                <a:cs typeface="Calibri" pitchFamily="34" charset="-120"/>
              </a:rPr>
              <a:t>. Use the table of least distances so every vertex can be reached at every step (on the original network the algorithm can get stuck or fail to return). Different starts usually give different tours; the best upper bound is the smallest. Greedy choices can force an expensive final step, which is why the bound is often well above the optimum.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Find, interpret</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Using the table in worked example 4: (a) apply nearest neighbour from A to find an upper bound; (b) interpret the tour on the road network; (c) repeat (a) from B and state the better upper bound.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C (9) → B (8) → E (11) → D (7) → F (10) → A (31): </a:t>
            </a:r>
            <a:r>
              <a:rPr lang="en-US" sz="1500" b="1" dirty="0">
                <a:solidFill>
                  <a:srgbClr val="1A1F2B"/>
                </a:solidFill>
                <a:latin typeface="Calibri" pitchFamily="34" charset="0"/>
                <a:ea typeface="Calibri" pitchFamily="34" charset="-122"/>
                <a:cs typeface="Calibri" pitchFamily="34" charset="-120"/>
              </a:rPr>
              <a:t>upper bound 76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 → A is A–D–F reversed, so the route is </a:t>
            </a:r>
            <a:r>
              <a:rPr lang="en-US" sz="1500" b="1" dirty="0">
                <a:solidFill>
                  <a:srgbClr val="1A1F2B"/>
                </a:solidFill>
                <a:latin typeface="Calibri" pitchFamily="34" charset="0"/>
                <a:ea typeface="Calibri" pitchFamily="34" charset="-122"/>
                <a:cs typeface="Calibri" pitchFamily="34" charset="-120"/>
              </a:rPr>
              <a:t>A C B E D F D A</a:t>
            </a:r>
            <a:r>
              <a:rPr lang="en-US" sz="1500" dirty="0">
                <a:solidFill>
                  <a:srgbClr val="1A1F2B"/>
                </a:solidFill>
                <a:latin typeface="Calibri" pitchFamily="34" charset="0"/>
                <a:ea typeface="Calibri" pitchFamily="34" charset="-122"/>
                <a:cs typeface="Calibri" pitchFamily="34" charset="-120"/>
              </a:rPr>
              <a:t> (D visited twice).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 → C (8) → A (9) → D (21) → E (7) → F (12) → B (23) = 80 km. </a:t>
            </a:r>
            <a:r>
              <a:rPr lang="en-US" sz="1500" b="1" dirty="0">
                <a:solidFill>
                  <a:srgbClr val="1A1F2B"/>
                </a:solidFill>
                <a:latin typeface="Calibri" pitchFamily="34" charset="0"/>
                <a:ea typeface="Calibri" pitchFamily="34" charset="-122"/>
                <a:cs typeface="Calibri" pitchFamily="34" charset="-120"/>
              </a:rPr>
              <a:t>Better upper bound 76 km</a:t>
            </a:r>
            <a:r>
              <a:rPr lang="en-US" sz="1500" dirty="0">
                <a:solidFill>
                  <a:srgbClr val="1A1F2B"/>
                </a:solidFill>
                <a:latin typeface="Calibri" pitchFamily="34" charset="0"/>
                <a:ea typeface="Calibri" pitchFamily="34" charset="-122"/>
                <a:cs typeface="Calibri" pitchFamily="34" charset="-120"/>
              </a:rPr>
              <a:t>. At C (from B) the nearest unvisited town is A (9), not D (14): read the whole row and ignore towns already visited.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Nearest neighbour from A: steps 1–5 follow roads; step 6, F → A (31), is not a road, so the van drives F–D–A.">    </p:cNvPr>
          <p:cNvPicPr>
            <a:picLocks noChangeAspect="1"/>
          </p:cNvPicPr>
          <p:nvPr/>
        </p:nvPicPr>
        <p:blipFill>
          <a:blip r:embed="rId1"/>
          <a:stretch>
            <a:fillRect/>
          </a:stretch>
        </p:blipFill>
        <p:spPr>
          <a:xfrm>
            <a:off x="4624121" y="1371600"/>
            <a:ext cx="4062679" cy="2807208"/>
          </a:xfrm>
          <a:prstGeom prst="rect">
            <a:avLst/>
          </a:prstGeom>
        </p:spPr>
      </p:pic>
      <p:sp>
        <p:nvSpPr>
          <p:cNvPr id="5" name="Text 2"/>
          <p:cNvSpPr txBox="1"/>
          <p:nvPr/>
        </p:nvSpPr>
        <p:spPr>
          <a:xfrm>
            <a:off x="4624121" y="4224528"/>
            <a:ext cx="4062679" cy="393192"/>
          </a:xfrm>
          <a:prstGeom prst="rect">
            <a:avLst/>
          </a:prstGeom>
          <a:noFill/>
          <a:ln/>
        </p:spPr>
        <p:txBody>
          <a:bodyPr wrap="square" lIns="0" tIns="0" rIns="0" bIns="0" rtlCol="0" anchor="t"/>
          <a:lstStyle/>
          <a:p>
            <a:pPr algn="ctr" indent="0" marL="0">
              <a:buNone/>
            </a:pPr>
            <a:r>
              <a:rPr lang="en-US" sz="1100" i="1" dirty="0">
                <a:solidFill>
                  <a:srgbClr val="5A6577"/>
                </a:solidFill>
              </a:rPr>
              <a:t>Nearest neighbour from A: steps 1–5 follow roads; step 6, F → A (31), is not a road, so the van drives F–D–A.</a:t>
            </a:r>
            <a:endParaRPr lang="en-US" sz="1100" dirty="0"/>
          </a:p>
        </p:txBody>
      </p:sp>
      <p:sp>
        <p:nvSpPr>
          <p:cNvPr id="6" name="Text 3"/>
          <p:cNvSpPr txBox="1"/>
          <p:nvPr/>
        </p:nvSpPr>
        <p:spPr>
          <a:xfrm>
            <a:off x="457200" y="1371600"/>
            <a:ext cx="3846881" cy="322051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minimum spanning tree with shortcuts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Walking all the way round a minimum spanning tree and back uses every tree arc twice and visits every vertex, so 2 × MST weight is an upper bound. That walk revisits vertices. A </a:t>
            </a:r>
            <a:r>
              <a:rPr lang="en-US" sz="1500" b="1" dirty="0">
                <a:solidFill>
                  <a:srgbClr val="1A1F2B"/>
                </a:solidFill>
                <a:latin typeface="Calibri" pitchFamily="34" charset="0"/>
                <a:ea typeface="Calibri" pitchFamily="34" charset="-122"/>
                <a:cs typeface="Calibri" pitchFamily="34" charset="-120"/>
              </a:rPr>
              <a:t>shortcut</a:t>
            </a:r>
            <a:r>
              <a:rPr lang="en-US" sz="1500" dirty="0">
                <a:solidFill>
                  <a:srgbClr val="1A1F2B"/>
                </a:solidFill>
                <a:latin typeface="Calibri" pitchFamily="34" charset="0"/>
                <a:ea typeface="Calibri" pitchFamily="34" charset="-122"/>
                <a:cs typeface="Calibri" pitchFamily="34" charset="-120"/>
              </a:rPr>
              <a:t> jumps straight to the next unvisited vertex using the table; by the triangle inequality it is never longer than the arcs it replaces, so shortcuts can only lower the bound. Questions often say "use shortcuts to reduce the upper bound to below …": show the tour and its length.</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a:t>
            </a:r>
            <a:endParaRPr lang="en-US" sz="1200" dirty="0"/>
          </a:p>
        </p:txBody>
      </p:sp>
      <p:sp>
        <p:nvSpPr>
          <p:cNvPr id="4" name="Text 2"/>
          <p:cNvSpPr txBox="1"/>
          <p:nvPr/>
        </p:nvSpPr>
        <p:spPr>
          <a:xfrm>
            <a:off x="457200" y="1371600"/>
            <a:ext cx="8229600"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This six-town table (km) is a classical problem: every entry is already a least distance. (a) Use Prim's algorithm from P to find a minimum spanning tree, listing arcs in order, and state its weight. (b) Hence find an initial upper bound. (c) Use shortcuts to reduce the upper bound below 170 km.</a:t>
            </a:r>
            <a:endParaRPr lang="en-US" sz="13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2470709"/>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Hard · Find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PS (24), SU (23), PR (26), RT (18), RQ (21): </a:t>
            </a:r>
            <a:r>
              <a:rPr lang="en-US" sz="1500" b="1" dirty="0">
                <a:solidFill>
                  <a:srgbClr val="1A1F2B"/>
                </a:solidFill>
                <a:latin typeface="Calibri" pitchFamily="34" charset="0"/>
                <a:ea typeface="Calibri" pitchFamily="34" charset="-122"/>
                <a:cs typeface="Calibri" pitchFamily="34" charset="-120"/>
              </a:rPr>
              <a:t>weight 112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2 × 112 = 224 km</a:t>
            </a:r>
            <a:r>
              <a:rPr lang="en-US" sz="1500" dirty="0">
                <a:solidFill>
                  <a:srgbClr val="1A1F2B"/>
                </a:solidFill>
                <a:latin typeface="Calibri" pitchFamily="34" charset="0"/>
                <a:ea typeface="Calibri" pitchFamily="34" charset="-122"/>
                <a:cs typeface="Calibri" pitchFamily="34" charset="-120"/>
              </a:rPr>
              <a:t> (the walk P S U S P R T R Q R P).</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 → R replaces U–S–P–R (23 + 24 + 26 = 73) by 31; T → Q replaces T–R–Q (39) by 30; Q → P replaces Q–R–P (47) by 33. Tour P S U R T Q P = 24 + 23 + 31 + 18 + 30 + 33 = </a:t>
            </a:r>
            <a:r>
              <a:rPr lang="en-US" sz="1500" b="1" dirty="0">
                <a:solidFill>
                  <a:srgbClr val="1A1F2B"/>
                </a:solidFill>
                <a:latin typeface="Calibri" pitchFamily="34" charset="0"/>
                <a:ea typeface="Calibri" pitchFamily="34" charset="-122"/>
                <a:cs typeface="Calibri" pitchFamily="34" charset="-120"/>
              </a:rPr>
              <a:t>159 km &lt; 170</a:t>
            </a:r>
            <a:r>
              <a:rPr lang="en-US" sz="1500" dirty="0">
                <a:solidFill>
                  <a:srgbClr val="1A1F2B"/>
                </a:solidFill>
                <a:latin typeface="Calibri" pitchFamily="34" charset="0"/>
                <a:ea typeface="Calibri" pitchFamily="34" charset="-122"/>
                <a:cs typeface="Calibri" pitchFamily="34" charset="-120"/>
              </a:rPr>
              <a:t>. Branch order matters: P S U R Q T P gives 172 km, which misses the target.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upper bounds?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rim's tree (blue, weight 112) and the three dashed shortcuts that turn the doubled walk into the tour P S U R T Q P, length 159.">    </p:cNvPr>
          <p:cNvPicPr>
            <a:picLocks noChangeAspect="1"/>
          </p:cNvPicPr>
          <p:nvPr/>
        </p:nvPicPr>
        <p:blipFill>
          <a:blip r:embed="rId1"/>
          <a:stretch>
            <a:fillRect/>
          </a:stretch>
        </p:blipFill>
        <p:spPr>
          <a:xfrm>
            <a:off x="3076956" y="1371600"/>
            <a:ext cx="2990088" cy="2638044"/>
          </a:xfrm>
          <a:prstGeom prst="rect">
            <a:avLst/>
          </a:prstGeom>
        </p:spPr>
      </p:pic>
      <p:sp>
        <p:nvSpPr>
          <p:cNvPr id="5" name="Text 2"/>
          <p:cNvSpPr txBox="1"/>
          <p:nvPr/>
        </p:nvSpPr>
        <p:spPr>
          <a:xfrm>
            <a:off x="3076956" y="4055364"/>
            <a:ext cx="2990088" cy="562356"/>
          </a:xfrm>
          <a:prstGeom prst="rect">
            <a:avLst/>
          </a:prstGeom>
          <a:noFill/>
          <a:ln/>
        </p:spPr>
        <p:txBody>
          <a:bodyPr wrap="square" lIns="0" tIns="0" rIns="0" bIns="0" rtlCol="0" anchor="t"/>
          <a:lstStyle/>
          <a:p>
            <a:pPr algn="ctr" indent="0" marL="0">
              <a:buNone/>
            </a:pPr>
            <a:r>
              <a:rPr lang="en-US" sz="1100" i="1" dirty="0">
                <a:solidFill>
                  <a:srgbClr val="5A6577"/>
                </a:solidFill>
              </a:rPr>
              <a:t>Prim's tree (blue, weight 112) and the three dashed shortcuts that turn the doubled walk into the tour P S U R T Q P, length 159.</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residual minimum spanning tree give a lower bound?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Residual minimum spanning tree method:</a:t>
            </a:r>
            <a:r>
              <a:rPr lang="en-US" sz="1400" dirty="0">
                <a:solidFill>
                  <a:srgbClr val="1A1F2B"/>
                </a:solidFill>
                <a:latin typeface="Calibri" pitchFamily="34" charset="0"/>
                <a:ea typeface="Calibri" pitchFamily="34" charset="-122"/>
                <a:cs typeface="Calibri" pitchFamily="34" charset="-120"/>
              </a:rPr>
              <a:t> (1) delete one vertex X and all its arcs; (2) find the MST of the remaining vertices; (3) add the two shortest arcs from X. Each deleted vertex gives a lower bound; the best is the </a:t>
            </a:r>
            <a:r>
              <a:rPr lang="en-US" sz="1400" b="1" dirty="0">
                <a:solidFill>
                  <a:srgbClr val="1A1F2B"/>
                </a:solidFill>
                <a:latin typeface="Calibri" pitchFamily="34" charset="0"/>
                <a:ea typeface="Calibri" pitchFamily="34" charset="-122"/>
                <a:cs typeface="Calibri" pitchFamily="34" charset="-120"/>
              </a:rPr>
              <a:t>largest</a:t>
            </a:r>
            <a:r>
              <a:rPr lang="en-US" sz="1400" dirty="0">
                <a:solidFill>
                  <a:srgbClr val="1A1F2B"/>
                </a:solidFill>
                <a:latin typeface="Calibri" pitchFamily="34" charset="0"/>
                <a:ea typeface="Calibri" pitchFamily="34" charset="-122"/>
                <a:cs typeface="Calibri" pitchFamily="34" charset="-120"/>
              </a:rPr>
              <a:t>.</a:t>
            </a:r>
            <a:endParaRPr lang="en-US" sz="1400" dirty="0"/>
          </a:p>
        </p:txBody>
      </p:sp>
      <p:sp>
        <p:nvSpPr>
          <p:cNvPr id="6" name="Text 4"/>
          <p:cNvSpPr txBox="1"/>
          <p:nvPr/>
        </p:nvSpPr>
        <p:spPr>
          <a:xfrm>
            <a:off x="457200" y="2318918"/>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it works: any tour with X removed becomes a path through all the other vertices, which is a spanning tree, so it is at least the residual MST; the tour also uses exactly two arcs at X, which are at least the two shortest. If the residual tree plus the two arcs happens to form a tour, that tour is optimal; likewise if the best lower bound equals an upper bound.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residual minimum spanning tree give a lower bound?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Deleting A: the residual MST of B–F (teal) weighs 36; adding AC (9) and AB (13) gives 58. The shape is not a tour (B has degree 3, F degree 1).">    </p:cNvPr>
          <p:cNvPicPr>
            <a:picLocks noChangeAspect="1"/>
          </p:cNvPicPr>
          <p:nvPr/>
        </p:nvPicPr>
        <p:blipFill>
          <a:blip r:embed="rId1"/>
          <a:stretch>
            <a:fillRect/>
          </a:stretch>
        </p:blipFill>
        <p:spPr>
          <a:xfrm>
            <a:off x="2662733" y="1371600"/>
            <a:ext cx="3817620" cy="2638044"/>
          </a:xfrm>
          <a:prstGeom prst="rect">
            <a:avLst/>
          </a:prstGeom>
        </p:spPr>
      </p:pic>
      <p:sp>
        <p:nvSpPr>
          <p:cNvPr id="5" name="Text 2"/>
          <p:cNvSpPr txBox="1"/>
          <p:nvPr/>
        </p:nvSpPr>
        <p:spPr>
          <a:xfrm>
            <a:off x="2662733" y="4055364"/>
            <a:ext cx="3817620" cy="562356"/>
          </a:xfrm>
          <a:prstGeom prst="rect">
            <a:avLst/>
          </a:prstGeom>
          <a:noFill/>
          <a:ln/>
        </p:spPr>
        <p:txBody>
          <a:bodyPr wrap="square" lIns="0" tIns="0" rIns="0" bIns="0" rtlCol="0" anchor="t"/>
          <a:lstStyle/>
          <a:p>
            <a:pPr algn="ctr" indent="0" marL="0">
              <a:buNone/>
            </a:pPr>
            <a:r>
              <a:rPr lang="en-US" sz="1100" i="1" dirty="0">
                <a:solidFill>
                  <a:srgbClr val="5A6577"/>
                </a:solidFill>
              </a:rPr>
              <a:t>Deleting A: the residual MST of B–F (teal) weighs 36; adding AC (9) and AB (13) gives 58. The shape is not a tour (B has degree 3, F degree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residual minimum spanning tree give a lower bound?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write down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six towns of worked example 4: (a) by deleting A, use Kruskal's algorithm on the table to find a lower bound; (b) deleting B instead, find another lower bound; (c) using worked example 5, write down the smallest interval for the optimal tour.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Kruskal on B–F: DE (7), BC (8), DF (10), BE (11), which already join all five, so residual MST = 36. Add AC = 9 and AB = 13: </a:t>
            </a:r>
            <a:r>
              <a:rPr lang="en-US" sz="1500" b="1" dirty="0">
                <a:solidFill>
                  <a:srgbClr val="1A1F2B"/>
                </a:solidFill>
                <a:latin typeface="Calibri" pitchFamily="34" charset="0"/>
                <a:ea typeface="Calibri" pitchFamily="34" charset="-122"/>
                <a:cs typeface="Calibri" pitchFamily="34" charset="-120"/>
              </a:rPr>
              <a:t>lower bound 58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Residual MST: DE (7), AC (9), DF (10), CD (14) = 40; add BC = 8 and BE = 11: </a:t>
            </a:r>
            <a:r>
              <a:rPr lang="en-US" sz="1500" b="1" dirty="0">
                <a:solidFill>
                  <a:srgbClr val="1A1F2B"/>
                </a:solidFill>
                <a:latin typeface="Calibri" pitchFamily="34" charset="0"/>
                <a:ea typeface="Calibri" pitchFamily="34" charset="-122"/>
                <a:cs typeface="Calibri" pitchFamily="34" charset="-120"/>
              </a:rPr>
              <a:t>59 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Largest lower bound 59, smallest upper bound 76: </a:t>
            </a:r>
            <a:r>
              <a:rPr lang="en-US" sz="1500" b="1" dirty="0">
                <a:solidFill>
                  <a:srgbClr val="1A1F2B"/>
                </a:solidFill>
                <a:latin typeface="Calibri" pitchFamily="34" charset="0"/>
                <a:ea typeface="Calibri" pitchFamily="34" charset="-122"/>
                <a:cs typeface="Calibri" pitchFamily="34" charset="-120"/>
              </a:rPr>
              <a:t>59 ≤ optimal tour ≤ 76 (km)</a:t>
            </a:r>
            <a:r>
              <a:rPr lang="en-US" sz="1500" dirty="0">
                <a:solidFill>
                  <a:srgbClr val="1A1F2B"/>
                </a:solidFill>
                <a:latin typeface="Calibri" pitchFamily="34" charset="0"/>
                <a:ea typeface="Calibri" pitchFamily="34" charset="-122"/>
                <a:cs typeface="Calibri" pitchFamily="34" charset="-120"/>
              </a:rPr>
              <a:t>. Checking all 60 tours shows the optimum is 69 km (A B E F D C A), inside the interval; you are never expected to do this.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residual minimum spanning tree give a lower bound?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ll six lower bounds (57, 57, 58, 58, 59, 59) and all six nearest neighbour upper bounds (76 four times, 80, 81). Only the largest lower and smallest upper bound matter.">    </p:cNvPr>
          <p:cNvPicPr>
            <a:picLocks noChangeAspect="1"/>
          </p:cNvPicPr>
          <p:nvPr/>
        </p:nvPicPr>
        <p:blipFill>
          <a:blip r:embed="rId1"/>
          <a:stretch>
            <a:fillRect/>
          </a:stretch>
        </p:blipFill>
        <p:spPr>
          <a:xfrm>
            <a:off x="4389120" y="1698955"/>
            <a:ext cx="4297680" cy="1983334"/>
          </a:xfrm>
          <a:prstGeom prst="rect">
            <a:avLst/>
          </a:prstGeom>
        </p:spPr>
      </p:pic>
      <p:sp>
        <p:nvSpPr>
          <p:cNvPr id="5" name="Text 2"/>
          <p:cNvSpPr txBox="1"/>
          <p:nvPr/>
        </p:nvSpPr>
        <p:spPr>
          <a:xfrm>
            <a:off x="4389120" y="372800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All six lower bounds (57, 57, 58, 58, 59, 59) and all six nearest neighbour upper bounds (76 four times, 80, 81). Only the largest lower and smallest upper bound matter.</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Choosing the smallest lower bound ("it is safer") or the largest upper bound. Both are true, but the interval should be as narrow as possible: largest lower bound, smallest upper bound.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travelling salesperson question fit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full question starts from a practical network, completes the table of least distances, finds an upper bound, interprets it, finds a lower bound and finishes with an interval. Each step uses the previous one, so keep tables and lists clear.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travelling salesperson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Complete, find, interpret</a:t>
            </a:r>
            <a:endParaRPr lang="en-US" sz="1200" dirty="0"/>
          </a:p>
        </p:txBody>
      </p:sp>
      <p:sp>
        <p:nvSpPr>
          <p:cNvPr id="4" name="Text 2"/>
          <p:cNvSpPr txBox="1"/>
          <p:nvPr/>
        </p:nvSpPr>
        <p:spPr>
          <a:xfrm>
            <a:off x="457200" y="1371600"/>
            <a:ext cx="8229600"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technician must visit masts H, J, K, L, M and N, starting and finishing at H. Tracks: HJ (17), HK (23), HN (11), JK (19), JL (8), KL (18), KM (22), LM (13), LN (19), MN (29), in km. Part of the table of least distances:</a:t>
            </a:r>
            <a:endParaRPr lang="en-US" sz="13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2470709"/>
          <a:ext cx="8229600" cy="914400"/>
        </p:xfrm>
        <a:graphic>
          <a:graphicData uri="http://schemas.openxmlformats.org/drawingml/2006/table">
            <a:tbl>
              <a:tblPr/>
              <a:tblGrid>
                <a:gridCol w="1175918"/>
                <a:gridCol w="1175918"/>
                <a:gridCol w="1175918"/>
                <a:gridCol w="1175918"/>
                <a:gridCol w="1175918"/>
                <a:gridCol w="1175918"/>
                <a:gridCol w="11759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travelling salesperson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Complete, find, interpret (continued)</a:t>
            </a:r>
            <a:endParaRPr lang="en-US" sz="1200" dirty="0"/>
          </a:p>
        </p:txBody>
      </p:sp>
      <p:sp>
        <p:nvSpPr>
          <p:cNvPr id="4" name="Text 2"/>
          <p:cNvSpPr txBox="1"/>
          <p:nvPr/>
        </p:nvSpPr>
        <p:spPr>
          <a:xfrm>
            <a:off x="457200" y="1371600"/>
            <a:ext cx="8229600" cy="321503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Find HL, HM and KN, showing the routes. (b) Use nearest neighbour from H to find an upper bound. (c) Interpret the tour on the network. (d) From J, nearest neighbour gives 104 km. State, with a reason, the better upper bound. (e) By deleting L, find a lower bound. (f) Give the smallest interval for the optimal tour.</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HL = 25</a:t>
            </a:r>
            <a:r>
              <a:rPr lang="en-US" sz="1500" dirty="0">
                <a:solidFill>
                  <a:srgbClr val="1A1F2B"/>
                </a:solidFill>
                <a:latin typeface="Calibri" pitchFamily="34" charset="0"/>
                <a:ea typeface="Calibri" pitchFamily="34" charset="-122"/>
                <a:cs typeface="Calibri" pitchFamily="34" charset="-120"/>
              </a:rPr>
              <a:t> (H–J–L; H–N–L is 30, H–K–L is 41); </a:t>
            </a:r>
            <a:r>
              <a:rPr lang="en-US" sz="1500" b="1" dirty="0">
                <a:solidFill>
                  <a:srgbClr val="1A1F2B"/>
                </a:solidFill>
                <a:latin typeface="Calibri" pitchFamily="34" charset="0"/>
                <a:ea typeface="Calibri" pitchFamily="34" charset="-122"/>
                <a:cs typeface="Calibri" pitchFamily="34" charset="-120"/>
              </a:rPr>
              <a:t>HM = 38</a:t>
            </a:r>
            <a:r>
              <a:rPr lang="en-US" sz="1500" dirty="0">
                <a:solidFill>
                  <a:srgbClr val="1A1F2B"/>
                </a:solidFill>
                <a:latin typeface="Calibri" pitchFamily="34" charset="0"/>
                <a:ea typeface="Calibri" pitchFamily="34" charset="-122"/>
                <a:cs typeface="Calibri" pitchFamily="34" charset="-120"/>
              </a:rPr>
              <a:t> (H–J–L–M); </a:t>
            </a:r>
            <a:r>
              <a:rPr lang="en-US" sz="1500" b="1" dirty="0">
                <a:solidFill>
                  <a:srgbClr val="1A1F2B"/>
                </a:solidFill>
                <a:latin typeface="Calibri" pitchFamily="34" charset="0"/>
                <a:ea typeface="Calibri" pitchFamily="34" charset="-122"/>
                <a:cs typeface="Calibri" pitchFamily="34" charset="-120"/>
              </a:rPr>
              <a:t>KN = 34</a:t>
            </a:r>
            <a:r>
              <a:rPr lang="en-US" sz="1500" dirty="0">
                <a:solidFill>
                  <a:srgbClr val="1A1F2B"/>
                </a:solidFill>
                <a:latin typeface="Calibri" pitchFamily="34" charset="0"/>
                <a:ea typeface="Calibri" pitchFamily="34" charset="-122"/>
                <a:cs typeface="Calibri" pitchFamily="34" charset="-120"/>
              </a:rPr>
              <a:t> (K–H–N; K–L–N is 37).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H → N (11) → L (19) → J (8) → K (19) → M (22) → H (38): </a:t>
            </a:r>
            <a:r>
              <a:rPr lang="en-US" sz="1500" b="1" dirty="0">
                <a:solidFill>
                  <a:srgbClr val="1A1F2B"/>
                </a:solidFill>
                <a:latin typeface="Calibri" pitchFamily="34" charset="0"/>
                <a:ea typeface="Calibri" pitchFamily="34" charset="-122"/>
                <a:cs typeface="Calibri" pitchFamily="34" charset="-120"/>
              </a:rPr>
              <a:t>117 km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 → H is not a track: use M–L–J–H, so </a:t>
            </a:r>
            <a:r>
              <a:rPr lang="en-US" sz="1500" b="1" dirty="0">
                <a:solidFill>
                  <a:srgbClr val="1A1F2B"/>
                </a:solidFill>
                <a:latin typeface="Calibri" pitchFamily="34" charset="0"/>
                <a:ea typeface="Calibri" pitchFamily="34" charset="-122"/>
                <a:cs typeface="Calibri" pitchFamily="34" charset="-120"/>
              </a:rPr>
              <a:t>H N L J K M L J H</a:t>
            </a:r>
            <a:r>
              <a:rPr lang="en-US" sz="1500" dirty="0">
                <a:solidFill>
                  <a:srgbClr val="1A1F2B"/>
                </a:solidFill>
                <a:latin typeface="Calibri" pitchFamily="34" charset="0"/>
                <a:ea typeface="Calibri" pitchFamily="34" charset="-122"/>
                <a:cs typeface="Calibri" pitchFamily="34" charset="-120"/>
              </a:rPr>
              <a:t> (L and J passed twice).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104 km</a:t>
            </a:r>
            <a:r>
              <a:rPr lang="en-US" sz="1500" dirty="0">
                <a:solidFill>
                  <a:srgbClr val="1A1F2B"/>
                </a:solidFill>
                <a:latin typeface="Calibri" pitchFamily="34" charset="0"/>
                <a:ea typeface="Calibri" pitchFamily="34" charset="-122"/>
                <a:cs typeface="Calibri" pitchFamily="34" charset="-120"/>
              </a:rPr>
              <a:t>, because it is the smaller upper bound (a tour of that length exists).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Kruskal on H, J, K, M, N: HN (11), HJ (17), JK (19), JM (21) = 68; two least from L: LJ = 8, LM = 13: </a:t>
            </a:r>
            <a:r>
              <a:rPr lang="en-US" sz="1500" b="1" dirty="0">
                <a:solidFill>
                  <a:srgbClr val="1A1F2B"/>
                </a:solidFill>
                <a:latin typeface="Calibri" pitchFamily="34" charset="0"/>
                <a:ea typeface="Calibri" pitchFamily="34" charset="-122"/>
                <a:cs typeface="Calibri" pitchFamily="34" charset="-120"/>
              </a:rPr>
              <a:t>89 km</a:t>
            </a:r>
            <a:r>
              <a:rPr lang="en-US" sz="1500" dirty="0">
                <a:solidFill>
                  <a:srgbClr val="1A1F2B"/>
                </a:solidFill>
                <a:latin typeface="Calibri" pitchFamily="34" charset="0"/>
                <a:ea typeface="Calibri" pitchFamily="34" charset="-122"/>
                <a:cs typeface="Calibri" pitchFamily="34" charset="-120"/>
              </a:rPr>
              <a:t>. JM = 21 is a table entry even though its route passes through L; use the table as written.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89 ≤ optimal tour ≤ 104 (km)</a:t>
            </a:r>
            <a:r>
              <a:rPr lang="en-US" sz="1500" dirty="0">
                <a:solidFill>
                  <a:srgbClr val="1A1F2B"/>
                </a:solidFill>
                <a:latin typeface="Calibri" pitchFamily="34" charset="0"/>
                <a:ea typeface="Calibri" pitchFamily="34" charset="-122"/>
                <a:cs typeface="Calibri" pitchFamily="34" charset="-120"/>
              </a:rPr>
              <a:t>. The optimal tour is 101 km, inside the interval.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travelling salesperson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mast network with the nearest neighbour tour from H (red). The return M → H uses the least distance 38 via L and J.">    </p:cNvPr>
          <p:cNvPicPr>
            <a:picLocks noChangeAspect="1"/>
          </p:cNvPicPr>
          <p:nvPr/>
        </p:nvPicPr>
        <p:blipFill>
          <a:blip r:embed="rId1"/>
          <a:stretch>
            <a:fillRect/>
          </a:stretch>
        </p:blipFill>
        <p:spPr>
          <a:xfrm>
            <a:off x="2959913" y="1371600"/>
            <a:ext cx="3225089" cy="2638044"/>
          </a:xfrm>
          <a:prstGeom prst="rect">
            <a:avLst/>
          </a:prstGeom>
        </p:spPr>
      </p:pic>
      <p:sp>
        <p:nvSpPr>
          <p:cNvPr id="5" name="Text 2"/>
          <p:cNvSpPr txBox="1"/>
          <p:nvPr/>
        </p:nvSpPr>
        <p:spPr>
          <a:xfrm>
            <a:off x="2959913" y="4055364"/>
            <a:ext cx="3225089" cy="562356"/>
          </a:xfrm>
          <a:prstGeom prst="rect">
            <a:avLst/>
          </a:prstGeom>
          <a:noFill/>
          <a:ln/>
        </p:spPr>
        <p:txBody>
          <a:bodyPr wrap="square" lIns="0" tIns="0" rIns="0" bIns="0" rtlCol="0" anchor="t"/>
          <a:lstStyle/>
          <a:p>
            <a:pPr algn="ctr" indent="0" marL="0">
              <a:buNone/>
            </a:pPr>
            <a:r>
              <a:rPr lang="en-US" sz="1100" i="1" dirty="0">
                <a:solidFill>
                  <a:srgbClr val="5A6577"/>
                </a:solidFill>
              </a:rPr>
              <a:t>The mast network with the nearest neighbour tour from H (red). The return M → H uses the least distance 38 via L and 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show every pairing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four odd vertices, write all three pairings with totals, then state the least and name the repeated arcs. A bare "repeat AB, BC, EF" with no comparison does not show the algorithm.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name the repeated arcs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Routes and visit counts depend on which arcs are repeated, so name them ("AB, BC and EF"), not only the extra length.</a:t>
            </a:r>
            <a:endParaRPr lang="en-US" sz="1300" dirty="0"/>
          </a:p>
        </p:txBody>
      </p:sp>
      <p:sp>
        <p:nvSpPr>
          <p:cNvPr id="8" name="Shape 6"/>
          <p:cNvSpPr/>
          <p:nvPr/>
        </p:nvSpPr>
        <p:spPr>
          <a:xfrm>
            <a:off x="457200" y="3311042"/>
            <a:ext cx="8229600" cy="635508"/>
          </a:xfrm>
          <a:prstGeom prst="roundRect">
            <a:avLst>
              <a:gd name="adj" fmla="val 8633"/>
            </a:avLst>
          </a:prstGeom>
          <a:solidFill>
            <a:srgbClr val="FFFBEB"/>
          </a:solidFill>
          <a:ln w="9525">
            <a:solidFill>
              <a:srgbClr val="DDE2EA"/>
            </a:solidFill>
            <a:prstDash val="solid"/>
          </a:ln>
        </p:spPr>
      </p:sp>
      <p:sp>
        <p:nvSpPr>
          <p:cNvPr id="9" name="Text 7"/>
          <p:cNvSpPr txBox="1"/>
          <p:nvPr/>
        </p:nvSpPr>
        <p:spPr>
          <a:xfrm>
            <a:off x="603504" y="3402482"/>
            <a:ext cx="7936992" cy="489204"/>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upper bound smaller, lower bound larger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"Best" means the narrowest interval. Write the answer as an inequality with units, e.g. 59 ≤ T ≤ 76.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nearest neighbour lists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tour with each step's length (A → C (9) → B (8) …) and the total, so each greedy choice is visible and no vertex is revisited.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interpret table entries in context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tour uses a least distance that is not a direct arc, replace the step by the actual path so the vertices passed through appear (F D A, not F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838505">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repeated path between two odd vertices is the direct arc.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shortest path may be indirect, or there may be no direct arc (worked example 1 has no BE; B–C–E = 13 beats B–D–E = 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the shortest path by inspection or Dijkstra.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four odd vertices, repeat the two shortest single paths.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They may share a vertex and not form a pairing, or another pairing may be cheaper.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the totals of the three pairings.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open route still uses the best pairing.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Start and finish can stay odd, so only one path is repeated.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 the shortest of the six paths; start and finish at the other two.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nearest neighbour tour is the optimal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greedy and can end with a long return step.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gives an upper bound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lower bound must be the length of a real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residual tree plus two arcs is usually not a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shows no tour is shorter; it equals the optimum only if it forms a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Classical and practical problems always have the same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Revisiting vertices can be shorter on the original network.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Solve with the table of least distances, then interpret the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D1.2 Graphs, minimum spanning trees and Dijkstra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Eulerian test decides whether anything is repeated; Dijkstra finds shortest paths between odd vertices and builds the table of least distances; Prim and Kruskal give the trees for both bounds.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D1.1 Algorithms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Nearest neighbour is greedy, like first-fit bin packing: fast but not always optimal, and judged against a bound just as a packing is judged against the lower bound for bins.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inequalities, and D1.4–D1.5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answer is an interval, written with the same care as any inequality. Like the TSP bounds, critical path analysis and linear programming ask you to model, apply an algorithm and interpret the result in context.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20110"/>
                <a:gridCol w="3620110"/>
                <a:gridCol w="989381"/>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sum of degrees = 2 × number of arcs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shows the number of odd vertices is even; checks degree counts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closed route = total weight + least total of repeated paths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route inspection length (0, 2 or 4 odd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 odd vertices: 3 pairings (PQ + RS, PR + QS, PS + QR)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listing the options to compare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open route = total weight + shortest single path between odd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start and finish at different vertices (four odd vertices); two odd vertices: total weight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times a vertex is passed through = (degree + repeated arc-ends)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counting visits on a closed route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upper bound = 2 × MST weight (then shortcuts)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minimum spanning tree 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620110"/>
                <a:gridCol w="3620110"/>
                <a:gridCol w="989381"/>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lower bound = residual MST + two least arcs from the deleted vertex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residual minimum spanning tree 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largest lower bound ≤ optimal tour ≤ smallest upper bound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interval for the optimal tour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8355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network has all vertices of even degree and total weight 84. What is the shortest closed route covering every arc?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graph has degrees 3, 3, 3, 3, 2 and 2. How many arcs does it have, and how many pairings must be compared?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route inspection network has odd vertices P and Q only, and the route may start and finish anywhere. Where should it start and finish, and what is repeated?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lower bound of 141 and an upper bound of 141 are found for a travelling salesperson problem. What can you conclude?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is nearest neighbour usually applied to a table of least distances rather than the original network?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84. The network is Eulerian, so a closed route uses every arc exactly once and nothing is repeated.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degrees add to 16, so 8 arcs. Four odd vertices give three pairings.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Start at P and finish at Q (or the reverse). Nothing is repeated: the network is semi-Eulerian, so the length is the total weight.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optimal tour is exactly 141, and the tour giving the upper bound is optimal.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On an incomplete network the current vertex may have no arc to an unvisited vertex, or the last vertex no arc back to the start, so the algorithm stalls. The table is complete, so every step is 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canal company inspects every towpath in its network. The towpaths join locks K, L, M, N, P, Q and R and are KL 9, KM 12, LM 18, LN 4, MP 12, NP 15, NQ 14, PQ 14, PR 11 and QR 5 (lengths in km), total 114 km. Each inspection starts and finishes at K.</a:t>
            </a:r>
            <a:endParaRPr lang="en-US" sz="1200" dirty="0"/>
          </a:p>
          <a:p>
            <a:pPr indent="0" marL="0">
              <a:spcAft>
                <a:spcPts val="600"/>
              </a:spcAft>
              <a:buNone/>
            </a:pPr>
            <a:r>
              <a:rPr lang="en-US" sz="1200" dirty="0">
                <a:solidFill>
                  <a:srgbClr val="1A1F2B"/>
                </a:solidFill>
              </a:rPr>
              <a:t>Figure: the towpaths, lengths in km; not to scale</a:t>
            </a:r>
            <a:endParaRPr lang="en-US" sz="1200" dirty="0"/>
          </a:p>
          <a:p>
            <a:pPr indent="0" marL="0">
              <a:spcAft>
                <a:spcPts val="600"/>
              </a:spcAft>
              <a:buNone/>
            </a:pPr>
            <a:r>
              <a:rPr lang="en-US" sz="1200" dirty="0">
                <a:solidFill>
                  <a:srgbClr val="1A1F2B"/>
                </a:solidFill>
              </a:rPr>
              <a:t>(a) Use the route inspection algorithm to find the length of the shortest inspection route, stating the towpaths that are inspected twice.  [5]</a:t>
            </a:r>
            <a:endParaRPr lang="en-US" sz="1200" dirty="0"/>
          </a:p>
          <a:p>
            <a:pPr indent="0" marL="0">
              <a:spcAft>
                <a:spcPts val="600"/>
              </a:spcAft>
              <a:buNone/>
            </a:pPr>
            <a:r>
              <a:rPr lang="en-US" sz="1200" dirty="0">
                <a:solidFill>
                  <a:srgbClr val="1A1F2B"/>
                </a:solidFill>
              </a:rPr>
              <a:t>(b) The towpath MP is permanently closed and will no longer be inspected. Find the length of the new shortest inspection route.  [4]</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778767"/>
            <a:ext cx="3474720" cy="229462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pipelines between seven pumping stations A to G, with their lengths in km. The total length of the pipelines is 89 km. An engineer must inspect every pipeline, starting and finishing at station A.</a:t>
            </a:r>
            <a:endParaRPr lang="en-US" sz="1200" dirty="0"/>
          </a:p>
          <a:p>
            <a:pPr indent="0" marL="0">
              <a:spcAft>
                <a:spcPts val="600"/>
              </a:spcAft>
              <a:buNone/>
            </a:pPr>
            <a:r>
              <a:rPr lang="en-US" sz="1200" dirty="0">
                <a:solidFill>
                  <a:srgbClr val="1A1F2B"/>
                </a:solidFill>
              </a:rPr>
              <a:t>(a) Write down the odd vertices of the network.  [1]</a:t>
            </a:r>
            <a:endParaRPr lang="en-US" sz="1200" dirty="0"/>
          </a:p>
          <a:p>
            <a:pPr indent="0" marL="0">
              <a:spcAft>
                <a:spcPts val="600"/>
              </a:spcAft>
              <a:buNone/>
            </a:pPr>
            <a:r>
              <a:rPr lang="en-US" sz="1200" dirty="0">
                <a:solidFill>
                  <a:srgbClr val="1A1F2B"/>
                </a:solidFill>
              </a:rPr>
              <a:t>(b) Use the route inspection algorithm to find the three possible pairings of the odd vertices and the total length of the repeated pipelines for each.  [4]</a:t>
            </a:r>
            <a:endParaRPr lang="en-US" sz="1200" dirty="0"/>
          </a:p>
          <a:p>
            <a:pPr indent="0" marL="0">
              <a:spcAft>
                <a:spcPts val="600"/>
              </a:spcAft>
              <a:buNone/>
            </a:pPr>
            <a:r>
              <a:rPr lang="en-US" sz="1200" dirty="0">
                <a:solidFill>
                  <a:srgbClr val="1A1F2B"/>
                </a:solidFill>
              </a:rPr>
              <a:t>(c) State which pipelines are inspected twice and find the length of the engineer's route.  [2]</a:t>
            </a:r>
            <a:endParaRPr lang="en-US" sz="1200" dirty="0"/>
          </a:p>
          <a:p>
            <a:pPr indent="0" marL="0">
              <a:spcAft>
                <a:spcPts val="600"/>
              </a:spcAft>
              <a:buNone/>
            </a:pPr>
            <a:r>
              <a:rPr lang="en-US" sz="1200" dirty="0">
                <a:solidFill>
                  <a:srgbClr val="1A1F2B"/>
                </a:solidFill>
              </a:rPr>
              <a:t>(d) Write down a possible route for the engineer, starting and finishing at A.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95443"/>
            <a:ext cx="3474720" cy="206127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odd vertices L, M, N, Q</a:t>
            </a:r>
            <a:endParaRPr lang="en-US" sz="1400" dirty="0"/>
          </a:p>
          <a:p>
            <a:pPr marL="342900" indent="-342900">
              <a:spcAft>
                <a:spcPts val="400"/>
              </a:spcAft>
              <a:buSzPct val="100000"/>
              <a:buChar char="•"/>
            </a:pPr>
            <a:r>
              <a:rPr lang="en-US" sz="1400" dirty="0">
                <a:solidFill>
                  <a:srgbClr val="1A1F2B"/>
                </a:solidFill>
              </a:rPr>
              <a:t>LM + NQ = 18 + 14 = 32; LN + MQ = 4 + 26 (MPQ) = 30</a:t>
            </a:r>
            <a:endParaRPr lang="en-US" sz="1400" dirty="0"/>
          </a:p>
          <a:p>
            <a:pPr marL="342900" indent="-342900">
              <a:spcAft>
                <a:spcPts val="400"/>
              </a:spcAft>
              <a:buSzPct val="100000"/>
              <a:buChar char="•"/>
            </a:pPr>
            <a:r>
              <a:rPr lang="en-US" sz="1400" dirty="0">
                <a:solidFill>
                  <a:srgbClr val="1A1F2B"/>
                </a:solidFill>
              </a:rPr>
              <a:t>LQ + MN = 18 (LNQ) + 22 (MLN) = 40</a:t>
            </a:r>
            <a:endParaRPr lang="en-US" sz="1400" dirty="0"/>
          </a:p>
          <a:p>
            <a:pPr marL="342900" indent="-342900">
              <a:spcAft>
                <a:spcPts val="400"/>
              </a:spcAft>
              <a:buSzPct val="100000"/>
              <a:buChar char="•"/>
            </a:pPr>
            <a:r>
              <a:rPr lang="en-US" sz="1400" dirty="0">
                <a:solidFill>
                  <a:srgbClr val="1A1F2B"/>
                </a:solidFill>
              </a:rPr>
              <a:t>repeat LN, MP and PQ</a:t>
            </a:r>
            <a:endParaRPr lang="en-US" sz="1400" dirty="0"/>
          </a:p>
          <a:p>
            <a:pPr marL="342900" indent="-342900">
              <a:spcAft>
                <a:spcPts val="400"/>
              </a:spcAft>
              <a:buSzPct val="100000"/>
              <a:buChar char="•"/>
            </a:pPr>
            <a:r>
              <a:rPr lang="en-US" sz="1400" dirty="0">
                <a:solidFill>
                  <a:srgbClr val="1A1F2B"/>
                </a:solidFill>
              </a:rPr>
              <a:t>114 + 30 = 144 km</a:t>
            </a:r>
            <a:endParaRPr lang="en-US" sz="1400" dirty="0"/>
          </a:p>
          <a:p>
            <a:pPr marL="342900" indent="-342900">
              <a:spcAft>
                <a:spcPts val="400"/>
              </a:spcAft>
              <a:buSzPct val="100000"/>
              <a:buChar char="•"/>
            </a:pPr>
            <a:r>
              <a:rPr lang="en-US" sz="1400" dirty="0">
                <a:solidFill>
                  <a:srgbClr val="1A1F2B"/>
                </a:solidFill>
              </a:rPr>
              <a:t>new odd vertices L, N, P, Q (M is now even, P odd)</a:t>
            </a:r>
            <a:endParaRPr lang="en-US" sz="1400" dirty="0"/>
          </a:p>
          <a:p>
            <a:pPr marL="342900" indent="-342900">
              <a:spcAft>
                <a:spcPts val="400"/>
              </a:spcAft>
              <a:buSzPct val="100000"/>
              <a:buChar char="•"/>
            </a:pPr>
            <a:r>
              <a:rPr lang="en-US" sz="1400" dirty="0">
                <a:solidFill>
                  <a:srgbClr val="1A1F2B"/>
                </a:solidFill>
              </a:rPr>
              <a:t>LN + PQ = 4 + 14 = 18; LP + NQ = 19 (LNP) + 14 = 33; LQ + NP = 18 (LNQ) + 15 = 33</a:t>
            </a:r>
            <a:endParaRPr lang="en-US" sz="1400" dirty="0"/>
          </a:p>
          <a:p>
            <a:pPr marL="342900" indent="-342900">
              <a:spcAft>
                <a:spcPts val="400"/>
              </a:spcAft>
              <a:buSzPct val="100000"/>
              <a:buChar char="•"/>
            </a:pPr>
            <a:r>
              <a:rPr lang="en-US" sz="1400" dirty="0">
                <a:solidFill>
                  <a:srgbClr val="1A1F2B"/>
                </a:solidFill>
              </a:rPr>
              <a:t>least 18</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B, C, E and F</a:t>
            </a:r>
            <a:endParaRPr lang="en-US" sz="1400" dirty="0"/>
          </a:p>
          <a:p>
            <a:pPr marL="342900" indent="-342900">
              <a:spcAft>
                <a:spcPts val="400"/>
              </a:spcAft>
              <a:buSzPct val="100000"/>
              <a:buChar char="•"/>
            </a:pPr>
            <a:r>
              <a:rPr lang="en-US" sz="1400" dirty="0">
                <a:solidFill>
                  <a:srgbClr val="1A1F2B"/>
                </a:solidFill>
              </a:rPr>
              <a:t>a correct pairing with shortest paths attempted</a:t>
            </a:r>
            <a:endParaRPr lang="en-US" sz="1400" dirty="0"/>
          </a:p>
          <a:p>
            <a:pPr marL="342900" indent="-342900">
              <a:spcAft>
                <a:spcPts val="400"/>
              </a:spcAft>
              <a:buSzPct val="100000"/>
              <a:buChar char="•"/>
            </a:pPr>
            <a:r>
              <a:rPr lang="en-US" sz="1400" dirty="0">
                <a:solidFill>
                  <a:srgbClr val="1A1F2B"/>
                </a:solidFill>
              </a:rPr>
              <a:t>BC + EF = 12 (BGC) + 12 = 24</a:t>
            </a:r>
            <a:endParaRPr lang="en-US" sz="1400" dirty="0"/>
          </a:p>
          <a:p>
            <a:pPr marL="342900" indent="-342900">
              <a:spcAft>
                <a:spcPts val="400"/>
              </a:spcAft>
              <a:buSzPct val="100000"/>
              <a:buChar char="•"/>
            </a:pPr>
            <a:r>
              <a:rPr lang="en-US" sz="1400" dirty="0">
                <a:solidFill>
                  <a:srgbClr val="1A1F2B"/>
                </a:solidFill>
              </a:rPr>
              <a:t>BE + CF = 12 (BGE) + 14 (CGF) = 26</a:t>
            </a:r>
            <a:endParaRPr lang="en-US" sz="1400" dirty="0"/>
          </a:p>
          <a:p>
            <a:pPr marL="342900" indent="-342900">
              <a:spcAft>
                <a:spcPts val="400"/>
              </a:spcAft>
              <a:buSzPct val="100000"/>
              <a:buChar char="•"/>
            </a:pPr>
            <a:r>
              <a:rPr lang="en-US" sz="1400" dirty="0">
                <a:solidFill>
                  <a:srgbClr val="1A1F2B"/>
                </a:solidFill>
              </a:rPr>
              <a:t>BF + CE = 16 (BGF) + 10 (CGE) = 26</a:t>
            </a:r>
            <a:endParaRPr lang="en-US" sz="1400" dirty="0"/>
          </a:p>
          <a:p>
            <a:pPr marL="342900" indent="-342900">
              <a:spcAft>
                <a:spcPts val="400"/>
              </a:spcAft>
              <a:buSzPct val="100000"/>
              <a:buChar char="•"/>
            </a:pPr>
            <a:r>
              <a:rPr lang="en-US" sz="1400" dirty="0">
                <a:solidFill>
                  <a:srgbClr val="1A1F2B"/>
                </a:solidFill>
              </a:rPr>
              <a:t>BG, GC and EF</a:t>
            </a:r>
            <a:endParaRPr lang="en-US" sz="1400" dirty="0"/>
          </a:p>
          <a:p>
            <a:pPr marL="342900" indent="-342900">
              <a:spcAft>
                <a:spcPts val="400"/>
              </a:spcAft>
              <a:buSzPct val="100000"/>
              <a:buChar char="•"/>
            </a:pPr>
            <a:r>
              <a:rPr lang="en-US" sz="1400" dirty="0">
                <a:solidFill>
                  <a:srgbClr val="1A1F2B"/>
                </a:solidFill>
              </a:rPr>
              <a:t>89 + 24 = 113 km</a:t>
            </a:r>
            <a:endParaRPr lang="en-US" sz="1400" dirty="0"/>
          </a:p>
          <a:p>
            <a:pPr marL="342900" indent="-342900">
              <a:spcAft>
                <a:spcPts val="400"/>
              </a:spcAft>
              <a:buSzPct val="100000"/>
              <a:buChar char="•"/>
            </a:pPr>
            <a:r>
              <a:rPr lang="en-US" sz="1400" dirty="0">
                <a:solidFill>
                  <a:srgbClr val="1A1F2B"/>
                </a:solidFill>
              </a:rPr>
              <a:t>a closed route of 13 arcs using BG, GC and EF twice and every other pipeline once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D1.3 Route inspection and the travelling salesperson · Edexcel IAL Maths</dc:title>
  <dc:subject>PptxGenJS Presentation</dc:subject>
  <dc:creator>Evan Kotronis · ExaminerPrep</dc:creator>
  <cp:lastModifiedBy>Evan Kotronis · ExaminerPrep</cp:lastModifiedBy>
  <cp:revision>1</cp:revision>
  <dcterms:created xsi:type="dcterms:W3CDTF">2026-10-26T15:11:28Z</dcterms:created>
  <dcterms:modified xsi:type="dcterms:W3CDTF">2026-10-26T15:11:28Z</dcterms:modified>
</cp:coreProperties>
</file>