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0f87563-ae27-11c1-6064-4df4bdc369c6}">
          <p14:sldIdLst>
            <p14:sldId id="256"/>
            <p14:sldId id="257"/>
            <p14:sldId id="258"/>
            <p14:sldId id="259"/>
          </p14:sldIdLst>
        </p14:section>
        <p14:section name="Theory" id="{df53ad99-59f4-1da3-abde-2928be8d8e83}">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 name="Practice" id="{c5544265-3d61-fc9d-5c68-0f684d95b419}">
          <p14:sldIdLst>
            <p14:sldId id="306"/>
            <p14:sldId id="307"/>
            <p14:sldId id="308"/>
          </p14:sldIdLst>
        </p14:section>
        <p14:section name="Answers" id="{e8a773c2-3803-8267-a690-10576b991985}">
          <p14:sldIdLst>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S2.4 Sampling and hypothesis testing. Notes for this topic: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 population, a census and a sample?.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 population, a census and a sample?.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 population, a census and a sample?.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 population, a census and a sample?: Worked example 1.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 population, a census and a sample?.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 and what is its sampling distribution?.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 and what is its sampling distribution?: Worked example 2.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 and what is its sampling distribution?: Worked example 2.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 and what is its sampling distribution?.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hypothesis test?.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hypothesis test?.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hypothesis test?: Worked example 3.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hypothesis test?: Worked example 3.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critical region and the actual significance level?.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critical region and the actual significance level?.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critical region and the actual significance level?: Worked example 4.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critical region and the actual significance level?: Worked example 4.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critical region and the actual significance level?.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binomial proportion?.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binomial proportion?: Worked example 5.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binomial proportion?: Worked example 5.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binomial proportion?.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Poisson mean?.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Poisson mean?: Worked example 6.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Poisson mean?.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and how do you use a Normal approximation in a test?.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and how do you use a Normal approximation in a test?.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and how do you use a Normal approximation in a test?: Worked example 7.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and how do you use a Normal approximation in a test?: Worked example 7.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and how do you use a Normal approximation in a test?.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Worked example 8.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Worked example 8.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Worked example 8.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hypothesis-testing question fit together?.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S2.4.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S2.4.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https://examinerprep.com/notes/edexcel-ial-maths/sampling-and-hypothesis-testing/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https://examinerprep.com/ial-maths-s2-4-sampling-and-hypothesis-testing-questions#IALM-S2-4-B-01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https://examinerprep.com/ial-maths-s2-4-sampling-and-hypothesis-testing-questions#IALM-S2-4-B-03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https://examinerprep.com/ial-maths-s2-4-sampling-and-hypothesis-testing-questions#IALM-S2-4-B-01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https://examinerprep.com/ial-maths-s2-4-sampling-and-hypothesis-testing-questions#IALM-S2-4-B-03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hyperlink" Target="https://examinerprep.com/notes/edexcel-ial-maths/sampling-and-hypothesis-testing/" TargetMode="External"/><Relationship Id="rId2" Type="http://schemas.openxmlformats.org/officeDocument/2006/relationships/hyperlink" Target="https://examinerprep.com/ial-maths-s2-4-sampling-and-hypothesis-testing-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S2.4 Sampling and hypothesis testing</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Population, census, sample, sampling unit and sampling frame; advantages and disadvantages of a census and of a sample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Statistics and their sampling distributions, found by listing every possible sample in small cases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Null and alternative hypotheses, test statistic and significance level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Critical region, critical value and actual significance level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One-tailed and two-tailed tests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Tests for the proportion p of a binomial distribution and the mean λ of a Poisson distribution, using tables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Tests using a Normal approximation with a continuity correction, and conclusions in context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hypothesis test assumes a value for a population parameter, works out how likely the observed data would be under that assumption, and rejects the assumption only if the data would be unlikely enough.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Census: every member of the population is observed. Sample: only some are, chosen from a sampling frame (a list of the sampling units).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statistic is a quantity calculated from the sample alone (no unknown parameters); its probability distribution over all possible samples is its sampling distribution.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H₀ states a value of the parameter, e.g. p=0.15 or λ=4. H₁ says how it may differ: &lt;, &gt; (one-tailed) or ≠ (two-tailed).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critical region is the set of values so unlikely under H₀ that we reject it. The actual significance level is the probability of landing in it when H₀ is true; for discrete distributions it is rarely exactly the stated level.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Conclude in two parts: a decision (reject H₀ or not) and a sentence in context with no certainty: "there is (in)sufficient evidence to suggest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 population, a census and a sample?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1841602"/>
          </a:xfrm>
          <a:prstGeom prst="roundRect">
            <a:avLst>
              <a:gd name="adj" fmla="val 2979"/>
            </a:avLst>
          </a:prstGeom>
          <a:solidFill>
            <a:srgbClr val="EEF2FF"/>
          </a:solidFill>
          <a:ln w="9525">
            <a:solidFill>
              <a:srgbClr val="DDE2EA"/>
            </a:solidFill>
            <a:prstDash val="solid"/>
          </a:ln>
        </p:spPr>
      </p:sp>
      <p:sp>
        <p:nvSpPr>
          <p:cNvPr id="5" name="Text 3"/>
          <p:cNvSpPr txBox="1"/>
          <p:nvPr/>
        </p:nvSpPr>
        <p:spPr>
          <a:xfrm>
            <a:off x="603504" y="1463040"/>
            <a:ext cx="7936992" cy="169529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Population:</a:t>
            </a:r>
            <a:r>
              <a:rPr lang="en-US" sz="1400" dirty="0">
                <a:solidFill>
                  <a:srgbClr val="1A1F2B"/>
                </a:solidFill>
                <a:latin typeface="Calibri" pitchFamily="34" charset="0"/>
                <a:ea typeface="Calibri" pitchFamily="34" charset="-122"/>
                <a:cs typeface="Calibri" pitchFamily="34" charset="-120"/>
              </a:rPr>
              <a:t> the whole collection of people or items you want information about.</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Census:</a:t>
            </a:r>
            <a:r>
              <a:rPr lang="en-US" sz="1400" dirty="0">
                <a:solidFill>
                  <a:srgbClr val="1A1F2B"/>
                </a:solidFill>
                <a:latin typeface="Calibri" pitchFamily="34" charset="0"/>
                <a:ea typeface="Calibri" pitchFamily="34" charset="-122"/>
                <a:cs typeface="Calibri" pitchFamily="34" charset="-120"/>
              </a:rPr>
              <a:t> observes or measures every member of the population. A </a:t>
            </a:r>
            <a:r>
              <a:rPr lang="en-US" sz="1400" b="1" dirty="0">
                <a:solidFill>
                  <a:srgbClr val="1A1F2B"/>
                </a:solidFill>
                <a:latin typeface="Calibri" pitchFamily="34" charset="0"/>
                <a:ea typeface="Calibri" pitchFamily="34" charset="-122"/>
                <a:cs typeface="Calibri" pitchFamily="34" charset="-120"/>
              </a:rPr>
              <a:t>sample</a:t>
            </a:r>
            <a:r>
              <a:rPr lang="en-US" sz="1400" dirty="0">
                <a:solidFill>
                  <a:srgbClr val="1A1F2B"/>
                </a:solidFill>
                <a:latin typeface="Calibri" pitchFamily="34" charset="0"/>
                <a:ea typeface="Calibri" pitchFamily="34" charset="-122"/>
                <a:cs typeface="Calibri" pitchFamily="34" charset="-120"/>
              </a:rPr>
              <a:t> observes only part of it, and uses that part to draw conclusions about the whole.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Sampling unit:</a:t>
            </a:r>
            <a:r>
              <a:rPr lang="en-US" sz="1400" dirty="0">
                <a:solidFill>
                  <a:srgbClr val="1A1F2B"/>
                </a:solidFill>
                <a:latin typeface="Calibri" pitchFamily="34" charset="0"/>
                <a:ea typeface="Calibri" pitchFamily="34" charset="-122"/>
                <a:cs typeface="Calibri" pitchFamily="34" charset="-120"/>
              </a:rPr>
              <a:t> one individual member that could be chosen (one student, one bolt, one household, one 10 m length of cable).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Sampling frame:</a:t>
            </a:r>
            <a:r>
              <a:rPr lang="en-US" sz="1400" dirty="0">
                <a:solidFill>
                  <a:srgbClr val="1A1F2B"/>
                </a:solidFill>
                <a:latin typeface="Calibri" pitchFamily="34" charset="0"/>
                <a:ea typeface="Calibri" pitchFamily="34" charset="-122"/>
                <a:cs typeface="Calibri" pitchFamily="34" charset="-120"/>
              </a:rPr>
              <a:t> the list (or map, or register) of the sampling units from which the sample is actually drawn.</a:t>
            </a:r>
            <a:endParaRPr lang="en-US" sz="1400" dirty="0"/>
          </a:p>
        </p:txBody>
      </p:sp>
      <p:sp>
        <p:nvSpPr>
          <p:cNvPr id="6" name="Text 4"/>
          <p:cNvSpPr txBox="1"/>
          <p:nvPr/>
        </p:nvSpPr>
        <p:spPr>
          <a:xfrm>
            <a:off x="457200" y="333207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Units missing from the frame can never be chosen, so a poor frame biases the sample, however carefully it is randomised.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 population, a census and a sample?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sampling frame (dashed) lists the units that can be chosen. The 6 red units are not on the list, so no sample drawn from this frame can include them.">    </p:cNvPr>
          <p:cNvPicPr>
            <a:picLocks noChangeAspect="1"/>
          </p:cNvPicPr>
          <p:nvPr/>
        </p:nvPicPr>
        <p:blipFill>
          <a:blip r:embed="rId1"/>
          <a:stretch>
            <a:fillRect/>
          </a:stretch>
        </p:blipFill>
        <p:spPr>
          <a:xfrm>
            <a:off x="2617013" y="1371600"/>
            <a:ext cx="3909974" cy="2638044"/>
          </a:xfrm>
          <a:prstGeom prst="rect">
            <a:avLst/>
          </a:prstGeom>
        </p:spPr>
      </p:pic>
      <p:sp>
        <p:nvSpPr>
          <p:cNvPr id="5" name="Text 2"/>
          <p:cNvSpPr txBox="1"/>
          <p:nvPr/>
        </p:nvSpPr>
        <p:spPr>
          <a:xfrm>
            <a:off x="2617013" y="4055364"/>
            <a:ext cx="3909974" cy="562356"/>
          </a:xfrm>
          <a:prstGeom prst="rect">
            <a:avLst/>
          </a:prstGeom>
          <a:noFill/>
          <a:ln/>
        </p:spPr>
        <p:txBody>
          <a:bodyPr wrap="square" lIns="0" tIns="0" rIns="0" bIns="0" rtlCol="0" anchor="t"/>
          <a:lstStyle/>
          <a:p>
            <a:pPr algn="ctr" indent="0" marL="0">
              <a:buNone/>
            </a:pPr>
            <a:r>
              <a:rPr lang="en-US" sz="1100" i="1" dirty="0">
                <a:solidFill>
                  <a:srgbClr val="5A6577"/>
                </a:solidFill>
              </a:rPr>
              <a:t>The sampling frame (dashed) lists the units that can be chosen. The 6 red units are not on the list, so no sample drawn from this frame can include them.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 population, a census and a sample?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685800"/>
                <a:gridCol w="3771900"/>
                <a:gridCol w="37719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Advantages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Disadvantages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Census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member is included, so the result is exact and unbiased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Slow and expensive for a large population; lots of data to process; impossible when testing destroys the item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Cheaper and quicker; less data; the only option when testing is destructive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Sampling variation; may not be representative if the frame is incomplete or selection is not random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 population, a census and a sample?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Identify, state, give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sports centre has 3200 registered members. The manager wants to know what members think of proposed new opening hours. She has an up-to-date list of the names of all registered members. (a) Identify the population and a suitable sampling frame. (b) State the sampling unit. (c) Give one advantage and one disadvantage of asking every member (a census) rather than a sample.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Population = everyone the question is about; frame = the list you draw from. </a:t>
            </a:r>
            <a:r>
              <a:rPr lang="en-US" sz="1500" b="1" dirty="0">
                <a:solidFill>
                  <a:srgbClr val="1A1F2B"/>
                </a:solidFill>
                <a:latin typeface="Calibri" pitchFamily="34" charset="0"/>
                <a:ea typeface="Calibri" pitchFamily="34" charset="-122"/>
                <a:cs typeface="Calibri" pitchFamily="34" charset="-120"/>
              </a:rPr>
              <a:t>Population: the 3200 registered members; sampling frame: the list of names of registered members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One item that could be selected: </a:t>
            </a:r>
            <a:r>
              <a:rPr lang="en-US" sz="1500" b="1" dirty="0">
                <a:solidFill>
                  <a:srgbClr val="1A1F2B"/>
                </a:solidFill>
                <a:latin typeface="Calibri" pitchFamily="34" charset="0"/>
                <a:ea typeface="Calibri" pitchFamily="34" charset="-122"/>
                <a:cs typeface="Calibri" pitchFamily="34" charset="-120"/>
              </a:rPr>
              <a:t>a registered member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Advantage: every member's opinion is included, so the result is exact for the centre. Disadvantage: contacting 3200 members and processing their replies takes a long time and costs a lot.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 population, a census and a sample?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EF2F2"/>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unit or frame?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unit is one member (or item); the frame is the list of all units that could be chosen.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 and what is its sampling distribution?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statistic</a:t>
            </a:r>
            <a:r>
              <a:rPr lang="en-US" sz="1500" dirty="0">
                <a:solidFill>
                  <a:srgbClr val="1A1F2B"/>
                </a:solidFill>
                <a:latin typeface="Calibri" pitchFamily="34" charset="0"/>
                <a:ea typeface="Calibri" pitchFamily="34" charset="-122"/>
                <a:cs typeface="Calibri" pitchFamily="34" charset="-120"/>
              </a:rPr>
              <a:t> is a quantity calculated only from the observations in a sample: the sample mean, the median, the total, the largest value, the number of successes. It must not contain unknown parameters, so X̄-μ (with μ unknown) is not a statistic.</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Different samples give different values, so a statistic is a random variable; its distribution over all possible samples is its </a:t>
            </a:r>
            <a:r>
              <a:rPr lang="en-US" sz="1500" b="1" dirty="0">
                <a:solidFill>
                  <a:srgbClr val="1A1F2B"/>
                </a:solidFill>
                <a:latin typeface="Calibri" pitchFamily="34" charset="0"/>
                <a:ea typeface="Calibri" pitchFamily="34" charset="-122"/>
                <a:cs typeface="Calibri" pitchFamily="34" charset="-120"/>
              </a:rPr>
              <a:t>sampling distribution</a:t>
            </a:r>
            <a:r>
              <a:rPr lang="en-US" sz="1500" dirty="0">
                <a:solidFill>
                  <a:srgbClr val="1A1F2B"/>
                </a:solidFill>
                <a:latin typeface="Calibri" pitchFamily="34" charset="0"/>
                <a:ea typeface="Calibri" pitchFamily="34" charset="-122"/>
                <a:cs typeface="Calibri" pitchFamily="34" charset="-120"/>
              </a:rPr>
              <a:t>. For a small population, list every possible sample, find its probability (multiply, and count the arrangements), calculate the statistic, and collect equal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 and what is its sampling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List,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large box contains discs, each labelled 1, 2 or 5, in the proportions 60%, 30% and 10% respectively. A random sample of three discs is taken (the box is large enough to treat the draws as independent). (a) List all the possible samples. (b) Find the sampling distribution of the median, M, of the sample.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different samples, ignoring order (10 of them): {1,1,1}, {1,1,2}, {1,1,5}, {1,2,2}, {1,2,5}, {1,5,5}, {2,2,2}, {2,2,5}, {2,5,5}, {5,5,5}.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Probability of each (count the orders: 1, 3 or 6): {1,1,1}: 0.6³=0.216; {1,1,2}: 3(0.6²)(0.3)=0.324; {1,1,5}: 3(0.6²)(0.1)=0.108; {1,2,2}: 3(0.6)(0.3²)=0.162; {1,2,5}: 6(0.6)(0.3)(0.1)=0.108; {1,5,5}: 3(0.6)(0.1²)=0.018; {2,2,2}: 0.027; {2,2,5}: 0.027; {2,5,5}: 0.009; {5,5,5}: 0.001.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median is the middle value; add the probabilities for each median:</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4269334"/>
          <a:ext cx="8229600" cy="914400"/>
        </p:xfrm>
        <a:graphic>
          <a:graphicData uri="http://schemas.openxmlformats.org/drawingml/2006/table">
            <a:tbl>
              <a:tblPr/>
              <a:tblGrid>
                <a:gridCol w="769010"/>
                <a:gridCol w="2297887"/>
                <a:gridCol w="2864815"/>
                <a:gridCol w="2297887"/>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 and what is its sampling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List, find (continued)</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769010"/>
                <a:gridCol w="2297887"/>
                <a:gridCol w="2864815"/>
                <a:gridCol w="2297887"/>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P(M=m)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0.216 + 0.324 + 0.108 = </a:t>
                      </a:r>
                      <a:r>
                        <a:rPr lang="en-US" sz="1200" b="1" dirty="0">
                          <a:solidFill>
                            <a:srgbClr val="1A1F2B"/>
                          </a:solidFill>
                          <a:latin typeface="Calibri" pitchFamily="34" charset="0"/>
                          <a:ea typeface="Calibri" pitchFamily="34" charset="-122"/>
                          <a:cs typeface="Calibri" pitchFamily="34" charset="-120"/>
                        </a:rPr>
                        <a:t>0.648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0.162 + 0.108 + 0.027 + 0.027 = </a:t>
                      </a:r>
                      <a:r>
                        <a:rPr lang="en-US" sz="1200" b="1" dirty="0">
                          <a:solidFill>
                            <a:srgbClr val="1A1F2B"/>
                          </a:solidFill>
                          <a:latin typeface="Calibri" pitchFamily="34" charset="0"/>
                          <a:ea typeface="Calibri" pitchFamily="34" charset="-122"/>
                          <a:cs typeface="Calibri" pitchFamily="34" charset="-120"/>
                        </a:rPr>
                        <a:t>0.324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0.018 + 0.009 + 0.001 = </a:t>
                      </a:r>
                      <a:r>
                        <a:rPr lang="en-US" sz="1200" b="1" dirty="0">
                          <a:solidFill>
                            <a:srgbClr val="1A1F2B"/>
                          </a:solidFill>
                          <a:latin typeface="Calibri" pitchFamily="34" charset="0"/>
                          <a:ea typeface="Calibri" pitchFamily="34" charset="-122"/>
                          <a:cs typeface="Calibri" pitchFamily="34" charset="-120"/>
                        </a:rPr>
                        <a:t>0.028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775765"/>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0.648+0.324+0.028=1. E(M)=1.436: a sample median is near the population median, 1, but not always equal to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 and what is its sampling distribution?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sampling distribution of the median of three discs. Most samples have median 1, but about one sample in three has median 2.">    </p:cNvPr>
          <p:cNvPicPr>
            <a:picLocks noChangeAspect="1"/>
          </p:cNvPicPr>
          <p:nvPr/>
        </p:nvPicPr>
        <p:blipFill>
          <a:blip r:embed="rId1"/>
          <a:stretch>
            <a:fillRect/>
          </a:stretch>
        </p:blipFill>
        <p:spPr>
          <a:xfrm>
            <a:off x="4389120" y="1741932"/>
            <a:ext cx="4297680" cy="2066544"/>
          </a:xfrm>
          <a:prstGeom prst="rect">
            <a:avLst/>
          </a:prstGeom>
        </p:spPr>
      </p:pic>
      <p:sp>
        <p:nvSpPr>
          <p:cNvPr id="5" name="Text 2"/>
          <p:cNvSpPr txBox="1"/>
          <p:nvPr/>
        </p:nvSpPr>
        <p:spPr>
          <a:xfrm>
            <a:off x="4389120" y="385419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sampling distribution of the median of three discs. Most samples have median 1, but about one sample in three has median 2.</a:t>
            </a:r>
            <a:endParaRPr lang="en-US" sz="1100" dirty="0"/>
          </a:p>
        </p:txBody>
      </p:sp>
      <p:sp>
        <p:nvSpPr>
          <p:cNvPr id="6" name="Shape 3"/>
          <p:cNvSpPr/>
          <p:nvPr/>
        </p:nvSpPr>
        <p:spPr>
          <a:xfrm>
            <a:off x="457200" y="1371600"/>
            <a:ext cx="3611880"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check the list adds to 1</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probabilities of all listed samples must add up to 1. If they do not, an arrangement factor (the 3 in 3(0.6²)(0.3), or the 6) is usually missing.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hypothesis test?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hypothesis test asks "could this result just be chance?". Assume nothing has changed, and abandon that assumption only if the data would be surprising enough.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hypothesis</a:t>
            </a:r>
            <a:r>
              <a:rPr lang="en-US" sz="1500" dirty="0">
                <a:solidFill>
                  <a:srgbClr val="1A1F2B"/>
                </a:solidFill>
                <a:latin typeface="Calibri" pitchFamily="34" charset="0"/>
                <a:ea typeface="Calibri" pitchFamily="34" charset="-122"/>
                <a:cs typeface="Calibri" pitchFamily="34" charset="-120"/>
              </a:rPr>
              <a:t> is a statement about a population parameter: the probability p in B(n,p), or the mean λ in Po(λ).</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null hypothesis</a:t>
            </a:r>
            <a:r>
              <a:rPr lang="en-US" sz="1500" dirty="0">
                <a:solidFill>
                  <a:srgbClr val="1A1F2B"/>
                </a:solidFill>
                <a:latin typeface="Calibri" pitchFamily="34" charset="0"/>
                <a:ea typeface="Calibri" pitchFamily="34" charset="-122"/>
                <a:cs typeface="Calibri" pitchFamily="34" charset="-120"/>
              </a:rPr>
              <a:t> H₀ is the claim being tested, assumed true unless the data give enough evidence against it. It always contains "=": H₀: p=0.15.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alternative hypothesis</a:t>
            </a:r>
            <a:r>
              <a:rPr lang="en-US" sz="1500" dirty="0">
                <a:solidFill>
                  <a:srgbClr val="1A1F2B"/>
                </a:solidFill>
                <a:latin typeface="Calibri" pitchFamily="34" charset="0"/>
                <a:ea typeface="Calibri" pitchFamily="34" charset="-122"/>
                <a:cs typeface="Calibri" pitchFamily="34" charset="-120"/>
              </a:rPr>
              <a:t> H₁ says how the parameter is believed to differ. Read the question: "increased" → p&gt;0.15; "decreased / lower" → p&lt;0.15 (both one-tailed); "changed / different" → p≠0.15 (two-tailed).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test statistic</a:t>
            </a:r>
            <a:r>
              <a:rPr lang="en-US" sz="1500" dirty="0">
                <a:solidFill>
                  <a:srgbClr val="1A1F2B"/>
                </a:solidFill>
                <a:latin typeface="Calibri" pitchFamily="34" charset="0"/>
                <a:ea typeface="Calibri" pitchFamily="34" charset="-122"/>
                <a:cs typeface="Calibri" pitchFamily="34" charset="-120"/>
              </a:rPr>
              <a:t> is the statistic used to decide, e.g. X = the number of successes in the sample.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significance level</a:t>
            </a:r>
            <a:r>
              <a:rPr lang="en-US" sz="1500" dirty="0">
                <a:solidFill>
                  <a:srgbClr val="1A1F2B"/>
                </a:solidFill>
                <a:latin typeface="Calibri" pitchFamily="34" charset="0"/>
                <a:ea typeface="Calibri" pitchFamily="34" charset="-122"/>
                <a:cs typeface="Calibri" pitchFamily="34" charset="-120"/>
              </a:rPr>
              <a:t> (e.g. 5%) sets how unlikely a result must be, assuming H₀, before we reject H₀; a two-tailed test splits it between the tails.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hypothesis test?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routine for every binomial or Poisson test. Only step 3 changes: exact tables, or a Normal approximation with a continuity correction.">    </p:cNvPr>
          <p:cNvPicPr>
            <a:picLocks noChangeAspect="1"/>
          </p:cNvPicPr>
          <p:nvPr/>
        </p:nvPicPr>
        <p:blipFill>
          <a:blip r:embed="rId1"/>
          <a:stretch>
            <a:fillRect/>
          </a:stretch>
        </p:blipFill>
        <p:spPr>
          <a:xfrm>
            <a:off x="5608930" y="1371600"/>
            <a:ext cx="3077870" cy="2638044"/>
          </a:xfrm>
          <a:prstGeom prst="rect">
            <a:avLst/>
          </a:prstGeom>
        </p:spPr>
      </p:pic>
      <p:sp>
        <p:nvSpPr>
          <p:cNvPr id="5" name="Text 2"/>
          <p:cNvSpPr txBox="1"/>
          <p:nvPr/>
        </p:nvSpPr>
        <p:spPr>
          <a:xfrm>
            <a:off x="5608930" y="4055364"/>
            <a:ext cx="3077870" cy="562356"/>
          </a:xfrm>
          <a:prstGeom prst="rect">
            <a:avLst/>
          </a:prstGeom>
          <a:noFill/>
          <a:ln/>
        </p:spPr>
        <p:txBody>
          <a:bodyPr wrap="square" lIns="0" tIns="0" rIns="0" bIns="0" rtlCol="0" anchor="t"/>
          <a:lstStyle/>
          <a:p>
            <a:pPr algn="ctr" indent="0" marL="0">
              <a:buNone/>
            </a:pPr>
            <a:r>
              <a:rPr lang="en-US" sz="1100" i="1" dirty="0">
                <a:solidFill>
                  <a:srgbClr val="5A6577"/>
                </a:solidFill>
              </a:rPr>
              <a:t>The routine for every binomial or Poisson test. Only step 3 changes: exact tables, or a Normal approximation with a continuity correction.</a:t>
            </a:r>
            <a:endParaRPr lang="en-US" sz="1100" dirty="0"/>
          </a:p>
        </p:txBody>
      </p:sp>
      <p:sp>
        <p:nvSpPr>
          <p:cNvPr id="6" name="Text 3"/>
          <p:cNvSpPr txBox="1"/>
          <p:nvPr/>
        </p:nvSpPr>
        <p:spPr>
          <a:xfrm>
            <a:off x="457200" y="1371600"/>
            <a:ext cx="483169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Hypotheses are about the population, never the sample. Every test follows the same five-step routine.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hypothesis test?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Easy · Define, write down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machine fills bags of flour. Over a long period 15% of the bags have been underweight. After the machine is serviced, an engineer takes a random sample of 20 bags to test whether the proportion of underweight bags has changed. (a) Define a suitable test statistic and state its distribution under the null hypothesis. (b) Write down suitable hypotheses and state whether the test is one-tailed or two-tailed.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count of "successes" in a fixed number of independent trials: </a:t>
            </a:r>
            <a:r>
              <a:rPr lang="en-US" sz="1500" b="1" dirty="0">
                <a:solidFill>
                  <a:srgbClr val="1A1F2B"/>
                </a:solidFill>
                <a:latin typeface="Calibri" pitchFamily="34" charset="0"/>
                <a:ea typeface="Calibri" pitchFamily="34" charset="-122"/>
                <a:cs typeface="Calibri" pitchFamily="34" charset="-120"/>
              </a:rPr>
              <a:t>X = the number of underweight bags in the sample of 20; under H₀, X~B(20,0.15)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Hypotheses about the population proportion p of underweight bags: </a:t>
            </a:r>
            <a:r>
              <a:rPr lang="en-US" sz="1500" b="1" dirty="0">
                <a:solidFill>
                  <a:srgbClr val="1A1F2B"/>
                </a:solidFill>
                <a:latin typeface="Calibri" pitchFamily="34" charset="0"/>
                <a:ea typeface="Calibri" pitchFamily="34" charset="-122"/>
                <a:cs typeface="Calibri" pitchFamily="34" charset="-120"/>
              </a:rPr>
              <a:t>H₀: p=0.15, H₁: p≠0.15; two-tailed</a:t>
            </a:r>
            <a:r>
              <a:rPr lang="en-US" sz="1500" dirty="0">
                <a:solidFill>
                  <a:srgbClr val="1A1F2B"/>
                </a:solidFill>
                <a:latin typeface="Calibri" pitchFamily="34" charset="0"/>
                <a:ea typeface="Calibri" pitchFamily="34" charset="-122"/>
                <a:cs typeface="Calibri" pitchFamily="34" charset="-120"/>
              </a:rPr>
              <a:t>, because the engineer is looking for a change in either direction.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Writing "H₀: X=3" or "H₀:</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hypothesis test?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Easy · Define, write down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15% are underweight in the sample" is wrong: hypotheses are about the parameter 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critical region and the actual significance level?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6572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critical region</a:t>
            </a:r>
            <a:r>
              <a:rPr lang="en-US" sz="1500" dirty="0">
                <a:solidFill>
                  <a:srgbClr val="1A1F2B"/>
                </a:solidFill>
                <a:latin typeface="Calibri" pitchFamily="34" charset="0"/>
                <a:ea typeface="Calibri" pitchFamily="34" charset="-122"/>
                <a:cs typeface="Calibri" pitchFamily="34" charset="-120"/>
              </a:rPr>
              <a:t> (CR) is the set of values of the test statistic that would lead you to reject H₀. The </a:t>
            </a:r>
            <a:r>
              <a:rPr lang="en-US" sz="1500" b="1" dirty="0">
                <a:solidFill>
                  <a:srgbClr val="1A1F2B"/>
                </a:solidFill>
                <a:latin typeface="Calibri" pitchFamily="34" charset="0"/>
                <a:ea typeface="Calibri" pitchFamily="34" charset="-122"/>
                <a:cs typeface="Calibri" pitchFamily="34" charset="-120"/>
              </a:rPr>
              <a:t>critical value</a:t>
            </a:r>
            <a:r>
              <a:rPr lang="en-US" sz="1500" dirty="0">
                <a:solidFill>
                  <a:srgbClr val="1A1F2B"/>
                </a:solidFill>
                <a:latin typeface="Calibri" pitchFamily="34" charset="0"/>
                <a:ea typeface="Calibri" pitchFamily="34" charset="-122"/>
                <a:cs typeface="Calibri" pitchFamily="34" charset="-120"/>
              </a:rPr>
              <a:t> is the boundary value: the first value inside the critical region.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discrete distribution the tail probabilities jump, so the question tells you which rule to use. Read it and follow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 close as possible to 5% without exceeding 5%" (or "should not exceed 5%"): take the largest region whose probability is at most the level;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 close as possible to 5%": take the region whose probability is nearest to the level, even if it is slightly above it — compare the distances of the two probabilities either side of the level.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two rules often agree, but not always (Worked example 4). In a two-tailed test apply the rule to each tail with half the level. Lower tail: read P(X≤c) directly; upper tail: P(X≥c)=1-P(X≤c-1).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critical region and the actual significance level?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B(20,0.15): the critical region for a two-tailed test at the 10% level is X=0 or X≥7 (red). Each tail is the largest one with probability at most 5%; together they give an actual significance level of 0.0607.">    </p:cNvPr>
          <p:cNvPicPr>
            <a:picLocks noChangeAspect="1"/>
          </p:cNvPicPr>
          <p:nvPr/>
        </p:nvPicPr>
        <p:blipFill>
          <a:blip r:embed="rId1"/>
          <a:stretch>
            <a:fillRect/>
          </a:stretch>
        </p:blipFill>
        <p:spPr>
          <a:xfrm>
            <a:off x="4389120" y="1575511"/>
            <a:ext cx="4297680" cy="2231136"/>
          </a:xfrm>
          <a:prstGeom prst="rect">
            <a:avLst/>
          </a:prstGeom>
        </p:spPr>
      </p:pic>
      <p:sp>
        <p:nvSpPr>
          <p:cNvPr id="5" name="Text 2"/>
          <p:cNvSpPr txBox="1"/>
          <p:nvPr/>
        </p:nvSpPr>
        <p:spPr>
          <a:xfrm>
            <a:off x="4389120" y="38523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B(20,0.15): the critical region for a two-tailed test at the 10% level is X=0 or X≥7 (red). Each tail is the largest one with probability at most 5%; together they give an actual significance level of 0.0607.</a:t>
            </a:r>
            <a:endParaRPr lang="en-US" sz="1100" dirty="0"/>
          </a:p>
        </p:txBody>
      </p:sp>
      <p:sp>
        <p:nvSpPr>
          <p:cNvPr id="6" name="Shape 3"/>
          <p:cNvSpPr/>
          <p:nvPr/>
        </p:nvSpPr>
        <p:spPr>
          <a:xfrm>
            <a:off x="457200" y="1371600"/>
            <a:ext cx="3611880"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3319272" cy="897026"/>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actual significance level</a:t>
            </a:r>
            <a:r>
              <a:rPr lang="en-US" sz="1400" dirty="0">
                <a:solidFill>
                  <a:srgbClr val="1A1F2B"/>
                </a:solidFill>
                <a:latin typeface="Calibri" pitchFamily="34" charset="0"/>
                <a:ea typeface="Calibri" pitchFamily="34" charset="-122"/>
                <a:cs typeface="Calibri" pitchFamily="34" charset="-120"/>
              </a:rPr>
              <a:t> is P(X in CR) when H₀ is true: the probability that the test rejects a true H₀. For a two-tailed test, add the two tail probabilities.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critical region and the actual significance level?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state, comment</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test in Worked example 3, using a 10% level of significance: (a) find the critical region, given that the probability in each tail should be as close as possible to 5% without exceeding 5%; (b) state the actual significance level; (c) the engineer finds 6 underweight bags. Comment on this result.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Lower tail, X~B(20,0.15), compare with 0.05: P(X=0)=0.0388≤0.05, P(X≤1)=0.1756&gt;0.05, so the lower part is X=0. Upper tail: P(X≥6)=1-0.9327=0.0673&gt;0.05, P(X≥7)=1-0.9781=0.0219≤0.05, so the upper part is X≥7. </a:t>
            </a:r>
            <a:r>
              <a:rPr lang="en-US" sz="1500" b="1" dirty="0">
                <a:solidFill>
                  <a:srgbClr val="1A1F2B"/>
                </a:solidFill>
                <a:latin typeface="Calibri" pitchFamily="34" charset="0"/>
                <a:ea typeface="Calibri" pitchFamily="34" charset="-122"/>
                <a:cs typeface="Calibri" pitchFamily="34" charset="-120"/>
              </a:rPr>
              <a:t>Critical region: X=0 or X≥7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Add the two tails: 0.0388+0.0219= </a:t>
            </a:r>
            <a:r>
              <a:rPr lang="en-US" sz="1500" b="1" dirty="0">
                <a:solidFill>
                  <a:srgbClr val="1A1F2B"/>
                </a:solidFill>
                <a:latin typeface="Calibri" pitchFamily="34" charset="0"/>
                <a:ea typeface="Calibri" pitchFamily="34" charset="-122"/>
                <a:cs typeface="Calibri" pitchFamily="34" charset="-120"/>
              </a:rPr>
              <a:t>0.0607 (6.07%)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6 is not in the critical region, so do not reject H₀: there is insufficient evidence to suggest that the proportion of underweight bags has changed.</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out of 20 is double the old rate, yet with only 20 bags it would occur fairly often by chance.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critical region and the actual significance level?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state, comment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rule matters: under "as close as possible to 5%" the upper tail would be X≥6 (0.0673 is 0.0173 from 0.05; 0.0219 is 0.0281 away), and 6 would then be significant.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critical region and the actual significance level?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off by one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P(X≥7)=1-P(X≤7). The event X≥7 is the complement of X≤6, so the table value needed is P(X≤6). Off-by-one slips like this move the critical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test a binomial proportion?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318211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are two equivalent ways to carry out step 3 of the routine, and they always give the same decision: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Probability method:</a:t>
            </a:r>
            <a:r>
              <a:rPr lang="en-US" sz="1500" dirty="0">
                <a:solidFill>
                  <a:srgbClr val="1A1F2B"/>
                </a:solidFill>
                <a:latin typeface="Calibri" pitchFamily="34" charset="0"/>
                <a:ea typeface="Calibri" pitchFamily="34" charset="-122"/>
                <a:cs typeface="Calibri" pitchFamily="34" charset="-120"/>
              </a:rPr>
              <a:t> find the probability of the observed value or anything more extreme in the direction of H₁, and compare it with the significance level (with half the level in a two-tailed test).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Critical region method:</a:t>
            </a:r>
            <a:r>
              <a:rPr lang="en-US" sz="1500" dirty="0">
                <a:solidFill>
                  <a:srgbClr val="1A1F2B"/>
                </a:solidFill>
                <a:latin typeface="Calibri" pitchFamily="34" charset="0"/>
                <a:ea typeface="Calibri" pitchFamily="34" charset="-122"/>
                <a:cs typeface="Calibri" pitchFamily="34" charset="-120"/>
              </a:rPr>
              <a:t> find the CR as in the previous section and see whether the observed value lies in it.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the question does not say which, the probability method is usually quicker.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"More extreme" means in the direction of H₁: for H₁: p&lt;0.45 with 8 observed, find P(X≤8).</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probability is less than or equal to the significance level, the result is significant: reject H₀. Otherwise do not reject H₀.</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 greater than 0.5: the tables only go up to p=0.5. Count failures instead: if X~B(n,p) then Y=n-X~B(n,1-p), and P(X≤k)=P(Y≥n-k).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binomial proportion?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Test</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owner of a café knows that, in the past, 45% of her customers ordered a hot drink. After introducing a range of iced drinks she believes this proportion has fallen. In a random sample of 30 customers, 8 ordered a hot drink. Test, at the 5% level of significance, whether there is evidence to support her belief. State your hypotheses clearly.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Hypotheses (one-tailed: "fallen"): H₀: p=0.45, H₁: p&lt;0.45.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Distribution under H₀: X = number of hot-drink orders in the sample, X~B(30,0.45).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Probability of 8 or fewer (the direction of H₁): P(X≤8)=0.0312.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0.0312&lt;0.05, so the result is significant: reject H₀. </a:t>
            </a:r>
            <a:r>
              <a:rPr lang="en-US" sz="1500" b="1" dirty="0">
                <a:solidFill>
                  <a:srgbClr val="1A1F2B"/>
                </a:solidFill>
                <a:latin typeface="Calibri" pitchFamily="34" charset="0"/>
                <a:ea typeface="Calibri" pitchFamily="34" charset="-122"/>
                <a:cs typeface="Calibri" pitchFamily="34" charset="-120"/>
              </a:rPr>
              <a:t>There is sufficient evidence to suggest that the proportion of customers ordering a hot drink has fallen.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Critical region method: P(X≤8)=0.0312≤0.05 but P(X≤9)=0.0694&gt;0.05, so the CR is X≤8, and 8 lies in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binomial proportion?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Test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Same decision.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binomial proportion?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Under H₀, X~B(30,0.45) is centred on 13.5. The observed 8 is far in the lower tail: P(X≤8)=0.0312, below 5%.">    </p:cNvPr>
          <p:cNvPicPr>
            <a:picLocks noChangeAspect="1"/>
          </p:cNvPicPr>
          <p:nvPr/>
        </p:nvPicPr>
        <p:blipFill>
          <a:blip r:embed="rId1"/>
          <a:stretch>
            <a:fillRect/>
          </a:stretch>
        </p:blipFill>
        <p:spPr>
          <a:xfrm>
            <a:off x="4389120" y="1659636"/>
            <a:ext cx="4297680" cy="2231136"/>
          </a:xfrm>
          <a:prstGeom prst="rect">
            <a:avLst/>
          </a:prstGeom>
        </p:spPr>
      </p:pic>
      <p:sp>
        <p:nvSpPr>
          <p:cNvPr id="5" name="Text 2"/>
          <p:cNvSpPr txBox="1"/>
          <p:nvPr/>
        </p:nvSpPr>
        <p:spPr>
          <a:xfrm>
            <a:off x="4389120" y="393649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Under H₀, X~B(30,0.45) is centred on 13.5. The observed 8 is far in the lower tail: P(X≤8)=0.0312, below 5%.</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compare a tail, not a single value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probability you compare must be a tail probability, P(X≤8), not P(X=8). A single probability is small for almost any value in a large sample, so comparing it with 5% gives meaningless results.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test a Poisson mean?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parameter is the mean rate λ. Hypotheses look like H₀: λ=0.8 (per hour), H₁: λ&gt;0.8, or &lt;, or ≠. Scale the mean to the period observed: events at a mean rate of 0.8 per hour give, over 5 hours, X~Po(5×0.8)=Po(4), and you read the tables for the scaled mean. The hypotheses may be written for the original rate (λ=0.8) or the scaled one (λ=4), as long as you are consistent and say which period it refers to. Otherwise the routine is identical.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test a Poisson mean?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Test, find</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Calls to a garage's breakdown line arrive at random at a mean rate of 0.8 per hour. After a local advertising campaign, the manager records 8 calls in a 5-hour period. (a) Test, at the 5% level of significance, whether the mean rate of calls has increased. (b) Find the critical region for this test.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H₀: λ=0.8, H₁: λ&gt;0.8 (per hour); over 5 hours, under H₀: X~Po(4).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P(X≥8)=1-P(X≤7)=1-0.9489=0.0511.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0.0511&gt;0.05: not significant, do not reject H₀. </a:t>
            </a:r>
            <a:r>
              <a:rPr lang="en-US" sz="1500" b="1" dirty="0">
                <a:solidFill>
                  <a:srgbClr val="1A1F2B"/>
                </a:solidFill>
                <a:latin typeface="Calibri" pitchFamily="34" charset="0"/>
                <a:ea typeface="Calibri" pitchFamily="34" charset="-122"/>
                <a:cs typeface="Calibri" pitchFamily="34" charset="-120"/>
              </a:rPr>
              <a:t>There is insufficient evidence to suggest that the mean rate of calls has increased.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P(X≥8)=0.0511&gt;0.05 and P(X≥9)=1-0.9786=0.0214≤0.05, so </a:t>
            </a:r>
            <a:r>
              <a:rPr lang="en-US" sz="1500" b="1" dirty="0">
                <a:solidFill>
                  <a:srgbClr val="1A1F2B"/>
                </a:solidFill>
                <a:latin typeface="Calibri" pitchFamily="34" charset="0"/>
                <a:ea typeface="Calibri" pitchFamily="34" charset="-122"/>
                <a:cs typeface="Calibri" pitchFamily="34" charset="-120"/>
              </a:rPr>
              <a:t>CR: X≥9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test a Poisson mean?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Under H₀, X~Po(4). The observed value 8 (amber) gives a tail probability of 0.0511, just over 5%, so it is not significant; the critical region (red) starts at 9.">    </p:cNvPr>
          <p:cNvPicPr>
            <a:picLocks noChangeAspect="1"/>
          </p:cNvPicPr>
          <p:nvPr/>
        </p:nvPicPr>
        <p:blipFill>
          <a:blip r:embed="rId1"/>
          <a:stretch>
            <a:fillRect/>
          </a:stretch>
        </p:blipFill>
        <p:spPr>
          <a:xfrm>
            <a:off x="4389120" y="1575511"/>
            <a:ext cx="4297680" cy="2231136"/>
          </a:xfrm>
          <a:prstGeom prst="rect">
            <a:avLst/>
          </a:prstGeom>
        </p:spPr>
      </p:pic>
      <p:sp>
        <p:nvSpPr>
          <p:cNvPr id="5" name="Text 2"/>
          <p:cNvSpPr txBox="1"/>
          <p:nvPr/>
        </p:nvSpPr>
        <p:spPr>
          <a:xfrm>
            <a:off x="4389120" y="385236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Under H₀, X~Po(4). The observed value 8 (amber) gives a tail probability of 0.0511, just over 5%, so it is not significant; the critical region (red) starts at 9.</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unscaled mean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Po(0.8) for a 5-hour count. The Poisson mean must match the interval in which the events were counted, so it is 0.8×5=4.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and how do you use a Normal approximation in a test?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10769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n or λ is beyond the tables, approximate the test statistic by a Normal distribution with the same mean and variance (S2.3):</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B(n,p)≈N(np,np(1-p)) when n is large and p is close to 0.5 (in practice, np and n(1-p) both comfortably above 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Po(λ)≈N(λ,λ) when λ is large (say above 10).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Apply a continuity correction, because the original distribution is discrete: P(X≥72)≈P(Y&gt;71.5) and P(X≤25)≈P(Y&lt;25.5). Then standardise, round z to 2 d.p. and use Φ(z); for a critical region use the percentage points table (1.6449 for 5% in one tail, 1.9600 for 2.5%). Hypotheses are still about p or λ.</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and how do you use a Normal approximation in a test?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bars are B(150,0.4); the curve is N(60,36) with the same mean and variance. The bars from 72 upwards occupy the region from 71.5, so the shaded area beyond 71.5 approximates P(X≥72).">    </p:cNvPr>
          <p:cNvPicPr>
            <a:picLocks noChangeAspect="1"/>
          </p:cNvPicPr>
          <p:nvPr/>
        </p:nvPicPr>
        <p:blipFill>
          <a:blip r:embed="rId1"/>
          <a:stretch>
            <a:fillRect/>
          </a:stretch>
        </p:blipFill>
        <p:spPr>
          <a:xfrm>
            <a:off x="2030882" y="1371600"/>
            <a:ext cx="5081321" cy="2638044"/>
          </a:xfrm>
          <a:prstGeom prst="rect">
            <a:avLst/>
          </a:prstGeom>
        </p:spPr>
      </p:pic>
      <p:sp>
        <p:nvSpPr>
          <p:cNvPr id="5" name="Text 2"/>
          <p:cNvSpPr txBox="1"/>
          <p:nvPr/>
        </p:nvSpPr>
        <p:spPr>
          <a:xfrm>
            <a:off x="2030882" y="4055364"/>
            <a:ext cx="5081321" cy="562356"/>
          </a:xfrm>
          <a:prstGeom prst="rect">
            <a:avLst/>
          </a:prstGeom>
          <a:noFill/>
          <a:ln/>
        </p:spPr>
        <p:txBody>
          <a:bodyPr wrap="square" lIns="0" tIns="0" rIns="0" bIns="0" rtlCol="0" anchor="t"/>
          <a:lstStyle/>
          <a:p>
            <a:pPr algn="ctr" indent="0" marL="0">
              <a:buNone/>
            </a:pPr>
            <a:r>
              <a:rPr lang="en-US" sz="1100" i="1" dirty="0">
                <a:solidFill>
                  <a:srgbClr val="5A6577"/>
                </a:solidFill>
              </a:rPr>
              <a:t>The bars are B(150,0.4); the curve is N(60,36) with the same mean and variance. The bars from 72 upwards occupy the region from 71.5, so the shaded area beyond 71.5 approximates P(X≥72).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and how do you use a Normal approximation in a test?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Test</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past, 40% of visitors to a museum bought something from the museum shop. After the shop is redesigned, a random sample of 150 visitors is taken and 72 of them buy something. Using a suitable approximation, test at the 5% level of significance whether the proportion of visitors buying something has increased.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Hypotheses and exact distribution: H₀: p=0.4, H₁: p&gt;0.4; under H₀, X~B(150,0.4).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Normal approximation (n large, p not far from 0.5): np=60, np(1-p)=36⇒Y~N(60,6²).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Continuity correction and standardise:</a:t>
            </a:r>
            <a:endParaRPr lang="en-US" sz="1300" dirty="0"/>
          </a:p>
        </p:txBody>
      </p:sp>
      <p:sp>
        <p:nvSpPr>
          <p:cNvPr id="5" name="Shape 3"/>
          <p:cNvSpPr/>
          <p:nvPr/>
        </p:nvSpPr>
        <p:spPr>
          <a:xfrm>
            <a:off x="457200" y="380847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89991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P(X≥72)≈P(Y≥71.5)=P(Z≥(71.5-60)/6)=P(Z≥1.92)=1-0.9726=0.0274.</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and how do you use a Normal approximation in a test?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Test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0.0274&lt;0.05: significant, reject H₀. </a:t>
            </a:r>
            <a:r>
              <a:rPr lang="en-US" sz="1500" b="1" dirty="0">
                <a:solidFill>
                  <a:srgbClr val="1A1F2B"/>
                </a:solidFill>
                <a:latin typeface="Calibri" pitchFamily="34" charset="0"/>
                <a:ea typeface="Calibri" pitchFamily="34" charset="-122"/>
                <a:cs typeface="Calibri" pitchFamily="34" charset="-120"/>
              </a:rPr>
              <a:t>There is sufficient evidence to suggest that the proportion of visitors buying something from the shop has increased.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Critical region version: (x-0.5-60)/6≥1.6449⇒x≥70.37, so CR X≥71. The exact tail is about 0.028.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and how do you use a Normal approximation in a test?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continuity correction on its own line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"P(X≥72)≈P(Y&gt;71.5)" before you standardise. It is a step of the method in its own right, and it is easy to lose when it is folded silently into the z calculation.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long question often combines a critical region from the tables with a later test where the mean is too large for the tables. Only the source of the probabilities changes.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State, find, test</a:t>
            </a:r>
            <a:endParaRPr lang="en-US" sz="1200" dirty="0"/>
          </a:p>
        </p:txBody>
      </p:sp>
      <p:sp>
        <p:nvSpPr>
          <p:cNvPr id="4" name="Text 2"/>
          <p:cNvSpPr txBox="1"/>
          <p:nvPr/>
        </p:nvSpPr>
        <p:spPr>
          <a:xfrm>
            <a:off x="457200" y="1371600"/>
            <a:ext cx="822960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Requests for a technician at an office building arrive at random at a mean rate of 3 per day. After a new computer system is installed, the facilities manager wishes to test whether the rate of requests has changed. (a) State suitable null and alternative hypotheses. (b) Using a 2-day period and a 5% level of significance, find the critical region for the test. The probability in each tail should be as close as possible to 2.5%. (c) Find the actual significance level of the test. (d) In a 2-day period there are 11 requests. State, with a reason, the conclusion of the test. (e) The manager now suspects that the rate has increased. Over the next 20 days there are 75 requests. Using a suitable approximation, test at the 5% level whether the rate has increased.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Two-tailed, because the question says "changed": </a:t>
            </a:r>
            <a:r>
              <a:rPr lang="en-US" sz="1500" b="1" dirty="0">
                <a:solidFill>
                  <a:srgbClr val="1A1F2B"/>
                </a:solidFill>
                <a:latin typeface="Calibri" pitchFamily="34" charset="0"/>
                <a:ea typeface="Calibri" pitchFamily="34" charset="-122"/>
                <a:cs typeface="Calibri" pitchFamily="34" charset="-120"/>
              </a:rPr>
              <a:t>H₀: λ=3, H₁: λ≠3 (requests per day)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Under H₀, over 2 days X~Po(6). Lower tail, nearest to 0.025: P(X≤1)=0.0174 (0.0076 from 0.025) and P(X≤2)=0.0620 (0.0370 from 0.025), so X≤1. Upper tail: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State, find, test (continued)</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P(X≥11)=1-0.9574=0.0426 (0.0176 from 0.025) and P(X≥12)=1-0.9799=0.0201 (0.0049 from 0.025), so X≥12. </a:t>
            </a:r>
            <a:r>
              <a:rPr lang="en-US" sz="1500" b="1" dirty="0">
                <a:solidFill>
                  <a:srgbClr val="1A1F2B"/>
                </a:solidFill>
                <a:latin typeface="Calibri" pitchFamily="34" charset="0"/>
                <a:ea typeface="Calibri" pitchFamily="34" charset="-122"/>
                <a:cs typeface="Calibri" pitchFamily="34" charset="-120"/>
              </a:rPr>
              <a:t>Critical region: X≤1 or X≥12</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Add the tails: 0.0174+0.0201= </a:t>
            </a:r>
            <a:r>
              <a:rPr lang="en-US" sz="1500" b="1" dirty="0">
                <a:solidFill>
                  <a:srgbClr val="1A1F2B"/>
                </a:solidFill>
                <a:latin typeface="Calibri" pitchFamily="34" charset="0"/>
                <a:ea typeface="Calibri" pitchFamily="34" charset="-122"/>
                <a:cs typeface="Calibri" pitchFamily="34" charset="-120"/>
              </a:rPr>
              <a:t>0.0375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11 is not in the critical region, so do not reject H₀: there is insufficient evidence that the rate of requests has changed.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One-tailed now; over 20 days the mean is 60, too large for the tables. H₀: λ=3, H₁: λ&gt;3; X~Po(60) under H₀, approximated by Y~N(60,60).</a:t>
            </a:r>
            <a:endParaRPr lang="en-US" sz="1500" dirty="0"/>
          </a:p>
        </p:txBody>
      </p:sp>
      <p:sp>
        <p:nvSpPr>
          <p:cNvPr id="5" name="Shape 3"/>
          <p:cNvSpPr/>
          <p:nvPr/>
        </p:nvSpPr>
        <p:spPr>
          <a:xfrm>
            <a:off x="457200" y="3294583"/>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38602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P(X≥75)≈P(Y&gt;74.5)=P(Z&gt;(74.5-60)/√60)=P(Z&gt;1.87)=1-0.9693=0.0307</a:t>
            </a:r>
            <a:endParaRPr lang="en-US" sz="1700" dirty="0"/>
          </a:p>
        </p:txBody>
      </p:sp>
      <p:sp>
        <p:nvSpPr>
          <p:cNvPr id="7" name="Text 5"/>
          <p:cNvSpPr txBox="1"/>
          <p:nvPr/>
        </p:nvSpPr>
        <p:spPr>
          <a:xfrm>
            <a:off x="457200" y="385785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0.0307&lt;0.05: significant, reject H₀. </a:t>
            </a:r>
            <a:r>
              <a:rPr lang="en-US" sz="1500" b="1" dirty="0">
                <a:solidFill>
                  <a:srgbClr val="1A1F2B"/>
                </a:solidFill>
                <a:latin typeface="Calibri" pitchFamily="34" charset="0"/>
                <a:ea typeface="Calibri" pitchFamily="34" charset="-122"/>
                <a:cs typeface="Calibri" pitchFamily="34" charset="-120"/>
              </a:rPr>
              <a:t>There is sufficient evidence to suggest that the rate of requests for a technician has increased.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State, find, test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Equivalently, the CR is X≥74, since 60+0.5+1.6449√60=73.24. 11 in two days was not enough evidence; 75 in twenty days is: larger samples can detect smaller changes.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Parts (b)–(d): under H₀, X~Po(6). The red bars form the two-tailed critical region X≤1 or X≥12; the observed 11 lies just outside it.">    </p:cNvPr>
          <p:cNvPicPr>
            <a:picLocks noChangeAspect="1"/>
          </p:cNvPicPr>
          <p:nvPr/>
        </p:nvPicPr>
        <p:blipFill>
          <a:blip r:embed="rId1"/>
          <a:stretch>
            <a:fillRect/>
          </a:stretch>
        </p:blipFill>
        <p:spPr>
          <a:xfrm>
            <a:off x="1868119" y="1371600"/>
            <a:ext cx="5406847" cy="2807208"/>
          </a:xfrm>
          <a:prstGeom prst="rect">
            <a:avLst/>
          </a:prstGeom>
        </p:spPr>
      </p:pic>
      <p:sp>
        <p:nvSpPr>
          <p:cNvPr id="5" name="Text 2"/>
          <p:cNvSpPr txBox="1"/>
          <p:nvPr/>
        </p:nvSpPr>
        <p:spPr>
          <a:xfrm>
            <a:off x="1868119" y="4224528"/>
            <a:ext cx="5406847" cy="393192"/>
          </a:xfrm>
          <a:prstGeom prst="rect">
            <a:avLst/>
          </a:prstGeom>
          <a:noFill/>
          <a:ln/>
        </p:spPr>
        <p:txBody>
          <a:bodyPr wrap="square" lIns="0" tIns="0" rIns="0" bIns="0" rtlCol="0" anchor="t"/>
          <a:lstStyle/>
          <a:p>
            <a:pPr algn="ctr" indent="0" marL="0">
              <a:buNone/>
            </a:pPr>
            <a:r>
              <a:rPr lang="en-US" sz="1100" i="1" dirty="0">
                <a:solidFill>
                  <a:srgbClr val="5A6577"/>
                </a:solidFill>
              </a:rPr>
              <a:t>Parts (b)–(d): under H₀, X~Po(6). The red bars form the two-tailed critical region X≤1 or X≥12; the observed 11 lies just outside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Part (e): the critical region of the one-tailed test is the top 5% of the standard Normal distribution, z≥1.6449. The test statistic z=1.87 lies inside it.">    </p:cNvPr>
          <p:cNvPicPr>
            <a:picLocks noChangeAspect="1"/>
          </p:cNvPicPr>
          <p:nvPr/>
        </p:nvPicPr>
        <p:blipFill>
          <a:blip r:embed="rId1"/>
          <a:stretch>
            <a:fillRect/>
          </a:stretch>
        </p:blipFill>
        <p:spPr>
          <a:xfrm>
            <a:off x="1652321" y="1371600"/>
            <a:ext cx="5839358" cy="2807208"/>
          </a:xfrm>
          <a:prstGeom prst="rect">
            <a:avLst/>
          </a:prstGeom>
        </p:spPr>
      </p:pic>
      <p:sp>
        <p:nvSpPr>
          <p:cNvPr id="5" name="Text 2"/>
          <p:cNvSpPr txBox="1"/>
          <p:nvPr/>
        </p:nvSpPr>
        <p:spPr>
          <a:xfrm>
            <a:off x="1652321" y="4224528"/>
            <a:ext cx="5839358" cy="393192"/>
          </a:xfrm>
          <a:prstGeom prst="rect">
            <a:avLst/>
          </a:prstGeom>
          <a:noFill/>
          <a:ln/>
        </p:spPr>
        <p:txBody>
          <a:bodyPr wrap="square" lIns="0" tIns="0" rIns="0" bIns="0" rtlCol="0" anchor="t"/>
          <a:lstStyle/>
          <a:p>
            <a:pPr algn="ctr" indent="0" marL="0">
              <a:buNone/>
            </a:pPr>
            <a:r>
              <a:rPr lang="en-US" sz="1100" i="1" dirty="0">
                <a:solidFill>
                  <a:srgbClr val="5A6577"/>
                </a:solidFill>
              </a:rPr>
              <a:t>Part (e): the critical region of the one-tailed test is the top 5% of the standard Normal distribution, z≥1.6449. The test statistic z=1.87 lies inside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hypothesis-testing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 two-tailed test at 5% puts 2.5% in each tail, at ±1.96: there, z=1.87 would not be significant.">    </p:cNvPr>
          <p:cNvPicPr>
            <a:picLocks noChangeAspect="1"/>
          </p:cNvPicPr>
          <p:nvPr/>
        </p:nvPicPr>
        <p:blipFill>
          <a:blip r:embed="rId1"/>
          <a:stretch>
            <a:fillRect/>
          </a:stretch>
        </p:blipFill>
        <p:spPr>
          <a:xfrm>
            <a:off x="1476756" y="1371600"/>
            <a:ext cx="6190488" cy="2976372"/>
          </a:xfrm>
          <a:prstGeom prst="rect">
            <a:avLst/>
          </a:prstGeom>
        </p:spPr>
      </p:pic>
      <p:sp>
        <p:nvSpPr>
          <p:cNvPr id="5" name="Text 2"/>
          <p:cNvSpPr txBox="1"/>
          <p:nvPr/>
        </p:nvSpPr>
        <p:spPr>
          <a:xfrm>
            <a:off x="1476756" y="4393692"/>
            <a:ext cx="6190488" cy="224028"/>
          </a:xfrm>
          <a:prstGeom prst="rect">
            <a:avLst/>
          </a:prstGeom>
          <a:noFill/>
          <a:ln/>
        </p:spPr>
        <p:txBody>
          <a:bodyPr wrap="square" lIns="0" tIns="0" rIns="0" bIns="0" rtlCol="0" anchor="t"/>
          <a:lstStyle/>
          <a:p>
            <a:pPr algn="ctr" indent="0" marL="0">
              <a:buNone/>
            </a:pPr>
            <a:r>
              <a:rPr lang="en-US" sz="1100" i="1" dirty="0">
                <a:solidFill>
                  <a:srgbClr val="5A6577"/>
                </a:solidFill>
              </a:rPr>
              <a:t>A two-tailed test at 5% puts 2.5% in each tail, at ±1.96: there, z=1.87 would not be significant.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hypotheses use the parameter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H₀: p=0.45 and H₁: p&lt;0.45, or H₀: λ=3 and H₁: λ≠3. Hypotheses written with X, a sample proportion or words alone are incomplete, and so is an H₁ that does not match the direction in the question.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state the distribution under H₀</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"X~B(30,0.45)" or "X~Po(4)" before any probability; for Poisson it shows the mean is scaled to the right period.</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both sides of every critical value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First read the rule the question gives: "as close as possible to 2.5%" or "as close as possible to 2.5% without exceeding 2.5%". Then quote the probability on each side of the level: "P(X≥12)=0.0201, P(X≥11)=0.0426". That pair justifies the boundary.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S2.4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halve the level in a two-tailed test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two-tailed test at 5%, compare each tail with 2.5% (and a probability-method tail probability with 0.025). Then add both tails for the actual significance level.</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a two-part conclusion, never certain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First the decision ("0.0307&lt;0.05, reject H₀"), then the context in the words of the question: "there is sufficient evidence to suggest that the rate has increased". Never "proves", "accept H₁" or "H₀ is true".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96973"/>
                <a:gridCol w="2966314"/>
                <a:gridCol w="29663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 rejecting H₀ proves H₀ is true.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data may simply be too few to show a real change (Worked example 4: 6 out of 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Say "insufficient evidence to suggest …", not "the proportion is 0.15".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actual significance level equals the stated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Discrete tail probabilities jump, so the CR probability is rarely exactly the stated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Actual significance level = P(test statistic in CR|H₀ true), e.g. 0.0607 for a 10% 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P(X≥7)=1-P(X≤7).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X≥7 and X≤7 overlap at 7; the complement of X≥7 is X≤6.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P(X≥c)=1-P(X≤c-1).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P(X=observed) with the significance level.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test needs the probability of a result at least as extreme, not of one exact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tail in the direction of H₁.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census is always better than a sample.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census may be too costly or slow, and impossible when testing destroys the item.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Choose a sample when cost, time or destructive testing make a census impractical.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96973"/>
                <a:gridCol w="2966314"/>
                <a:gridCol w="29663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calculated quantity from a sample is a statistic.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quantity involving an unknown parameter, such as X̄-μ, cannot be calculated from the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statistic uses the sample values only (and known constants).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35183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S2.1 Binomial and Poisson distributions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test here assumes a binomial or Poisson model; the conditions, the cumulative tables and the switch to n-X for p&gt;0.5 come from S2.1.</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S1.6 and S2.3 — the Normal distribution and approximations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Standardising, Φ(z) and the percentage points table from S1 are exactly what the approximate tests use, together with the continuity correction from S2.3.</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binomial expansion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Counting arrangements when listing samples uses the same coefficients C(n, r) as (a+b)ⁿ.</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95421"/>
                <a:gridCol w="3205886"/>
                <a:gridCol w="1428293"/>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P(X=x)=C(n, x)pˣ(1-p)ⁿ⁻ˣ; mean np, variance np(1-p)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binomial test statistic X~B(n,p) under H₀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P(X=x)=(e^(-λ)λˣ)/x!; mean = variance =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Poisson test statistic X~Po(λ) under H₀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cumulative tables P(X≤x)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tail probabilities and critical regions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P(X≥c)=1-P(X≤c-1)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upper-tail probabilities from cumulative tables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Y=n-X~B(n,1-p)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tests with p&gt;0.5 (beyond the tables)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rate λ per unit ⇒Po(kλ) over k units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scaling a Poisson mean to the period observed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actual significance level = P(test statistic in CR|H₀ true)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probability of rejecting a true H₀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B(n,p)≈N(np,np(1-p)); Po(λ)≈N(λ,λ)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tests when n or λ is beyond the tables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95421"/>
                <a:gridCol w="3205886"/>
                <a:gridCol w="1428293"/>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P(X≥a)≈P(Y&gt;a-½), P(X≤a)≈P(Y&lt;a+½)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continuity correction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z=(y-μ)/σ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standardising for Φ(z) and the percentage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6051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factory tests the burning time of its candles by burning them until they go out. Why must it use a sample rather than a census?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Faults on a cable occur at random at a mean rate of 2.5 per kilometre. What is the distribution of the number of faults on a 4 km length?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H₀: p=0.8, H₁: p&lt;0.8, n=10, and 5 successes are observed. Find the probability needed for the test.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random sample X₁,X₂,X₃ is taken from a population with unknown mean μ. Is X₁+X₂+X₃ a statistic? Is X₁-μ?</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test at the 5% level has critical region X≥9 with P(X≥9)=0.0214. What is the probability of rejecting H₀ when it is true?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test destroys each candle. A census would leave no candles to sell, so only a sample can be tested.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Po(10): the mean scales with the length, 2.5×4=10.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Count failures: Y=10-X~B(10,0.2) under H₀. P(X≤5)=P(Y≥5)=1-P(Y≤4)=1-0.9672=0.0328, which is significant at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sum is a statistic: it uses only the sample values. X₁-μ is not, because μ is unknown and so it cannot be calculated from the data.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0.0214: the actual significance level, the probability of falling in the critical region when H₀ is true. It is less than 5% because the distribution is discrete.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university has 9600 enrolled students. The students' union wants to find out how students travel to the campus. The university registry holds an up-to-date list of all enrolled students.</a:t>
            </a:r>
            <a:endParaRPr lang="en-US" sz="1200" dirty="0"/>
          </a:p>
          <a:p>
            <a:pPr indent="0" marL="0">
              <a:spcAft>
                <a:spcPts val="600"/>
              </a:spcAft>
              <a:buNone/>
            </a:pPr>
            <a:r>
              <a:rPr lang="en-US" sz="1200" dirty="0">
                <a:solidFill>
                  <a:srgbClr val="1A1F2B"/>
                </a:solidFill>
              </a:rPr>
              <a:t>(a) Identify the population.  [1]</a:t>
            </a:r>
            <a:endParaRPr lang="en-US" sz="1200" dirty="0"/>
          </a:p>
          <a:p>
            <a:pPr indent="0" marL="0">
              <a:spcAft>
                <a:spcPts val="600"/>
              </a:spcAft>
              <a:buNone/>
            </a:pPr>
            <a:r>
              <a:rPr lang="en-US" sz="1200" dirty="0">
                <a:solidFill>
                  <a:srgbClr val="1A1F2B"/>
                </a:solidFill>
              </a:rPr>
              <a:t>(b) Suggest a suitable sampling frame and state the sampling unit.  [2]</a:t>
            </a:r>
            <a:endParaRPr lang="en-US" sz="1200" dirty="0"/>
          </a:p>
          <a:p>
            <a:pPr indent="0" marL="0">
              <a:spcAft>
                <a:spcPts val="600"/>
              </a:spcAft>
              <a:buNone/>
            </a:pPr>
            <a:r>
              <a:rPr lang="en-US" sz="1200" dirty="0">
                <a:solidFill>
                  <a:srgbClr val="1A1F2B"/>
                </a:solidFill>
              </a:rPr>
              <a:t>(c) Give one advantage and one disadvantage of the students' union taking a census rather than a sample.  [2]</a:t>
            </a:r>
            <a:endParaRPr lang="en-US" sz="1200" dirty="0"/>
          </a:p>
          <a:p>
            <a:pPr indent="0" marL="0">
              <a:spcAft>
                <a:spcPts val="600"/>
              </a:spcAft>
              <a:buNone/>
            </a:pPr>
            <a:r>
              <a:rPr lang="en-US" sz="1200" dirty="0">
                <a:solidFill>
                  <a:srgbClr val="1A1F2B"/>
                </a:solidFill>
              </a:rPr>
              <a:t>(d) The university's engineering laboratory receives a delivery of 500 concrete test cubes. The crushing strength of a cube is measured by loading it until it breaks. Explain why the laboratory must use a sample rather than a census to check the crushing strength of the delivery.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Records at a clinic show that the number of nights a patient stays after a minor operation is 1, 2 or 3, with probabilities ½, ⅓ and ⅙ respectively. A random sample of the records of three patients is taken, and M is the largest number of nights in the sample. The three values may be treated as independent.</a:t>
            </a:r>
            <a:endParaRPr lang="en-US" sz="1400" dirty="0"/>
          </a:p>
          <a:p>
            <a:pPr indent="0" marL="0">
              <a:spcAft>
                <a:spcPts val="600"/>
              </a:spcAft>
              <a:buNone/>
            </a:pPr>
            <a:r>
              <a:rPr lang="en-US" sz="1400" dirty="0">
                <a:solidFill>
                  <a:srgbClr val="1A1F2B"/>
                </a:solidFill>
              </a:rPr>
              <a:t>(a) Explain why M is a statistic.  [1]</a:t>
            </a:r>
            <a:endParaRPr lang="en-US" sz="1400" dirty="0"/>
          </a:p>
          <a:p>
            <a:pPr indent="0" marL="0">
              <a:spcAft>
                <a:spcPts val="600"/>
              </a:spcAft>
              <a:buNone/>
            </a:pPr>
            <a:r>
              <a:rPr lang="en-US" sz="1400" dirty="0">
                <a:solidFill>
                  <a:srgbClr val="1A1F2B"/>
                </a:solidFill>
              </a:rPr>
              <a:t>(b) Show that P(M = 1) = ⅛.  [1]</a:t>
            </a:r>
            <a:endParaRPr lang="en-US" sz="1400" dirty="0"/>
          </a:p>
          <a:p>
            <a:pPr indent="0" marL="0">
              <a:spcAft>
                <a:spcPts val="600"/>
              </a:spcAft>
              <a:buNone/>
            </a:pPr>
            <a:r>
              <a:rPr lang="en-US" sz="1400" dirty="0">
                <a:solidFill>
                  <a:srgbClr val="1A1F2B"/>
                </a:solidFill>
              </a:rPr>
              <a:t>(c) Find the sampling distribution of M.  [3]</a:t>
            </a:r>
            <a:endParaRPr lang="en-US" sz="1400" dirty="0"/>
          </a:p>
          <a:p>
            <a:pPr indent="0" marL="0">
              <a:spcAft>
                <a:spcPts val="600"/>
              </a:spcAft>
              <a:buNone/>
            </a:pPr>
            <a:r>
              <a:rPr lang="en-US" sz="1400" dirty="0">
                <a:solidFill>
                  <a:srgbClr val="1A1F2B"/>
                </a:solidFill>
              </a:rPr>
              <a:t>(d) Find E(M).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9600 students enrolled at the university</a:t>
            </a:r>
            <a:endParaRPr lang="en-US" sz="1400" dirty="0"/>
          </a:p>
          <a:p>
            <a:pPr marL="342900" indent="-342900">
              <a:spcAft>
                <a:spcPts val="400"/>
              </a:spcAft>
              <a:buSzPct val="100000"/>
              <a:buChar char="•"/>
            </a:pPr>
            <a:r>
              <a:rPr lang="en-US" sz="1400" dirty="0">
                <a:solidFill>
                  <a:srgbClr val="1A1F2B"/>
                </a:solidFill>
              </a:rPr>
              <a:t>sampling frame: the registry's list of enrolled students</a:t>
            </a:r>
            <a:endParaRPr lang="en-US" sz="1400" dirty="0"/>
          </a:p>
          <a:p>
            <a:pPr marL="342900" indent="-342900">
              <a:spcAft>
                <a:spcPts val="400"/>
              </a:spcAft>
              <a:buSzPct val="100000"/>
              <a:buChar char="•"/>
            </a:pPr>
            <a:r>
              <a:rPr lang="en-US" sz="1400" dirty="0">
                <a:solidFill>
                  <a:srgbClr val="1A1F2B"/>
                </a:solidFill>
              </a:rPr>
              <a:t>sampling unit: an enrolled student</a:t>
            </a:r>
            <a:endParaRPr lang="en-US" sz="1400" dirty="0"/>
          </a:p>
          <a:p>
            <a:pPr marL="342900" indent="-342900">
              <a:spcAft>
                <a:spcPts val="400"/>
              </a:spcAft>
              <a:buSzPct val="100000"/>
              <a:buChar char="•"/>
            </a:pPr>
            <a:r>
              <a:rPr lang="en-US" sz="1400" dirty="0">
                <a:solidFill>
                  <a:srgbClr val="1A1F2B"/>
                </a:solidFill>
              </a:rPr>
              <a:t>advantage: every student is included, so the result is exact for the university (no sampling variation)</a:t>
            </a:r>
            <a:endParaRPr lang="en-US" sz="1400" dirty="0"/>
          </a:p>
          <a:p>
            <a:pPr marL="342900" indent="-342900">
              <a:spcAft>
                <a:spcPts val="400"/>
              </a:spcAft>
              <a:buSzPct val="100000"/>
              <a:buChar char="•"/>
            </a:pPr>
            <a:r>
              <a:rPr lang="en-US" sz="1400" dirty="0">
                <a:solidFill>
                  <a:srgbClr val="1A1F2B"/>
                </a:solidFill>
              </a:rPr>
              <a:t>disadvantage: contacting 9600 students and processing their replies would take a long time / cost a lot</a:t>
            </a:r>
            <a:endParaRPr lang="en-US" sz="1400" dirty="0"/>
          </a:p>
          <a:p>
            <a:pPr marL="342900" indent="-342900">
              <a:spcAft>
                <a:spcPts val="400"/>
              </a:spcAft>
              <a:buSzPct val="100000"/>
              <a:buChar char="•"/>
            </a:pPr>
            <a:r>
              <a:rPr lang="en-US" sz="1400" dirty="0">
                <a:solidFill>
                  <a:srgbClr val="1A1F2B"/>
                </a:solidFill>
              </a:rPr>
              <a:t>the test destroys each cube, so testing all 500 would leave none to use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M is calculated from the sample values only and involves no unknown parameters</a:t>
            </a:r>
            <a:endParaRPr lang="en-US" sz="1400" dirty="0"/>
          </a:p>
          <a:p>
            <a:pPr marL="342900" indent="-342900">
              <a:spcAft>
                <a:spcPts val="400"/>
              </a:spcAft>
              <a:buSzPct val="100000"/>
              <a:buChar char="•"/>
            </a:pPr>
            <a:r>
              <a:rPr lang="en-US" sz="1400" dirty="0">
                <a:solidFill>
                  <a:srgbClr val="1A1F2B"/>
                </a:solidFill>
              </a:rPr>
              <a:t>all three stays are 1 night: (½)³ = ⅛</a:t>
            </a:r>
            <a:endParaRPr lang="en-US" sz="1400" dirty="0"/>
          </a:p>
          <a:p>
            <a:pPr marL="342900" indent="-342900">
              <a:spcAft>
                <a:spcPts val="400"/>
              </a:spcAft>
              <a:buSzPct val="100000"/>
              <a:buChar char="•"/>
            </a:pPr>
            <a:r>
              <a:rPr lang="en-US" sz="1400" dirty="0">
                <a:solidFill>
                  <a:srgbClr val="1A1F2B"/>
                </a:solidFill>
              </a:rPr>
              <a:t>P(M ≤ 2) = (⅚)³ = 125/216, or a full listing of samples</a:t>
            </a:r>
            <a:endParaRPr lang="en-US" sz="1400" dirty="0"/>
          </a:p>
          <a:p>
            <a:pPr marL="342900" indent="-342900">
              <a:spcAft>
                <a:spcPts val="400"/>
              </a:spcAft>
              <a:buSzPct val="100000"/>
              <a:buChar char="•"/>
            </a:pPr>
            <a:r>
              <a:rPr lang="en-US" sz="1400" dirty="0">
                <a:solidFill>
                  <a:srgbClr val="1A1F2B"/>
                </a:solidFill>
              </a:rPr>
              <a:t>P(M = 2) = 125/216 − 27/216 = 49/108</a:t>
            </a:r>
            <a:endParaRPr lang="en-US" sz="1400" dirty="0"/>
          </a:p>
          <a:p>
            <a:pPr marL="342900" indent="-342900">
              <a:spcAft>
                <a:spcPts val="400"/>
              </a:spcAft>
              <a:buSzPct val="100000"/>
              <a:buChar char="•"/>
            </a:pPr>
            <a:r>
              <a:rPr lang="en-US" sz="1400" dirty="0">
                <a:solidFill>
                  <a:srgbClr val="1A1F2B"/>
                </a:solidFill>
              </a:rPr>
              <a:t>P(M = 3) = 1 − 125/216 = 91/216, with P(M = 1) = 1/8</a:t>
            </a:r>
            <a:endParaRPr lang="en-US" sz="1400" dirty="0"/>
          </a:p>
          <a:p>
            <a:pPr marL="342900" indent="-342900">
              <a:spcAft>
                <a:spcPts val="400"/>
              </a:spcAft>
              <a:buSzPct val="100000"/>
              <a:buChar char="•"/>
            </a:pPr>
            <a:r>
              <a:rPr lang="en-US" sz="1400" dirty="0">
                <a:solidFill>
                  <a:srgbClr val="1A1F2B"/>
                </a:solidFill>
              </a:rPr>
              <a:t>1 × ⅛ + 2 × 49/108 + 3 × 91/216</a:t>
            </a:r>
            <a:endParaRPr lang="en-US" sz="1400" dirty="0"/>
          </a:p>
          <a:p>
            <a:pPr marL="342900" indent="-342900">
              <a:spcAft>
                <a:spcPts val="400"/>
              </a:spcAft>
              <a:buSzPct val="100000"/>
              <a:buChar char="•"/>
            </a:pPr>
            <a:r>
              <a:rPr lang="en-US" sz="1400" dirty="0">
                <a:solidFill>
                  <a:srgbClr val="1A1F2B"/>
                </a:solidFill>
              </a:rPr>
              <a:t>E(M) = 62/27 (≈ 2.30)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S2.4 Sampling and hypothesis testing · Edexcel IAL Maths</dc:title>
  <dc:subject>PptxGenJS Presentation</dc:subject>
  <dc:creator>Evan Kotronis · ExaminerPrep</dc:creator>
  <cp:lastModifiedBy>Evan Kotronis · ExaminerPrep</cp:lastModifiedBy>
  <cp:revision>1</cp:revision>
  <dcterms:created xsi:type="dcterms:W3CDTF">2026-10-26T15:11:30Z</dcterms:created>
  <dcterms:modified xsi:type="dcterms:W3CDTF">2026-10-26T15:11:30Z</dcterms:modified>
</cp:coreProperties>
</file>