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ba19eba-eccf-b4a8-cd22-5d9d331952fa}">
          <p14:sldIdLst>
            <p14:sldId id="256"/>
            <p14:sldId id="257"/>
            <p14:sldId id="258"/>
          </p14:sldIdLst>
        </p14:section>
        <p14:section name="Theory" id="{133ae6ae-43ee-8d5e-b1cf-ee0f8253d15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a73c82cd-0947-dde5-9bd4-9ca21a754c63}">
          <p14:sldIdLst>
            <p14:sldId id="296"/>
            <p14:sldId id="297"/>
            <p14:sldId id="298"/>
          </p14:sldIdLst>
        </p14:section>
        <p14:section name="Answers" id="{0945a3ce-8e22-ffd5-4e48-77856ed58aae}">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P2.3 Sequences and series. Notes for this topic: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sequence be defined?.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sequence be defined?.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sequence be defined?: Worked example 1.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Worked example 2.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if a sequence is increasing, decreasing or periodic?.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arithmetic sequence?.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arithmetic sequence?.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arithmetic sequence?: Worked example 3.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sum an arithmetic series, and why does the formula work?.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sum an arithmetic series, and why does the formula work?.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sum an arithmetic series, and why does the formula work?: Worked example 4.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sum an arithmetic series, and why does the formula work?.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sigma notation work?.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sigma notation work?: Worked example 5.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geometric sequence, and how do you sum a geometric series?.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geometric sequence, and how do you sum a geometric series?.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geometric sequence, and how do you sum a geometric series?.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geometric sequence, and how do you sum a geometric series?: Worked example 6.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geometric series have a sum to infinity?.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geometric series have a sum to infinity?.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geometric series have a sum to infinity?: Worked example 7.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geometric series have a sum to infinity?.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logarithms to find n?.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logarithms to find n?: Worked example 8.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logarithms to find n?: Worked example 8.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logarithms to find n?.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P2.3.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P2.3.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https://examinerprep.com/notes/edexcel-ial-maths/sequences-and-series/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https://examinerprep.com/ial-maths-p2-3-sequences-and-series-questions#IALM-P2-3-B-04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https://examinerprep.com/ial-maths-p2-3-sequences-and-series-questions#IALM-P2-3-B-06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https://examinerprep.com/ial-maths-p2-3-sequences-and-series-questions#IALM-P2-3-B-04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https://examinerprep.com/ial-maths-p2-3-sequences-and-series-questions#IALM-P2-3-B-06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sequences-and-series/" TargetMode="External"/><Relationship Id="rId2" Type="http://schemas.openxmlformats.org/officeDocument/2006/relationships/hyperlink" Target="https://examinerprep.com/ial-maths-p2-3-sequences-and-seri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P2.3 Sequences and series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Sequences defined by a formula for the nth term, or by a recurrence relation uₙ₊₁ = f(uₙ)</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Increasing, decreasing and periodic sequences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Arithmetic sequences and series: the nth term, the sum of the first n terms (with proof), and the sum of the first n natural numbers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Sigma (Σ) notation for sums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Geometric sequences and series: the nth term and the sum of the first n terms (with proof)</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sum to infinity when |r| &lt;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logarithms to find n, for example the first term or the first sum to exceed a given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sequence can be defined by an nth-term formula such as uₙ = 3n + 2, or by a recurrence such as uₙ₊₁ = 2uₙ - 1 together with a first term, and every question starts by deciding what kind of sequence it 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Behaviour: increasing if uₙ₊₁ &gt; uₙ for all n, decreasing if uₙ₊₁ &lt; uₙ, periodic of order p if the terms repeat every p terms.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Arithmetic: uₙ = a + (n - 1)d and Sₙ = ½ n[2a + (n - 1)d] = ½ n(a + 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Geometric: uₙ = arⁿ⁻¹ and Sₙ = (a(1 - rⁿ))/(1 - r); if |r| &lt; 1, S_∞ = a/(1 - 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Finding n: set up an inequality such as arⁿ⁻¹ &gt; k, take logs of both sides, solve, and give the smallest integer that works.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sequence be defined?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sequence question begins with the same questions. Is the sequence given by a formula for the nth term or by a rule linking each term to the one before? Does it go up, go down or repeat? Is it arithmetic (add d) or geometric (multiply by r)? Once you know, a small set of formulae answers almost everything.</a:t>
            </a:r>
            <a:endParaRPr lang="en-US" sz="1500" dirty="0"/>
          </a:p>
        </p:txBody>
      </p:sp>
      <p:sp>
        <p:nvSpPr>
          <p:cNvPr id="5" name="Shape 3"/>
          <p:cNvSpPr/>
          <p:nvPr/>
        </p:nvSpPr>
        <p:spPr>
          <a:xfrm>
            <a:off x="457200" y="2412187"/>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503627"/>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sequence</a:t>
            </a:r>
            <a:r>
              <a:rPr lang="en-US" sz="1400" dirty="0">
                <a:solidFill>
                  <a:srgbClr val="1A1F2B"/>
                </a:solidFill>
                <a:latin typeface="Calibri" pitchFamily="34" charset="0"/>
                <a:ea typeface="Calibri" pitchFamily="34" charset="-122"/>
                <a:cs typeface="Calibri" pitchFamily="34" charset="-120"/>
              </a:rPr>
              <a:t> is an ordered list of numbers, called terms, made by a rule; u₁ is the first term and uₙ the nth term.</a:t>
            </a:r>
            <a:endParaRPr lang="en-US" sz="1400" dirty="0"/>
          </a:p>
        </p:txBody>
      </p:sp>
      <p:sp>
        <p:nvSpPr>
          <p:cNvPr id="7" name="Text 5"/>
          <p:cNvSpPr txBox="1"/>
          <p:nvPr/>
        </p:nvSpPr>
        <p:spPr>
          <a:xfrm>
            <a:off x="457200" y="3144622"/>
            <a:ext cx="8229600" cy="135788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By a formula for the nth term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rule gives any term directly from its position: for uₙ = n² + 1, the terms are 2, 5, 10, 17, …, and u₁₀ = 101 without working out the terms in between.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test whether a number is a term, set the formula equal to it and check that n comes out as a positive integer. Is 145 a term of n² + 1? n² = 144, so n = 12: yes, it is the 12th term.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sequence be defined?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215066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By a recurrence relation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recurrence relation gives each term from the one before: uₙ₊₁ = f(uₙ). It needs a starting value, such as u₁ = 3, or it does not define a single sequence.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Generate terms one at a time by substituting: with uₙ₊₁ = 2uₙ - 1 and u₁ = 3, you get 3, 5, 9, 17, …</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recurrence with an unknown constant, such as uₙ₊₁ = kuₙ - 3, makes each term an expression in k. A given term then gives an equation for k.</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same rule from a different starting value gives a different sequence, and possibly very different behaviour.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sequence be defined?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Medium · Find</a:t>
            </a:r>
            <a:endParaRPr lang="en-US" sz="1200" dirty="0"/>
          </a:p>
        </p:txBody>
      </p:sp>
      <p:sp>
        <p:nvSpPr>
          <p:cNvPr id="4" name="Text 2"/>
          <p:cNvSpPr txBox="1"/>
          <p:nvPr/>
        </p:nvSpPr>
        <p:spPr>
          <a:xfrm>
            <a:off x="457200" y="1371600"/>
            <a:ext cx="8229600" cy="247985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sequence is defined by uₙ₊₁ = kuₙ - 3, u₁ = 2, where k is a constant.</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u₂ and u₃ in terms of k. (b) Given that u₃ = 6, find the possible values of k. (c) Given also that k &gt; 0, find Σᵣ₌₁⁴ uᵣ.</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Substitute one term at a time: </a:t>
            </a:r>
            <a:r>
              <a:rPr lang="en-US" sz="1500" b="1" dirty="0">
                <a:solidFill>
                  <a:srgbClr val="1A1F2B"/>
                </a:solidFill>
                <a:latin typeface="Calibri" pitchFamily="34" charset="0"/>
                <a:ea typeface="Calibri" pitchFamily="34" charset="-122"/>
                <a:cs typeface="Calibri" pitchFamily="34" charset="-120"/>
              </a:rPr>
              <a:t>u₂ = 2k - 3</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u₃ = k(2k - 3) - 3 = 2k² - 3k - 3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Set u₃ = 6: 2k² - 3k - 9 = 0, so (2k + 3)(k - 3) = 0, giving </a:t>
            </a:r>
            <a:r>
              <a:rPr lang="en-US" sz="1500" b="1" dirty="0">
                <a:solidFill>
                  <a:srgbClr val="1A1F2B"/>
                </a:solidFill>
                <a:latin typeface="Calibri" pitchFamily="34" charset="0"/>
                <a:ea typeface="Calibri" pitchFamily="34" charset="-122"/>
                <a:cs typeface="Calibri" pitchFamily="34" charset="-120"/>
              </a:rPr>
              <a:t>k = 3 or k = -(3/2)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k = 3, the first four terms are 2, 3, 6, 15, so the sum is </a:t>
            </a:r>
            <a:r>
              <a:rPr lang="en-US" sz="1500" b="1" dirty="0">
                <a:solidFill>
                  <a:srgbClr val="1A1F2B"/>
                </a:solidFill>
                <a:latin typeface="Calibri" pitchFamily="34" charset="0"/>
                <a:ea typeface="Calibri" pitchFamily="34" charset="-122"/>
                <a:cs typeface="Calibri" pitchFamily="34" charset="-120"/>
              </a:rPr>
              <a:t>26</a:t>
            </a:r>
            <a:r>
              <a:rPr lang="en-US" sz="1500" dirty="0">
                <a:solidFill>
                  <a:srgbClr val="1A1F2B"/>
                </a:solidFill>
                <a:latin typeface="Calibri" pitchFamily="34" charset="0"/>
                <a:ea typeface="Calibri" pitchFamily="34" charset="-122"/>
                <a:cs typeface="Calibri" pitchFamily="34" charset="-120"/>
              </a:rPr>
              <a:t>. Check: u₃ = 6 is in the list, as it must be.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338682"/>
                <a:gridCol w="3715207"/>
                <a:gridCol w="317571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Condition (for all 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uₙ₊₁ &gt; uₙ</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 = 4 - 3/n: 1, 2.5, 3, 3.25,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uₙ₊₁ &lt; uₙ</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 = 6 ×0.75ⁿ⁻¹: 6, 4.5, 3.375,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Periodic, order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uₙ₊ₚ = uₙ, with p the smallest such positive integer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uₙ₊₁ = 1/(1 - uₙ), u₁ = 2: 2, −1, ½, 2, −1, ½,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To prove a sequence is increasing, show that uₙ₊₁ - uₙ &gt; 0 for every n, not just for the first few terms.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sequence can be neither: uₙ = n² - 4n + 7 gives 4, 3, 4, 7, … Here uₙ₊₁ - uₙ = 2n - 3, which is negative for n = 1 and positive for n ≥2.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periodic sequence, generate terms until the first term reappears; the number of steps is the order (period). To add many terms, count the complete cycles and then the terms left over.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wo sequences plotted as separate points (a sequence is only defined at whole-number n). (a) climbs towards 4 without reaching it; (b) falls towards 0.">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Two sequences plotted as separate points (a sequence is only defined at whole-number n). (a) climbs towards 4 without reaching it; (b) falls towards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c) uₙ₊₁ = 1/(1 − uₙ), u₁ = 2 repeats 2, −1, ½ for ever: a periodic sequence of order 3.">    </p:cNvPr>
          <p:cNvPicPr>
            <a:picLocks noChangeAspect="1"/>
          </p:cNvPicPr>
          <p:nvPr/>
        </p:nvPicPr>
        <p:blipFill>
          <a:blip r:embed="rId1"/>
          <a:stretch>
            <a:fillRect/>
          </a:stretch>
        </p:blipFill>
        <p:spPr>
          <a:xfrm>
            <a:off x="4389120" y="1783994"/>
            <a:ext cx="4297680" cy="1983334"/>
          </a:xfrm>
          <a:prstGeom prst="rect">
            <a:avLst/>
          </a:prstGeom>
        </p:spPr>
      </p:pic>
      <p:sp>
        <p:nvSpPr>
          <p:cNvPr id="5" name="Text 2"/>
          <p:cNvSpPr txBox="1"/>
          <p:nvPr/>
        </p:nvSpPr>
        <p:spPr>
          <a:xfrm>
            <a:off x="4389120" y="381304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 uₙ₊₁ = 1/(1 − uₙ), u₁ = 2 repeats 2, −1, ½ for ever: a periodic sequence of order 3.</a:t>
            </a:r>
            <a:endParaRPr lang="en-US" sz="1100" dirty="0"/>
          </a:p>
        </p:txBody>
      </p:sp>
      <p:sp>
        <p:nvSpPr>
          <p:cNvPr id="6" name="Text 3"/>
          <p:cNvSpPr txBox="1"/>
          <p:nvPr/>
        </p:nvSpPr>
        <p:spPr>
          <a:xfrm>
            <a:off x="457200" y="1371600"/>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recurrence can also settle down. With xₙ₊₁ = 0.5xₙ + 3 and x₁ = 1 the terms are 1, 3.5, 4.75, 5.375, 5.6875, …: each one halves the gap to 6, so the sequence is increasing and gets closer and closer to 6. The staircase diagram shows why: move up to the line y = 0.5x + 3 to get the next term, then across to y = x to use it as the next input.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Staircase for xₙ₊₁ = 0.5xₙ + 3, x₁ = 1, drawn from the actual terms 1, 3.5, 4.75, 5.375, 5.6875. The steps shrink towards 6, where the line y = 0.5x + 3 meets y = x (6 = 0.5 × 6 + 3).">    </p:cNvPr>
          <p:cNvPicPr>
            <a:picLocks noChangeAspect="1"/>
          </p:cNvPicPr>
          <p:nvPr/>
        </p:nvPicPr>
        <p:blipFill>
          <a:blip r:embed="rId1"/>
          <a:stretch>
            <a:fillRect/>
          </a:stretch>
        </p:blipFill>
        <p:spPr>
          <a:xfrm>
            <a:off x="3386023" y="1371600"/>
            <a:ext cx="2371954" cy="2300630"/>
          </a:xfrm>
          <a:prstGeom prst="rect">
            <a:avLst/>
          </a:prstGeom>
        </p:spPr>
      </p:pic>
      <p:sp>
        <p:nvSpPr>
          <p:cNvPr id="5" name="Text 2"/>
          <p:cNvSpPr txBox="1"/>
          <p:nvPr/>
        </p:nvSpPr>
        <p:spPr>
          <a:xfrm>
            <a:off x="3383280"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Staircase for xₙ₊₁ = 0.5xₙ + 3, x₁ = 1, drawn from the actual terms 1, 3.5, 4.75, 5.375, 5.6875. The steps shrink towards 6, where the line y = 0.5x + 3 meets y = x (6 = 0.5 × 6 + 3).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sp>
        <p:nvSpPr>
          <p:cNvPr id="4" name="Text 2"/>
          <p:cNvSpPr txBox="1"/>
          <p:nvPr/>
        </p:nvSpPr>
        <p:spPr>
          <a:xfrm>
            <a:off x="457200" y="1371600"/>
            <a:ext cx="8229600" cy="224942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sequence is defined by uₙ₊₁ = (uₙ + 3)/(uₙ - 1), u₁ = 2.</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u₂, u₃ and u₄. (b) Describe the behaviour of the sequence. (c) Find Σᵣ₌₁²⁵ uᵣ.</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u₂ = (2 + 3)/(2 - 1) = 5, u₃ = (5 + 3)/(5 - 1) = 2, u₄ = 5: </a:t>
            </a:r>
            <a:r>
              <a:rPr lang="en-US" sz="1500" b="1" dirty="0">
                <a:solidFill>
                  <a:srgbClr val="1A1F2B"/>
                </a:solidFill>
                <a:latin typeface="Calibri" pitchFamily="34" charset="0"/>
                <a:ea typeface="Calibri" pitchFamily="34" charset="-122"/>
                <a:cs typeface="Calibri" pitchFamily="34" charset="-120"/>
              </a:rPr>
              <a:t>5, 2, 5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first term has come back after two steps, so </a:t>
            </a:r>
            <a:r>
              <a:rPr lang="en-US" sz="1500" b="1" dirty="0">
                <a:solidFill>
                  <a:srgbClr val="1A1F2B"/>
                </a:solidFill>
                <a:latin typeface="Calibri" pitchFamily="34" charset="0"/>
                <a:ea typeface="Calibri" pitchFamily="34" charset="-122"/>
                <a:cs typeface="Calibri" pitchFamily="34" charset="-120"/>
              </a:rPr>
              <a:t>the sequence is periodic with order 2</a:t>
            </a:r>
            <a:r>
              <a:rPr lang="en-US" sz="1500" dirty="0">
                <a:solidFill>
                  <a:srgbClr val="1A1F2B"/>
                </a:solidFill>
                <a:latin typeface="Calibri" pitchFamily="34" charset="0"/>
                <a:ea typeface="Calibri" pitchFamily="34" charset="-122"/>
                <a:cs typeface="Calibri" pitchFamily="34" charset="-120"/>
              </a:rPr>
              <a:t>: 2, 5, 2, 5,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Odd-numbered terms are 2, even-numbered terms are 5. In 25 terms there are 13 odd and 12 even positions: 13 ×2 + 12 ×5 = </a:t>
            </a:r>
            <a:r>
              <a:rPr lang="en-US" sz="1500" b="1" dirty="0">
                <a:solidFill>
                  <a:srgbClr val="1A1F2B"/>
                </a:solidFill>
                <a:latin typeface="Calibri" pitchFamily="34" charset="0"/>
                <a:ea typeface="Calibri" pitchFamily="34" charset="-122"/>
                <a:cs typeface="Calibri" pitchFamily="34" charset="-120"/>
              </a:rPr>
              <a:t>86</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if a sequence is increasing, decreasing or periodic?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25 ÷2 = 12.5 cycles and multiplying 12.5 by the cycle total 7. That gives 87.5, which cannot be the sum of whole numbers. Count complete cycles (12, contributing 84) and then add the leftover term (the 25th term is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an arithmetic sequence?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979676"/>
          </a:xfrm>
          <a:prstGeom prst="roundRect">
            <a:avLst>
              <a:gd name="adj" fmla="val 2771"/>
            </a:avLst>
          </a:prstGeom>
          <a:solidFill>
            <a:srgbClr val="EEF2FF"/>
          </a:solidFill>
          <a:ln w="9525">
            <a:solidFill>
              <a:srgbClr val="DDE2EA"/>
            </a:solidFill>
            <a:prstDash val="solid"/>
          </a:ln>
        </p:spPr>
      </p:sp>
      <p:sp>
        <p:nvSpPr>
          <p:cNvPr id="5" name="Text 3"/>
          <p:cNvSpPr txBox="1"/>
          <p:nvPr/>
        </p:nvSpPr>
        <p:spPr>
          <a:xfrm>
            <a:off x="603504" y="1463040"/>
            <a:ext cx="7936992" cy="183337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An arithmetic sequence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a sequence in which each term is the previous term plus a fixed number, the common difference 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uₙ = a + (n - 1)d</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a = first term, d = common difference (uₙ₊₁ - uₙ), n = position of the term (a positive integer).</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printed, but you will use it in almost every question, so know it without looking.</a:t>
            </a:r>
            <a:endParaRPr lang="en-US" sz="1400" dirty="0"/>
          </a:p>
        </p:txBody>
      </p:sp>
      <p:sp>
        <p:nvSpPr>
          <p:cNvPr id="6" name="Text 4"/>
          <p:cNvSpPr txBox="1"/>
          <p:nvPr/>
        </p:nvSpPr>
        <p:spPr>
          <a:xfrm>
            <a:off x="457200" y="3470148"/>
            <a:ext cx="8229600" cy="10460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reach the nth term from the first you take n - 1 steps, not n. The terms lie on a straight line when plotted against n, with gradient d: d &gt; 0 increasing, d &lt; 0 decreasing, d = 0 constant.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Three consecutive terms x, y, z are in arithmetic progression exactly when y - x = z - y, i.e. 2y = x + z: the middle term is the mean of its neighbours.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an arithmetic sequence?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Two given terms give two linear equations in a and d; subtract them to find d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an arithmetic sequence?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Easy · Find</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5th term of an arithmetic sequence is 23 and the 12th term is 51. (a) Find the first term and the common difference. (b) Find the number of the first term that is greater than 200.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+ 4d = 23 and a + 11d = 51. Subtract: 7d = 28, so </a:t>
            </a:r>
            <a:r>
              <a:rPr lang="en-US" sz="1500" b="1" dirty="0">
                <a:solidFill>
                  <a:srgbClr val="1A1F2B"/>
                </a:solidFill>
                <a:latin typeface="Calibri" pitchFamily="34" charset="0"/>
                <a:ea typeface="Calibri" pitchFamily="34" charset="-122"/>
                <a:cs typeface="Calibri" pitchFamily="34" charset="-120"/>
              </a:rPr>
              <a:t>d = 4, a = 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7 + 4(n - 1) &gt; 200, so 4n &gt; 197 and n &gt; 49.25. n must be a whole number: </a:t>
            </a:r>
            <a:r>
              <a:rPr lang="en-US" sz="1500" b="1" dirty="0">
                <a:solidFill>
                  <a:srgbClr val="1A1F2B"/>
                </a:solidFill>
                <a:latin typeface="Calibri" pitchFamily="34" charset="0"/>
                <a:ea typeface="Calibri" pitchFamily="34" charset="-122"/>
                <a:cs typeface="Calibri" pitchFamily="34" charset="-120"/>
              </a:rPr>
              <a:t>n = 50</a:t>
            </a:r>
            <a:r>
              <a:rPr lang="en-US" sz="1500" dirty="0">
                <a:solidFill>
                  <a:srgbClr val="1A1F2B"/>
                </a:solidFill>
                <a:latin typeface="Calibri" pitchFamily="34" charset="0"/>
                <a:ea typeface="Calibri" pitchFamily="34" charset="-122"/>
                <a:cs typeface="Calibri" pitchFamily="34" charset="-120"/>
              </a:rPr>
              <a:t> (check: u₄₉ = 199, u₅₀ = 203).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sum an arithmetic series, and why does the formula work?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series</a:t>
            </a:r>
            <a:r>
              <a:rPr lang="en-US" sz="1500" dirty="0">
                <a:solidFill>
                  <a:srgbClr val="1A1F2B"/>
                </a:solidFill>
                <a:latin typeface="Calibri" pitchFamily="34" charset="0"/>
                <a:ea typeface="Calibri" pitchFamily="34" charset="-122"/>
                <a:cs typeface="Calibri" pitchFamily="34" charset="-120"/>
              </a:rPr>
              <a:t> is the sum of the terms of a sequence; Sₙ means the sum of the first n terms. The proof of the formula is short and you may be asked for it: write the sum forwards and backwards, then add.</a:t>
            </a:r>
            <a:endParaRPr lang="en-US" sz="1500" dirty="0"/>
          </a:p>
        </p:txBody>
      </p:sp>
      <p:sp>
        <p:nvSpPr>
          <p:cNvPr id="5" name="Shape 3"/>
          <p:cNvSpPr/>
          <p:nvPr/>
        </p:nvSpPr>
        <p:spPr>
          <a:xfrm>
            <a:off x="457200" y="1951330"/>
            <a:ext cx="8229600" cy="2241194"/>
          </a:xfrm>
          <a:prstGeom prst="roundRect">
            <a:avLst>
              <a:gd name="adj" fmla="val 2448"/>
            </a:avLst>
          </a:prstGeom>
          <a:solidFill>
            <a:srgbClr val="EEF2FF"/>
          </a:solidFill>
          <a:ln w="9525">
            <a:solidFill>
              <a:srgbClr val="DDE2EA"/>
            </a:solidFill>
            <a:prstDash val="solid"/>
          </a:ln>
        </p:spPr>
      </p:sp>
      <p:sp>
        <p:nvSpPr>
          <p:cNvPr id="6" name="Text 4"/>
          <p:cNvSpPr txBox="1"/>
          <p:nvPr/>
        </p:nvSpPr>
        <p:spPr>
          <a:xfrm>
            <a:off x="603504" y="2042770"/>
            <a:ext cx="7936992" cy="209489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Proof of the arithmetic series formula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Sₙ = a + (a + d) + (a + 2d) + …+ [a + (n - 1)d]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Sₙ = [a + (n - 1)d] + [a + (n - 2)d] + …+ a  (the same terms in reverse order)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Adding the two lines term by term, each of the n pairs adds to 2a + (n - 1)d: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2Sₙ = n[2a + (n - 1)d] ⇒ Sₙ = n/2[2a + (n - 1)d] = n/2(a + l)</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l = a + (n - 1)d is the last term.</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both forms of Sₙ are printed, but the proof is not, and you may be asked for it.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sum an arithmetic series, and why does the formula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Reverse and add for 2 + 5 + 8 + 11 + 14 + 17. Each blue term sits under its partner from the reversed list (amber); every column totals first + last = 19, so two copies of the sum fill a 6 × 19 rectangle and the sum is half of 114, i.e. 57.">    </p:cNvPr>
          <p:cNvPicPr>
            <a:picLocks noChangeAspect="1"/>
          </p:cNvPicPr>
          <p:nvPr/>
        </p:nvPicPr>
        <p:blipFill>
          <a:blip r:embed="rId1"/>
          <a:stretch>
            <a:fillRect/>
          </a:stretch>
        </p:blipFill>
        <p:spPr>
          <a:xfrm>
            <a:off x="4406494" y="1371600"/>
            <a:ext cx="4280306" cy="2469794"/>
          </a:xfrm>
          <a:prstGeom prst="rect">
            <a:avLst/>
          </a:prstGeom>
        </p:spPr>
      </p:pic>
      <p:sp>
        <p:nvSpPr>
          <p:cNvPr id="5" name="Text 2"/>
          <p:cNvSpPr txBox="1"/>
          <p:nvPr/>
        </p:nvSpPr>
        <p:spPr>
          <a:xfrm>
            <a:off x="4406494" y="3887114"/>
            <a:ext cx="4280306" cy="730606"/>
          </a:xfrm>
          <a:prstGeom prst="rect">
            <a:avLst/>
          </a:prstGeom>
          <a:noFill/>
          <a:ln/>
        </p:spPr>
        <p:txBody>
          <a:bodyPr wrap="square" lIns="0" tIns="0" rIns="0" bIns="0" rtlCol="0" anchor="t"/>
          <a:lstStyle/>
          <a:p>
            <a:pPr algn="ctr" indent="0" marL="0">
              <a:buNone/>
            </a:pPr>
            <a:r>
              <a:rPr lang="en-US" sz="1100" i="1" dirty="0">
                <a:solidFill>
                  <a:srgbClr val="5A6577"/>
                </a:solidFill>
              </a:rPr>
              <a:t>Reverse and add for 2 + 5 + 8 + 11 + 14 + 17. Each blue term sits under its partner from the reversed list (amber); every column totals first + last = 19, so two copies of the sum fill a 6 × 19 rectangle and the sum is half of 114, i.e. 57.</a:t>
            </a:r>
            <a:endParaRPr lang="en-US" sz="1100" dirty="0"/>
          </a:p>
        </p:txBody>
      </p:sp>
      <p:sp>
        <p:nvSpPr>
          <p:cNvPr id="6" name="Text 3"/>
          <p:cNvSpPr txBox="1"/>
          <p:nvPr/>
        </p:nvSpPr>
        <p:spPr>
          <a:xfrm>
            <a:off x="457200" y="1371600"/>
            <a:ext cx="3629254"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sum of the first n natural numbers.</a:t>
            </a:r>
            <a:r>
              <a:rPr lang="en-US" sz="1500" dirty="0">
                <a:solidFill>
                  <a:srgbClr val="1A1F2B"/>
                </a:solidFill>
                <a:latin typeface="Calibri" pitchFamily="34" charset="0"/>
                <a:ea typeface="Calibri" pitchFamily="34" charset="-122"/>
                <a:cs typeface="Calibri" pitchFamily="34" charset="-120"/>
              </a:rPr>
              <a:t> 1 + 2 + 3 + …+ n is arithmetic with a = 1, d = 1, l = n, so Σᵣ₌₁ⁿ r = ½ n(n + 1). For example 1 + 2 + …+ 100 = 50 ×101 = 5050.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sum an arithmetic series, and why does the formula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runner plans her training so that she runs 3 km on day 1 and, on each day after that, 0.4 km more than on the day before. (a) Find the distance she runs on day 30. (b) Find the total distance she runs in the first 30 days. (c) Find the day on which her total distance first exceeds 200 km.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3, d = 0.4, n = 30: u₃₀ = 3 + 29 ×0.4 = </a:t>
            </a:r>
            <a:r>
              <a:rPr lang="en-US" sz="1500" b="1" dirty="0">
                <a:solidFill>
                  <a:srgbClr val="1A1F2B"/>
                </a:solidFill>
                <a:latin typeface="Calibri" pitchFamily="34" charset="0"/>
                <a:ea typeface="Calibri" pitchFamily="34" charset="-122"/>
                <a:cs typeface="Calibri" pitchFamily="34" charset="-120"/>
              </a:rPr>
              <a:t>14.6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S₃₀ = ½ ×30 ×(3 + 14.6) = 15 ×17.6 = </a:t>
            </a:r>
            <a:r>
              <a:rPr lang="en-US" sz="1500" b="1" dirty="0">
                <a:solidFill>
                  <a:srgbClr val="1A1F2B"/>
                </a:solidFill>
                <a:latin typeface="Calibri" pitchFamily="34" charset="0"/>
                <a:ea typeface="Calibri" pitchFamily="34" charset="-122"/>
                <a:cs typeface="Calibri" pitchFamily="34" charset="-120"/>
              </a:rPr>
              <a:t>264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Sₙ = n/2[6 + 0.4(n - 1)] = 0.2n² + 2.8n &gt; 200, so n² + 14n - 1000 &gt; 0. Critical value n = (-14 + √4196)/2 = 25.39.</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Smallest whole number above it: </a:t>
            </a:r>
            <a:r>
              <a:rPr lang="en-US" sz="1500" b="1" dirty="0">
                <a:solidFill>
                  <a:srgbClr val="1A1F2B"/>
                </a:solidFill>
                <a:latin typeface="Calibri" pitchFamily="34" charset="0"/>
                <a:ea typeface="Calibri" pitchFamily="34" charset="-122"/>
                <a:cs typeface="Calibri" pitchFamily="34" charset="-120"/>
              </a:rPr>
              <a:t>day 26</a:t>
            </a:r>
            <a:r>
              <a:rPr lang="en-US" sz="1500" dirty="0">
                <a:solidFill>
                  <a:srgbClr val="1A1F2B"/>
                </a:solidFill>
                <a:latin typeface="Calibri" pitchFamily="34" charset="0"/>
                <a:ea typeface="Calibri" pitchFamily="34" charset="-122"/>
                <a:cs typeface="Calibri" pitchFamily="34" charset="-120"/>
              </a:rPr>
              <a:t> (S₂₅ = 195 km, S₂₆ = 208 km). The other root of the quadratic is negative, so it has no meaning 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sum an arithmetic series, and why does the formula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Running totals Sₙ = 0.2n² + 2.8n for Worked example 4. The total is still below 200 km after day 25 and first passes it on day 26.">    </p:cNvPr>
          <p:cNvPicPr>
            <a:picLocks noChangeAspect="1"/>
          </p:cNvPicPr>
          <p:nvPr/>
        </p:nvPicPr>
        <p:blipFill>
          <a:blip r:embed="rId1"/>
          <a:stretch>
            <a:fillRect/>
          </a:stretch>
        </p:blipFill>
        <p:spPr>
          <a:xfrm>
            <a:off x="4389120" y="1618488"/>
            <a:ext cx="4297680" cy="2314346"/>
          </a:xfrm>
          <a:prstGeom prst="rect">
            <a:avLst/>
          </a:prstGeom>
        </p:spPr>
      </p:pic>
      <p:sp>
        <p:nvSpPr>
          <p:cNvPr id="5" name="Text 2"/>
          <p:cNvSpPr txBox="1"/>
          <p:nvPr/>
        </p:nvSpPr>
        <p:spPr>
          <a:xfrm>
            <a:off x="4389120" y="397855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Running totals Sₙ = 0.2n² + 2.8n for Worked example 4. The total is still below 200 km after day 25 and first passes it on day 26.</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Answering part (c) with the day on which she runs more than some distance; that uses uₙ. "Total distance" means the sum Sₙ. Read whether a question is about a single term or a running total before you choose the formula.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sigma notation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37800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Σᵣ₌₁ⁿ f(r) means: substitute r = 1, 2, 3, …, n into f(r) and add the results.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number of terms in Σᵣ₌ₚ^q is q - p + 1. From r = 11 to r = 30 there are 20 terms, not 19.</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f(r) is linear in r the sum is arithmetic; if it is of the form A ×Bʳ it is geometric. Write out the first two or three terms to find a and d (or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Useful rules: Σᵣ₌₁ⁿ c = cn; Σᵣ₌₁ⁿ (pr + q) = p ×½ n(n + 1) + qn; Σᵣ₌ₚ^q = Σᵣ₌₁^q - Σᵣ₌₁ᵖ⁻¹.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sigma notation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(a) Σᵣ₌₁⁴⁰ (5r - 2) and (b) Σᵣ₌₁₁³⁰ (3r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Split the sum and use ½ n(n + 1): 5 ×½ ×40 ×41 - 2 ×40 = 5 ×820 - 80 = </a:t>
            </a:r>
            <a:r>
              <a:rPr lang="en-US" sz="1500" b="1" dirty="0">
                <a:solidFill>
                  <a:srgbClr val="1A1F2B"/>
                </a:solidFill>
                <a:latin typeface="Calibri" pitchFamily="34" charset="0"/>
                <a:ea typeface="Calibri" pitchFamily="34" charset="-122"/>
                <a:cs typeface="Calibri" pitchFamily="34" charset="-120"/>
              </a:rPr>
              <a:t>4020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Arithmetic with first term 3(11) + 1 = 34, last term 3(30) + 1 = 91 and 30 - 11 + 1 = 20 terms: ½ ×20 ×(34 + 91) = </a:t>
            </a:r>
            <a:r>
              <a:rPr lang="en-US" sz="1500" b="1" dirty="0">
                <a:solidFill>
                  <a:srgbClr val="1A1F2B"/>
                </a:solidFill>
                <a:latin typeface="Calibri" pitchFamily="34" charset="0"/>
                <a:ea typeface="Calibri" pitchFamily="34" charset="-122"/>
                <a:cs typeface="Calibri" pitchFamily="34" charset="-120"/>
              </a:rPr>
              <a:t>1250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 another way: Σᵣ₌₁³⁰ - Σᵣ₌₁¹⁰ = 1425 - 175 = 1250.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geometric sequence, and how do you sum a geometric series?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1764792"/>
          </a:xfrm>
          <a:prstGeom prst="roundRect">
            <a:avLst>
              <a:gd name="adj" fmla="val 3109"/>
            </a:avLst>
          </a:prstGeom>
          <a:solidFill>
            <a:srgbClr val="EEF2FF"/>
          </a:solidFill>
          <a:ln w="9525">
            <a:solidFill>
              <a:srgbClr val="DDE2EA"/>
            </a:solidFill>
            <a:prstDash val="solid"/>
          </a:ln>
        </p:spPr>
      </p:sp>
      <p:sp>
        <p:nvSpPr>
          <p:cNvPr id="5" name="Text 3"/>
          <p:cNvSpPr txBox="1"/>
          <p:nvPr/>
        </p:nvSpPr>
        <p:spPr>
          <a:xfrm>
            <a:off x="603504" y="1463040"/>
            <a:ext cx="7936992" cy="161848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geometric sequence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a sequence in which each term is the previous term multiplied by a fixed non-zero number, the common ratio 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uₙ = arⁿ⁻¹,   r = uₙ₊₁/uₙ</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a = first term, r = common ratio, n = position of the term.</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printed, but know it without looking.</a:t>
            </a:r>
            <a:endParaRPr lang="en-US" sz="1400" dirty="0"/>
          </a:p>
        </p:txBody>
      </p:sp>
      <p:sp>
        <p:nvSpPr>
          <p:cNvPr id="6" name="Text 4"/>
          <p:cNvSpPr txBox="1"/>
          <p:nvPr/>
        </p:nvSpPr>
        <p:spPr>
          <a:xfrm>
            <a:off x="457200" y="3255264"/>
            <a:ext cx="8229600" cy="10963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 &gt; 1 (with a &gt; 0): increasing; 0 &lt; r &lt; 1: decreasing towards 0; r &lt; 0: the terms alternate in sign; r = -1: periodic with order 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Three consecutive terms x, y, z are in geometric progression exactly when y/x = z/y, i.e. y² = xz.</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given terms: divide one equation by the other to eliminate a. For u₅ and u₂, you get r³.</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geometric sequence, and how do you sum a geometric series?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rithmetic terms (3, 5, 7, …) rise by the same amount each time and lie on a straight line. Geometric terms (1, 1.5, 2.25, …) rise by the same factor and lie on an exponential curve, which starts lower but overtakes the line at n = 8 (17.09 &gt; 17).">    </p:cNvPr>
          <p:cNvPicPr>
            <a:picLocks noChangeAspect="1"/>
          </p:cNvPicPr>
          <p:nvPr/>
        </p:nvPicPr>
        <p:blipFill>
          <a:blip r:embed="rId1"/>
          <a:stretch>
            <a:fillRect/>
          </a:stretch>
        </p:blipFill>
        <p:spPr>
          <a:xfrm>
            <a:off x="4406494" y="1371600"/>
            <a:ext cx="4280306" cy="2469794"/>
          </a:xfrm>
          <a:prstGeom prst="rect">
            <a:avLst/>
          </a:prstGeom>
        </p:spPr>
      </p:pic>
      <p:sp>
        <p:nvSpPr>
          <p:cNvPr id="5" name="Text 2"/>
          <p:cNvSpPr txBox="1"/>
          <p:nvPr/>
        </p:nvSpPr>
        <p:spPr>
          <a:xfrm>
            <a:off x="4406494" y="3887114"/>
            <a:ext cx="4280306" cy="730606"/>
          </a:xfrm>
          <a:prstGeom prst="rect">
            <a:avLst/>
          </a:prstGeom>
          <a:noFill/>
          <a:ln/>
        </p:spPr>
        <p:txBody>
          <a:bodyPr wrap="square" lIns="0" tIns="0" rIns="0" bIns="0" rtlCol="0" anchor="t"/>
          <a:lstStyle/>
          <a:p>
            <a:pPr algn="ctr" indent="0" marL="0">
              <a:buNone/>
            </a:pPr>
            <a:r>
              <a:rPr lang="en-US" sz="1100" i="1" dirty="0">
                <a:solidFill>
                  <a:srgbClr val="5A6577"/>
                </a:solidFill>
              </a:rPr>
              <a:t>Arithmetic terms (3, 5, 7, …) rise by the same amount each time and lie on a straight line. Geometric terms (1, 1.5, 2.25, …) rise by the same factor and lie on an exponential curve, which starts lower but overtakes the line at n = 8 (17.09 &gt; 17).</a:t>
            </a:r>
            <a:endParaRPr lang="en-US" sz="1100" dirty="0"/>
          </a:p>
        </p:txBody>
      </p:sp>
      <p:sp>
        <p:nvSpPr>
          <p:cNvPr id="6" name="Shape 3"/>
          <p:cNvSpPr/>
          <p:nvPr/>
        </p:nvSpPr>
        <p:spPr>
          <a:xfrm>
            <a:off x="457200" y="1371600"/>
            <a:ext cx="3629254" cy="2538374"/>
          </a:xfrm>
          <a:prstGeom prst="roundRect">
            <a:avLst>
              <a:gd name="adj" fmla="val 2161"/>
            </a:avLst>
          </a:prstGeom>
          <a:solidFill>
            <a:srgbClr val="EEF2FF"/>
          </a:solidFill>
          <a:ln w="9525">
            <a:solidFill>
              <a:srgbClr val="DDE2EA"/>
            </a:solidFill>
            <a:prstDash val="solid"/>
          </a:ln>
        </p:spPr>
      </p:sp>
      <p:sp>
        <p:nvSpPr>
          <p:cNvPr id="7" name="Text 4"/>
          <p:cNvSpPr txBox="1"/>
          <p:nvPr/>
        </p:nvSpPr>
        <p:spPr>
          <a:xfrm>
            <a:off x="603504" y="1463040"/>
            <a:ext cx="3336646" cy="239207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Proof of the geometric series formula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Sₙ = a + ar + ar² + …+ arⁿ⁻¹</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rSₙ = ar + ar² + …+ arⁿ⁻¹ + arⁿ  (multiply every term by 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Subtracting, every term cancels except the first of the top line and the last of the bottom line: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Sₙ - rSₙ = a - arⁿ ⇒ Sₙ = (a(1 - rⁿ))/(1 - r) = (a(rⁿ - 1))/(r - 1),  r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geometric sequence, and how do you sum a geometric series?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marL="228600" indent="-228600">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the result is printed; the proof is not.</a:t>
            </a:r>
            <a:endParaRPr lang="en-US" sz="1400" dirty="0"/>
          </a:p>
        </p:txBody>
      </p:sp>
      <p:sp>
        <p:nvSpPr>
          <p:cNvPr id="6" name="Text 4"/>
          <p:cNvSpPr txBox="1"/>
          <p:nvPr/>
        </p:nvSpPr>
        <p:spPr>
          <a:xfrm>
            <a:off x="457200" y="188823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two forms are equal (multiply top and bottom by -1). Use the first when |r| &lt; 1 and the second when r &gt; 1, to keep the numbers positive.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geometric sequence, and how do you sum a geometric series?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second term of a geometric series is 60 and the fifth term is 3.84. (a) Find the common ratio and the first term. (b) Find the sum of the first 6 terms, giving your answer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Divide to eliminate a: ar⁴/ar = (3.84/60), so r³ = 0.064, giving </a:t>
            </a:r>
            <a:r>
              <a:rPr lang="en-US" sz="1500" b="1" dirty="0">
                <a:solidFill>
                  <a:srgbClr val="1A1F2B"/>
                </a:solidFill>
                <a:latin typeface="Calibri" pitchFamily="34" charset="0"/>
                <a:ea typeface="Calibri" pitchFamily="34" charset="-122"/>
                <a:cs typeface="Calibri" pitchFamily="34" charset="-120"/>
              </a:rPr>
              <a:t>r = 0.4, a = 60 ÷0.4 = 150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the |r| &lt; 1 form: S₆ = (150(1 - 0.4⁶))/(1 - 0.4) = 248.976 = </a:t>
            </a:r>
            <a:r>
              <a:rPr lang="en-US" sz="1500" b="1" dirty="0">
                <a:solidFill>
                  <a:srgbClr val="1A1F2B"/>
                </a:solidFill>
                <a:latin typeface="Calibri" pitchFamily="34" charset="0"/>
                <a:ea typeface="Calibri" pitchFamily="34" charset="-122"/>
                <a:cs typeface="Calibri" pitchFamily="34" charset="-120"/>
              </a:rPr>
              <a:t>249 (3 s.f.)</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geometric series have a sum to infinity?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|r| &lt; 1, then rⁿ →0 as n →∞, so Sₙ = (a(1 - rⁿ))/(1 - r) gets closer and closer to a/(1 - r). The series is </a:t>
            </a:r>
            <a:r>
              <a:rPr lang="en-US" sz="1500" b="1" dirty="0">
                <a:solidFill>
                  <a:srgbClr val="1A1F2B"/>
                </a:solidFill>
                <a:latin typeface="Calibri" pitchFamily="34" charset="0"/>
                <a:ea typeface="Calibri" pitchFamily="34" charset="-122"/>
                <a:cs typeface="Calibri" pitchFamily="34" charset="-120"/>
              </a:rPr>
              <a:t>convergent</a:t>
            </a:r>
            <a:r>
              <a:rPr lang="en-US" sz="1500" dirty="0">
                <a:solidFill>
                  <a:srgbClr val="1A1F2B"/>
                </a:solidFill>
                <a:latin typeface="Calibri" pitchFamily="34" charset="0"/>
                <a:ea typeface="Calibri" pitchFamily="34" charset="-122"/>
                <a:cs typeface="Calibri" pitchFamily="34" charset="-120"/>
              </a:rPr>
              <a:t>. If |r| ≥1, the terms do not shrink and the sums do not settle: there is no sum to infinity (the series is </a:t>
            </a:r>
            <a:r>
              <a:rPr lang="en-US" sz="1500" b="1" dirty="0">
                <a:solidFill>
                  <a:srgbClr val="1A1F2B"/>
                </a:solidFill>
                <a:latin typeface="Calibri" pitchFamily="34" charset="0"/>
                <a:ea typeface="Calibri" pitchFamily="34" charset="-122"/>
                <a:cs typeface="Calibri" pitchFamily="34" charset="-120"/>
              </a:rPr>
              <a:t>divergent</a:t>
            </a:r>
            <a:r>
              <a:rPr lang="en-US" sz="1500" dirty="0">
                <a:solidFill>
                  <a:srgbClr val="1A1F2B"/>
                </a:solidFill>
                <a:latin typeface="Calibri" pitchFamily="34" charset="0"/>
                <a:ea typeface="Calibri" pitchFamily="34" charset="-122"/>
                <a:cs typeface="Calibri" pitchFamily="34" charset="-120"/>
              </a:rPr>
              <a:t>). The sum to infinity is a limit: no finite number of terms reaches it (for a ≠0 and r ≠0), but Sₙ can be made as close to it as you like.</a:t>
            </a:r>
            <a:endParaRPr lang="en-US" sz="1500" dirty="0"/>
          </a:p>
        </p:txBody>
      </p:sp>
      <p:sp>
        <p:nvSpPr>
          <p:cNvPr id="5" name="Shape 3"/>
          <p:cNvSpPr/>
          <p:nvPr/>
        </p:nvSpPr>
        <p:spPr>
          <a:xfrm>
            <a:off x="457200" y="2412187"/>
            <a:ext cx="8229600" cy="1241755"/>
          </a:xfrm>
          <a:prstGeom prst="roundRect">
            <a:avLst>
              <a:gd name="adj" fmla="val 4418"/>
            </a:avLst>
          </a:prstGeom>
          <a:solidFill>
            <a:srgbClr val="EEF2FF"/>
          </a:solidFill>
          <a:ln w="9525">
            <a:solidFill>
              <a:srgbClr val="DDE2EA"/>
            </a:solidFill>
            <a:prstDash val="solid"/>
          </a:ln>
        </p:spPr>
      </p:sp>
      <p:sp>
        <p:nvSpPr>
          <p:cNvPr id="6" name="Text 4"/>
          <p:cNvSpPr txBox="1"/>
          <p:nvPr/>
        </p:nvSpPr>
        <p:spPr>
          <a:xfrm>
            <a:off x="603504" y="2503627"/>
            <a:ext cx="7936992" cy="109545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Sum to infinity of a geometric series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S_∞ = a/(1 - r),   |r| &lt; 1</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|r| &lt; 1 means -1 &lt; r &lt; 1.</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with the condition |r| &lt; 1.</a:t>
            </a:r>
            <a:endParaRPr lang="en-US" sz="1400" dirty="0"/>
          </a:p>
        </p:txBody>
      </p:sp>
      <p:sp>
        <p:nvSpPr>
          <p:cNvPr id="7" name="Text 5"/>
          <p:cNvSpPr txBox="1"/>
          <p:nvPr/>
        </p:nvSpPr>
        <p:spPr>
          <a:xfrm>
            <a:off x="457200" y="3773729"/>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Worked example 6: S_∞ = 150 ÷0.6 = 250, and S₆ is already within 1.024 of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geometric series have a sum to infinity?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Partial sums of two geometric series with first term 8. With r = 0.5 they rise towards S∞ = 8/0.5 = 16; with r = −0.5 they jump above and below S∞ = 8/1.5 = 16/3 ≈ 5.33, getting closer each time.">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Partial sums of two geometric series with first term 8. With r = 0.5 they rise towards S∞ = 8/0.5 = 16; with r = −0.5 they jump above and below S∞ = 8/1.5 = 16/3 ≈ 5.33, getting closer each time.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geometric series have a sum to infinity?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Find</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geometric series has second term 6 and sum to infinity 32. Find the two possible values of the common ratio, and the corresponding first terms.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Two equations: ar = 6 and a/(1 - r) = 32.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a = 32(1 - r) into ar = 6: 32r(1 - r) = 6, so 16r² - 16r + 3 = 0, giving (4r - 1)(4r - 3) =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roots satisfy |r| &lt; 1, so both are valid: </a:t>
            </a:r>
            <a:r>
              <a:rPr lang="en-US" sz="1500" b="1" dirty="0">
                <a:solidFill>
                  <a:srgbClr val="1A1F2B"/>
                </a:solidFill>
                <a:latin typeface="Calibri" pitchFamily="34" charset="0"/>
                <a:ea typeface="Calibri" pitchFamily="34" charset="-122"/>
                <a:cs typeface="Calibri" pitchFamily="34" charset="-120"/>
              </a:rPr>
              <a:t>r = ¼, a = 24</a:t>
            </a:r>
            <a:r>
              <a:rPr lang="en-US" sz="1500" dirty="0">
                <a:solidFill>
                  <a:srgbClr val="1A1F2B"/>
                </a:solidFill>
                <a:latin typeface="Calibri" pitchFamily="34" charset="0"/>
                <a:ea typeface="Calibri" pitchFamily="34" charset="-122"/>
                <a:cs typeface="Calibri" pitchFamily="34" charset="-120"/>
              </a:rPr>
              <a:t> or </a:t>
            </a:r>
            <a:r>
              <a:rPr lang="en-US" sz="1500" b="1" dirty="0">
                <a:solidFill>
                  <a:srgbClr val="1A1F2B"/>
                </a:solidFill>
                <a:latin typeface="Calibri" pitchFamily="34" charset="0"/>
                <a:ea typeface="Calibri" pitchFamily="34" charset="-122"/>
                <a:cs typeface="Calibri" pitchFamily="34" charset="-120"/>
              </a:rPr>
              <a:t>r = ¾, a = 8</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Always test each value of r against |r| &lt; 1. A root such as r = 1.5 would have to be rejected, because then the sum to infinity would not exist.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geometric series have a sum to infinity?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S_∞ = a/(1 - r) when r = 1.2 and getting a negative "sum" of positive terms. The formula only applies when |r| &lt; 1; state the condition every time you use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logarithms to find 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Questions such as "the first term greater than 50 000" or "the least number of terms for the sum to exceed …" give an inequality with n in the power.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Rearrange to the form rⁿ &gt; k (or rⁿ⁻¹ &gt; k), take logs of both sides and divide by log r. Any base works, as long as you use the same one on both sides.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Direction of the inequality:</a:t>
            </a:r>
            <a:r>
              <a:rPr lang="en-US" sz="1500" dirty="0">
                <a:solidFill>
                  <a:srgbClr val="1A1F2B"/>
                </a:solidFill>
                <a:latin typeface="Calibri" pitchFamily="34" charset="0"/>
                <a:ea typeface="Calibri" pitchFamily="34" charset="-122"/>
                <a:cs typeface="Calibri" pitchFamily="34" charset="-120"/>
              </a:rPr>
              <a:t> if 0 &lt; r &lt; 1 then log r &lt; 0, so dividing by it reverses the inequality. For example 0.9ⁿ &lt; 0.01 gives nlog 0.9 &lt; log 0.01, so n &gt; log 0.01/log 0.9 = 43.7, and n = 44.</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 is a whole number. Give the smallest integer that satisfies the inequality, and check it and the integer below it if the critical value is close to a whole number.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logarithms to find 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factory produces 24 000 units in its first year. A model assumes that its output then increases by 5% each year. Using the model, (a) find the output in year 10, to 3 significant figures; (b) find the total output over the first 10 years, to 3 significant figures; (c) find the first year in which the output exceeds 50 000 units; (d) find the number of complete years needed for the total output to exceed 1 000 000 units.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Geometric with a = 24 000, r = 1.05: u₁₀ = 24 000 ×1.05⁹ = 37 231.9 = </a:t>
            </a:r>
            <a:r>
              <a:rPr lang="en-US" sz="1500" b="1" dirty="0">
                <a:solidFill>
                  <a:srgbClr val="1A1F2B"/>
                </a:solidFill>
                <a:latin typeface="Calibri" pitchFamily="34" charset="0"/>
                <a:ea typeface="Calibri" pitchFamily="34" charset="-122"/>
                <a:cs typeface="Calibri" pitchFamily="34" charset="-120"/>
              </a:rPr>
              <a:t>37 200 units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r &gt; 1 form: S₁₀ = (24 000(1.05¹⁰ - 1))/(1.05 - 1) = 301 869.4 = </a:t>
            </a:r>
            <a:r>
              <a:rPr lang="en-US" sz="1500" b="1" dirty="0">
                <a:solidFill>
                  <a:srgbClr val="1A1F2B"/>
                </a:solidFill>
                <a:latin typeface="Calibri" pitchFamily="34" charset="0"/>
                <a:ea typeface="Calibri" pitchFamily="34" charset="-122"/>
                <a:cs typeface="Calibri" pitchFamily="34" charset="-120"/>
              </a:rPr>
              <a:t>302 000 units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24 000 ×1.05ⁿ⁻¹ &gt; 50 000, so 1.05ⁿ⁻¹ &gt; (25/12) and (n - 1)log 1.05 &gt; log(25/12). Then n - 1 &gt; 15.04, so n &gt; 16.04: </a:t>
            </a:r>
            <a:r>
              <a:rPr lang="en-US" sz="1500" b="1" dirty="0">
                <a:solidFill>
                  <a:srgbClr val="1A1F2B"/>
                </a:solidFill>
                <a:latin typeface="Calibri" pitchFamily="34" charset="0"/>
                <a:ea typeface="Calibri" pitchFamily="34" charset="-122"/>
                <a:cs typeface="Calibri" pitchFamily="34" charset="-120"/>
              </a:rPr>
              <a:t>year 17</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logarithms to find 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(24 000(1.05ⁿ - 1))/0.05 &gt; 1 000 000, so 1.05ⁿ &gt; 1 + 50 000/24 000 = 3.0833. n &gt; log 3.0833/log 1.05 = 23.08: </a:t>
            </a:r>
            <a:r>
              <a:rPr lang="en-US" sz="1500" b="1" dirty="0">
                <a:solidFill>
                  <a:srgbClr val="1A1F2B"/>
                </a:solidFill>
                <a:latin typeface="Calibri" pitchFamily="34" charset="0"/>
                <a:ea typeface="Calibri" pitchFamily="34" charset="-122"/>
                <a:cs typeface="Calibri" pitchFamily="34" charset="-120"/>
              </a:rPr>
              <a:t>24 years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S₂₃ ≈994 331 &lt; 1 000 000 &lt; S₂₄ ≈1 068 048.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logarithms to find 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Worked example 8: output of 24 000 in year 1, growing by 5% a year (r = 1.05). The log calculation gives n − 1 &gt; 15.04, so the first year above 50 000 is year 17 (red); the bar for year 16 (49 890) is just short.">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output of 24 000 in year 1, growing by 5% a year (r = 1.05). The log calculation gives n − 1 &gt; 15.04, so the first year above 50 000 is year 17 (red); the bar for year 16 (49 890) is just short.</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 the exact fraction (here (25/12)) or the full calculator value until the end. Rounding 1.05ⁿ &gt; 3.08 too early can move a critical value across a whole number and change the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identify the sequence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using any formula, write down which type it is and the values of a and d (or a and r). Find d as a difference of consecutive terms and r as a ratio; check with a second pair.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term or sum?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amount in year 10" is a term, u₁₀. "The total over 10 years" is a sum, S₁₀. Underline which one the question asks for.</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proofs: every line visible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"prove that the sum of the first n terms is …", write Sₙ out in full (first terms, "…", last term), write the second line (reversed, or multiplied by r), add or subtract, and divide. End with the formula you were asked to prove.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integer answers need a reason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solving an inequality for n, state the integer and why: "n &gt; 49.25, so n = 50". If the question says "show that" or the critical value is close to an integer, substitute both neighbouring values to confirm.</a:t>
            </a:r>
            <a:endParaRPr lang="en-US" sz="1300" dirty="0"/>
          </a:p>
        </p:txBody>
      </p:sp>
      <p:sp>
        <p:nvSpPr>
          <p:cNvPr id="6" name="Shape 4"/>
          <p:cNvSpPr/>
          <p:nvPr/>
        </p:nvSpPr>
        <p:spPr>
          <a:xfrm>
            <a:off x="457200" y="2341778"/>
            <a:ext cx="8229600" cy="635508"/>
          </a:xfrm>
          <a:prstGeom prst="roundRect">
            <a:avLst>
              <a:gd name="adj" fmla="val 8633"/>
            </a:avLst>
          </a:prstGeom>
          <a:solidFill>
            <a:srgbClr val="FFFBEB"/>
          </a:solidFill>
          <a:ln w="9525">
            <a:solidFill>
              <a:srgbClr val="DDE2EA"/>
            </a:solidFill>
            <a:prstDash val="solid"/>
          </a:ln>
        </p:spPr>
      </p:sp>
      <p:sp>
        <p:nvSpPr>
          <p:cNvPr id="7" name="Text 5"/>
          <p:cNvSpPr txBox="1"/>
          <p:nvPr/>
        </p:nvSpPr>
        <p:spPr>
          <a:xfrm>
            <a:off x="603504" y="2433218"/>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count the terms in sigma notation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Σᵣ₌ₚ^q has q - p + 1 terms. Write out the first and last terms of the sum before using a formula.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51099"/>
                <a:gridCol w="2938882"/>
                <a:gridCol w="243961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nth term of an arithmetic sequence is a + 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first term already counts as one term: only n - 1 steps of d are needed to reach the nth.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 = a + (n - 1)d; similarly uₙ = arⁿ⁻¹.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geometric series has a sum to infinity.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|r| ≥1, the terms do not shrink and the partial sums do not settle.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S_∞ exists only when |r| &lt;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sequence that rises for the first few terms is increasing.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definition is "for all n"; a few terms are only evidence.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 uₙ₊₁ - uₙ &gt; 0 for every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Σᵣ₌₁₁³⁰ has 19 terms.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ends are included.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30 - 11 + 1 = 20 terms.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log 0.9 keeps the inequality the same way 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0.9 is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a negative number reverses the inequality.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recurrence relation on its own defines the sequence.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 first terms give different sequences from the same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recurrence needs a starting value such as u₁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algebra and P2.1 proof</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Questions on "the least n for which Sₙ &gt; …" in arithmetic series become quadratic inequalities, solved with the methods from the P1 quadratics and inequalities pages. Both sum formulae are proofs by deduction.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exponentials and logarithms, and P2.4 the binomial expansion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Finding n in a geometric sequence is solving aˣ = b; the binomial expansion is another way of writing out the terms of a finite series.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 numerical methods, P4 binomial series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staircase diagram is the same picture used for iteration xₙ₊₁ = g(xₙ) in P3. In P4, (1 - x)⁻¹ = 1 + x + x² + … is the geometric series with sum to infinity 1/(1 - x) for |x| &lt; 1. In physics, radioactive decay halves the number of nuclei every half-life, a geometric sequence with r = ½.</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78278"/>
                <a:gridCol w="3587191"/>
                <a:gridCol w="196413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 = a + (n - 1)d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nth term of an arithmetic sequence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Sₙ = ½ n[2a + (n - 1)d] = ½ n(a +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of the first n terms of an arithmetic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(proof: 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Σᵣ₌₁ⁿ r = ½ n(n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of the first n natural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(arithmetic, a = d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uₙ = arⁿ⁻¹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nth term of a geometric sequence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Sₙ = (a(1 - rⁿ))/(1 - r) = (a(rⁿ - 1))/(r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of the first n terms of a geometric series, r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(proof: 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S_∞ = a/(1 - r), |r| &lt;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to infinity of a convergent geometric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rⁿ &gt; k ⇒n &gt; log k/log r (r &gt; 1); reversed if 0 &lt; r &lt;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finding n with logarithms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2y = x + z; y² = xz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y, z consecutive terms of an arithmetic / a geometric sequence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For the arithmetic sequence 8, 5, 2, …, find the 20th term and the sum of the first 20 terms.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the series 3 + 3.6 + 4.32 + … has no sum to infinity.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sequence has uₙ₊₁ = 4 - uₙ and u₁ = 1. Find Σᵣ₌₁⁹⁹ uᵣ.</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sum to infinity of 81 - 27 + 9 - 3 + …</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smallest integer n for which 2ⁿ &gt; 100 000.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The numbers x, 12, x + 18 are consecutive terms of a geometric sequence with x &gt; 0. Find x and the common ratio.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 8, d = -3. u₂₀ = 8 + 19(-3) = -49. S₂₀ = 10 ×(8 + (-49)). </a:t>
            </a:r>
            <a:r>
              <a:rPr lang="en-US" sz="1500" b="1" dirty="0">
                <a:solidFill>
                  <a:srgbClr val="1A1F2B"/>
                </a:solidFill>
                <a:latin typeface="Calibri" pitchFamily="34" charset="0"/>
                <a:ea typeface="Calibri" pitchFamily="34" charset="-122"/>
                <a:cs typeface="Calibri" pitchFamily="34" charset="-120"/>
              </a:rPr>
              <a:t>u₂₀ = -49, S₂₀ = -410.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It is geometric with r = 3.6 ÷3 = 1.2. </a:t>
            </a:r>
            <a:r>
              <a:rPr lang="en-US" sz="1500" b="1" dirty="0">
                <a:solidFill>
                  <a:srgbClr val="1A1F2B"/>
                </a:solidFill>
                <a:latin typeface="Calibri" pitchFamily="34" charset="0"/>
                <a:ea typeface="Calibri" pitchFamily="34" charset="-122"/>
                <a:cs typeface="Calibri" pitchFamily="34" charset="-120"/>
              </a:rPr>
              <a:t>Since |r| &gt; 1 the terms grow without limit, so the partial sums do not approach a finite value.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terms are 1, 3, 1, 3, … (period 2). The 99 terms contain 50 ones and 49 threes: 50 + 147. </a:t>
            </a:r>
            <a:r>
              <a:rPr lang="en-US" sz="1500" b="1" dirty="0">
                <a:solidFill>
                  <a:srgbClr val="1A1F2B"/>
                </a:solidFill>
                <a:latin typeface="Calibri" pitchFamily="34" charset="0"/>
                <a:ea typeface="Calibri" pitchFamily="34" charset="-122"/>
                <a:cs typeface="Calibri" pitchFamily="34" charset="-120"/>
              </a:rPr>
              <a:t>The sum is 197.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 = 81 and r = -(27/81) = -⅓, so |r| &lt; 1 and S_∞ = 81 ÷(1 + ⅓) = 81 ×¾. </a:t>
            </a:r>
            <a:r>
              <a:rPr lang="en-US" sz="1500" b="1" dirty="0">
                <a:solidFill>
                  <a:srgbClr val="1A1F2B"/>
                </a:solidFill>
                <a:latin typeface="Calibri" pitchFamily="34" charset="0"/>
                <a:ea typeface="Calibri" pitchFamily="34" charset="-122"/>
                <a:cs typeface="Calibri" pitchFamily="34" charset="-120"/>
              </a:rPr>
              <a:t>S_∞ = 60.75.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nlog 2 &gt; log 100 000, so n &gt; 5/log 2 = 16.61. </a:t>
            </a:r>
            <a:r>
              <a:rPr lang="en-US" sz="1500" b="1" dirty="0">
                <a:solidFill>
                  <a:srgbClr val="1A1F2B"/>
                </a:solidFill>
                <a:latin typeface="Calibri" pitchFamily="34" charset="0"/>
                <a:ea typeface="Calibri" pitchFamily="34" charset="-122"/>
                <a:cs typeface="Calibri" pitchFamily="34" charset="-120"/>
              </a:rPr>
              <a:t>n = 17.</a:t>
            </a:r>
            <a:r>
              <a:rPr lang="en-US" sz="1500" dirty="0">
                <a:solidFill>
                  <a:srgbClr val="1A1F2B"/>
                </a:solidFill>
                <a:latin typeface="Calibri" pitchFamily="34" charset="0"/>
                <a:ea typeface="Calibri" pitchFamily="34" charset="-122"/>
                <a:cs typeface="Calibri" pitchFamily="34" charset="-120"/>
              </a:rPr>
              <a:t> Check: 2¹⁶ = 65 536, 2¹⁷ = 131 072.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y² = xz: 144 = x(x + 18), so x² + 18x - 144 = 0, giving (x + 24)(x - 6) = 0. With x &gt; 0, x = 6 and r = 12 ÷6 = 2 (check: x + 18 = 24 = 12 ×2). </a:t>
            </a:r>
            <a:r>
              <a:rPr lang="en-US" sz="1500" b="1" dirty="0">
                <a:solidFill>
                  <a:srgbClr val="1A1F2B"/>
                </a:solidFill>
                <a:latin typeface="Calibri" pitchFamily="34" charset="0"/>
                <a:ea typeface="Calibri" pitchFamily="34" charset="-122"/>
                <a:cs typeface="Calibri" pitchFamily="34" charset="-120"/>
              </a:rPr>
              <a:t>x = 6, r =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This question is about the series whose rth term is 4r + 3.</a:t>
            </a:r>
            <a:endParaRPr lang="en-US" sz="1600" dirty="0"/>
          </a:p>
          <a:p>
            <a:pPr indent="0" marL="0">
              <a:spcAft>
                <a:spcPts val="600"/>
              </a:spcAft>
              <a:buNone/>
            </a:pPr>
            <a:r>
              <a:rPr lang="en-US" sz="1600" dirty="0">
                <a:solidFill>
                  <a:srgbClr val="1A1F2B"/>
                </a:solidFill>
              </a:rPr>
              <a:t>(a) Find the value of Σᵣ₌₁³⁰(4r + 3).  [3]</a:t>
            </a:r>
            <a:endParaRPr lang="en-US" sz="1600" dirty="0"/>
          </a:p>
          <a:p>
            <a:pPr indent="0" marL="0">
              <a:spcAft>
                <a:spcPts val="600"/>
              </a:spcAft>
              <a:buNone/>
            </a:pPr>
            <a:r>
              <a:rPr lang="en-US" sz="1600" dirty="0">
                <a:solidFill>
                  <a:srgbClr val="1A1F2B"/>
                </a:solidFill>
              </a:rPr>
              <a:t>(b) Show that Σᵣ₌₁ⁿ(4r + 3) = 2n² + 5n.  [2]</a:t>
            </a:r>
            <a:endParaRPr lang="en-US" sz="1600" dirty="0"/>
          </a:p>
          <a:p>
            <a:pPr indent="0" marL="0">
              <a:spcAft>
                <a:spcPts val="600"/>
              </a:spcAft>
              <a:buNone/>
            </a:pPr>
            <a:r>
              <a:rPr lang="en-US" sz="1600" dirty="0">
                <a:solidFill>
                  <a:srgbClr val="1A1F2B"/>
                </a:solidFill>
              </a:rPr>
              <a:t>(c) Given that Σᵣ₌₁ⁿ(4r + 3) = 1272, find the value of n.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arithmetic series has first term a and common difference d.</a:t>
            </a:r>
            <a:endParaRPr lang="en-US" sz="1400" dirty="0"/>
          </a:p>
          <a:p>
            <a:pPr indent="0" marL="0">
              <a:spcAft>
                <a:spcPts val="600"/>
              </a:spcAft>
              <a:buNone/>
            </a:pPr>
            <a:r>
              <a:rPr lang="en-US" sz="1400" dirty="0">
                <a:solidFill>
                  <a:srgbClr val="1A1F2B"/>
                </a:solidFill>
              </a:rPr>
              <a:t>(a) Prove that the sum of the first n terms of the series is Sₙ = ½n[2a + (n − 1)d].  [4]</a:t>
            </a:r>
            <a:endParaRPr lang="en-US" sz="1400" dirty="0"/>
          </a:p>
          <a:p>
            <a:pPr indent="0" marL="0">
              <a:spcAft>
                <a:spcPts val="600"/>
              </a:spcAft>
              <a:buNone/>
            </a:pPr>
            <a:r>
              <a:rPr lang="en-US" sz="1400" dirty="0">
                <a:solidFill>
                  <a:srgbClr val="1A1F2B"/>
                </a:solidFill>
              </a:rPr>
              <a:t>(b) For a different arithmetic series, the sum of the first n terms is 3n² + 2n for every positive integer n. Find the first term and the common difference of this series.  [3]</a:t>
            </a:r>
            <a:endParaRPr lang="en-US" sz="1400" dirty="0"/>
          </a:p>
          <a:p>
            <a:pPr indent="0" marL="0">
              <a:spcAft>
                <a:spcPts val="600"/>
              </a:spcAft>
              <a:buNone/>
            </a:pPr>
            <a:r>
              <a:rPr lang="en-US" sz="1400" dirty="0">
                <a:solidFill>
                  <a:srgbClr val="1A1F2B"/>
                </a:solidFill>
              </a:rPr>
              <a:t>(c) Find which term of this series is equal to 101.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identifies an arithmetic series with first term 7 and last term 123, or splits the sum as 4 × (sum of r) + 3 × 30</a:t>
            </a:r>
            <a:endParaRPr lang="en-US" sz="1400" dirty="0"/>
          </a:p>
          <a:p>
            <a:pPr marL="342900" indent="-342900">
              <a:spcAft>
                <a:spcPts val="400"/>
              </a:spcAft>
              <a:buSzPct val="100000"/>
              <a:buChar char="•"/>
            </a:pPr>
            <a:r>
              <a:rPr lang="en-US" sz="1400" dirty="0">
                <a:solidFill>
                  <a:srgbClr val="1A1F2B"/>
                </a:solidFill>
              </a:rPr>
              <a:t>uses ½n(a + l) = 15 × 130, or 4 × ½ × 30 × 31 + 90</a:t>
            </a:r>
            <a:endParaRPr lang="en-US" sz="1400" dirty="0"/>
          </a:p>
          <a:p>
            <a:pPr marL="342900" indent="-342900">
              <a:spcAft>
                <a:spcPts val="400"/>
              </a:spcAft>
              <a:buSzPct val="100000"/>
              <a:buChar char="•"/>
            </a:pPr>
            <a:r>
              <a:rPr lang="en-US" sz="1400" dirty="0">
                <a:solidFill>
                  <a:srgbClr val="1A1F2B"/>
                </a:solidFill>
              </a:rPr>
              <a:t>1950</a:t>
            </a:r>
            <a:endParaRPr lang="en-US" sz="1400" dirty="0"/>
          </a:p>
          <a:p>
            <a:pPr marL="342900" indent="-342900">
              <a:spcAft>
                <a:spcPts val="400"/>
              </a:spcAft>
              <a:buSzPct val="100000"/>
              <a:buChar char="•"/>
            </a:pPr>
            <a:r>
              <a:rPr lang="en-US" sz="1400" dirty="0">
                <a:solidFill>
                  <a:srgbClr val="1A1F2B"/>
                </a:solidFill>
              </a:rPr>
              <a:t>uses ½n[2 × 7 + 4(n − 1)] or 4 × ½n(n + 1) + 3n</a:t>
            </a:r>
            <a:endParaRPr lang="en-US" sz="1400" dirty="0"/>
          </a:p>
          <a:p>
            <a:pPr marL="342900" indent="-342900">
              <a:spcAft>
                <a:spcPts val="400"/>
              </a:spcAft>
              <a:buSzPct val="100000"/>
              <a:buChar char="•"/>
            </a:pPr>
            <a:r>
              <a:rPr lang="en-US" sz="1400" dirty="0">
                <a:solidFill>
                  <a:srgbClr val="1A1F2B"/>
                </a:solidFill>
              </a:rPr>
              <a:t>simplifies correctly to 2n² + 5n</a:t>
            </a:r>
            <a:endParaRPr lang="en-US" sz="1400" dirty="0"/>
          </a:p>
          <a:p>
            <a:pPr marL="342900" indent="-342900">
              <a:spcAft>
                <a:spcPts val="400"/>
              </a:spcAft>
              <a:buSzPct val="100000"/>
              <a:buChar char="•"/>
            </a:pPr>
            <a:r>
              <a:rPr lang="en-US" sz="1400" dirty="0">
                <a:solidFill>
                  <a:srgbClr val="1A1F2B"/>
                </a:solidFill>
              </a:rPr>
              <a:t>2n² + 5n − 1272 = 0, solved e.g. (n − 24)(2n + 53) = 0</a:t>
            </a:r>
            <a:endParaRPr lang="en-US" sz="1400" dirty="0"/>
          </a:p>
          <a:p>
            <a:pPr marL="342900" indent="-342900">
              <a:spcAft>
                <a:spcPts val="400"/>
              </a:spcAft>
              <a:buSzPct val="100000"/>
              <a:buChar char="•"/>
            </a:pPr>
            <a:r>
              <a:rPr lang="en-US" sz="1400" dirty="0">
                <a:solidFill>
                  <a:srgbClr val="1A1F2B"/>
                </a:solidFill>
              </a:rPr>
              <a:t>n = 24 (the other root is negative)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Sₙ = a + (a + d) + … + [a + (n − 1)d], with first terms and last term shown</a:t>
            </a:r>
            <a:endParaRPr lang="en-US" sz="1400" dirty="0"/>
          </a:p>
          <a:p>
            <a:pPr marL="342900" indent="-342900">
              <a:spcAft>
                <a:spcPts val="400"/>
              </a:spcAft>
              <a:buSzPct val="100000"/>
              <a:buChar char="•"/>
            </a:pPr>
            <a:r>
              <a:rPr lang="en-US" sz="1400" dirty="0">
                <a:solidFill>
                  <a:srgbClr val="1A1F2B"/>
                </a:solidFill>
              </a:rPr>
              <a:t>Sₙ = [a + (n − 1)d] + [a + (n − 2)d] + … + a, the same terms reversed</a:t>
            </a:r>
            <a:endParaRPr lang="en-US" sz="1400" dirty="0"/>
          </a:p>
          <a:p>
            <a:pPr marL="342900" indent="-342900">
              <a:spcAft>
                <a:spcPts val="400"/>
              </a:spcAft>
              <a:buSzPct val="100000"/>
              <a:buChar char="•"/>
            </a:pPr>
            <a:r>
              <a:rPr lang="en-US" sz="1400" dirty="0">
                <a:solidFill>
                  <a:srgbClr val="1A1F2B"/>
                </a:solidFill>
              </a:rPr>
              <a:t>adds: 2Sₙ = n[2a + (n − 1)d], with each of the n pairs equal to 2a + (n − 1)d</a:t>
            </a:r>
            <a:endParaRPr lang="en-US" sz="1400" dirty="0"/>
          </a:p>
          <a:p>
            <a:pPr marL="342900" indent="-342900">
              <a:spcAft>
                <a:spcPts val="400"/>
              </a:spcAft>
              <a:buSzPct val="100000"/>
              <a:buChar char="•"/>
            </a:pPr>
            <a:r>
              <a:rPr lang="en-US" sz="1400" dirty="0">
                <a:solidFill>
                  <a:srgbClr val="1A1F2B"/>
                </a:solidFill>
              </a:rPr>
              <a:t>divides by 2 to reach the given result, with a conclusion</a:t>
            </a:r>
            <a:endParaRPr lang="en-US" sz="1400" dirty="0"/>
          </a:p>
          <a:p>
            <a:pPr marL="342900" indent="-342900">
              <a:spcAft>
                <a:spcPts val="400"/>
              </a:spcAft>
              <a:buSzPct val="100000"/>
              <a:buChar char="•"/>
            </a:pPr>
            <a:r>
              <a:rPr lang="en-US" sz="1400" dirty="0">
                <a:solidFill>
                  <a:srgbClr val="1A1F2B"/>
                </a:solidFill>
              </a:rPr>
              <a:t>first term = S₁ = 3 + 2 = 5</a:t>
            </a:r>
            <a:endParaRPr lang="en-US" sz="1400" dirty="0"/>
          </a:p>
          <a:p>
            <a:pPr marL="342900" indent="-342900">
              <a:spcAft>
                <a:spcPts val="400"/>
              </a:spcAft>
              <a:buSzPct val="100000"/>
              <a:buChar char="•"/>
            </a:pPr>
            <a:r>
              <a:rPr lang="en-US" sz="1400" dirty="0">
                <a:solidFill>
                  <a:srgbClr val="1A1F2B"/>
                </a:solidFill>
              </a:rPr>
              <a:t>S₂ = 16, so the second term is 16 − 5 = 11</a:t>
            </a:r>
            <a:endParaRPr lang="en-US" sz="1400" dirty="0"/>
          </a:p>
          <a:p>
            <a:pPr marL="342900" indent="-342900">
              <a:spcAft>
                <a:spcPts val="400"/>
              </a:spcAft>
              <a:buSzPct val="100000"/>
              <a:buChar char="•"/>
            </a:pPr>
            <a:r>
              <a:rPr lang="en-US" sz="1400" dirty="0">
                <a:solidFill>
                  <a:srgbClr val="1A1F2B"/>
                </a:solidFill>
              </a:rPr>
              <a:t>d = 11 − 5 = 6</a:t>
            </a:r>
            <a:endParaRPr lang="en-US" sz="1400" dirty="0"/>
          </a:p>
          <a:p>
            <a:pPr marL="342900" indent="-342900">
              <a:spcAft>
                <a:spcPts val="400"/>
              </a:spcAft>
              <a:buSzPct val="100000"/>
              <a:buChar char="•"/>
            </a:pPr>
            <a:r>
              <a:rPr lang="en-US" sz="1400" dirty="0">
                <a:solidFill>
                  <a:srgbClr val="1A1F2B"/>
                </a:solidFill>
              </a:rPr>
              <a:t>5 + 6(n − 1) = 101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P2.3 Sequences and series · Edexcel IAL Maths</dc:title>
  <dc:subject>PptxGenJS Presentation</dc:subject>
  <dc:creator>Evan Kotronis · ExaminerPrep</dc:creator>
  <cp:lastModifiedBy>Evan Kotronis · ExaminerPrep</cp:lastModifiedBy>
  <cp:revision>1</cp:revision>
  <dcterms:created xsi:type="dcterms:W3CDTF">2026-10-26T15:11:31Z</dcterms:created>
  <dcterms:modified xsi:type="dcterms:W3CDTF">2026-10-26T15:11:31Z</dcterms:modified>
</cp:coreProperties>
</file>