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a429561-a743-e200-f62e-8d450015c853}">
          <p14:sldIdLst>
            <p14:sldId id="256"/>
            <p14:sldId id="257"/>
            <p14:sldId id="258"/>
          </p14:sldIdLst>
        </p14:section>
        <p14:section name="Theory" id="{b67a8b8d-51a2-2b58-a709-0af8b583bd4b}">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35012458-33df-26d8-6a26-1a91595647ea}">
          <p14:sldIdLst>
            <p14:sldId id="297"/>
            <p14:sldId id="298"/>
            <p14:sldId id="299"/>
          </p14:sldIdLst>
        </p14:section>
        <p14:section name="Answers" id="{b381fa11-8db4-92a9-111e-baa4d806b99e}">
          <p14:sldIdLst>
            <p14:sldId id="300"/>
            <p14:sldId id="301"/>
            <p14:sldId id="302"/>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P1.2 Simultaneous equations and inequalities. Notes for this topic: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and a quadratic equation simultaneously?.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and a quadratic equation simultaneously?.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and a quadratic equation simultaneously?: Worked example 1.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and a quadratic equation simultaneously?: Worked example 2.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and a quadratic equation simultaneously?: Worked example 2.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and a quadratic equation simultaneously?.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solutions tell you about a line and a curve?.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solutions tell you about a line and a curve?.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solutions tell you about a line and a curve?: Worked example 3.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solutions tell you about a line and a curve?: Worked example 3.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solutions tell you about a line and a curve?.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inequality?.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inequality?: Worked example 4.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linear inequality?.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quadratic inequality?.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quadratic inequality?: Worked example 5.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quadratic inequality?.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inequality is in a constant such as k?.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inequality is in a constant such as k?: Worked example 6.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inequality is in a constant such as k?: Worked example 6.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inequality is in a constant such as k?.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inequalities and use set notation?.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inequalities and use set notation?: Worked example 7.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inequalities and use set notation?: Worked example 7.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inequalities and use set notation?.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inequalities as regions on a graph?.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inequalities as regions on a graph?.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inequalities as regions on a graph?: Worked example 8.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inequalities as regions on a graph?: Worked example 8.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inequalities as regions on a graph?: Worked example 8.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inequalities as regions on a graph?.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P1.2.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P1.2.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https://examinerprep.com/notes/edexcel-ial-maths/simultaneous-equations-and-inequalities/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https://examinerprep.com/ial-maths-p1-2-simultaneous-equations-and-inequalities-questions#IALM-P1-2-B-01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https://examinerprep.com/ial-maths-p1-2-simultaneous-equations-and-inequalities-questions#IALM-P1-2-B-09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https://examinerprep.com/ial-maths-p1-2-simultaneous-equations-and-inequalities-questions#IALM-P1-2-B-01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https://examinerprep.com/ial-maths-p1-2-simultaneous-equations-and-inequalities-questions#IALM-P1-2-B-09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hyperlink" Target="https://examinerprep.com/notes/edexcel-ial-maths/simultaneous-equations-and-inequalities/" TargetMode="External"/><Relationship Id="rId2" Type="http://schemas.openxmlformats.org/officeDocument/2006/relationships/hyperlink" Target="https://examinerprep.com/ial-maths-p1-2-simultaneous-equations-and-inequaliti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P1.2 Simultaneous equations and inequalities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Solving one linear and one quadratic equation simultaneously by substitution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Reading the solutions as the intersection points of a line and a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the discriminant to decide whether a line crosses, touches or misses a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Linear inequalities, including ones with brackets and fractions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Quadratic inequalities, including ones that need expanding first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Inequalities in a parameter such as k that come from a discriminant condition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Combining inequalities and writing solution sets in set notation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Regions on a graph: solid and dashed boundaries, and describing a region with inequalities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To solve a linear and a quadratic equation together, make one variable the subject of the linear equation, substitute into the quadratic, solve the resulting quadratic, and then use the linear equation to find the partner of each value.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Each solution pair is a point where the line meets the curve; after substituting, the discriminant b²-4ac of the quadratic tells you how many: positive gives two points, zero means the line is a tangent, negative means no points.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Linear inequalities are solved like equations, except that multiplying or dividing by a negative number reverses the inequality sign.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Quadratic inequalities: rearrange to f(x)&gt;0 or f(x)&lt;0, find the critical values (the roots), sketch, and read off where the curve is above or below the x-axis.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Set notation: {x: x&lt;-4}∪{x: x&gt;2} for "or"; {x: -(3/2)≤x&lt;1} for a single interval.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Regions: a solid boundary is included (≤, ≥); a dashed boundary is not (&lt;, &gt;).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and a quadratic equation simultaneously?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Solving simultaneously</a:t>
            </a:r>
            <a:r>
              <a:rPr lang="en-US" sz="1400" dirty="0">
                <a:solidFill>
                  <a:srgbClr val="1A1F2B"/>
                </a:solidFill>
                <a:latin typeface="Calibri" pitchFamily="34" charset="0"/>
                <a:ea typeface="Calibri" pitchFamily="34" charset="-122"/>
                <a:cs typeface="Calibri" pitchFamily="34" charset="-120"/>
              </a:rPr>
              <a:t> means finding every pair (x, y) that makes both equations true at the same time.</a:t>
            </a:r>
            <a:endParaRPr lang="en-US" sz="1400" dirty="0"/>
          </a:p>
        </p:txBody>
      </p:sp>
      <p:sp>
        <p:nvSpPr>
          <p:cNvPr id="6" name="Text 4"/>
          <p:cNvSpPr txBox="1"/>
          <p:nvPr/>
        </p:nvSpPr>
        <p:spPr>
          <a:xfrm>
            <a:off x="457200" y="1888236"/>
            <a:ext cx="8229600" cy="254843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two linear equations you can often add or subtract to eliminate a variable. When one equation contains x², y² or xy, elimination usually fails: the squared and product terms do not cancel. The method that always works is </a:t>
            </a:r>
            <a:r>
              <a:rPr lang="en-US" sz="1500" b="1" dirty="0">
                <a:solidFill>
                  <a:srgbClr val="1A1F2B"/>
                </a:solidFill>
                <a:latin typeface="Calibri" pitchFamily="34" charset="0"/>
                <a:ea typeface="Calibri" pitchFamily="34" charset="-122"/>
                <a:cs typeface="Calibri" pitchFamily="34" charset="-120"/>
              </a:rPr>
              <a:t>substitution</a:t>
            </a:r>
            <a:r>
              <a:rPr lang="en-US" sz="1500" dirty="0">
                <a:solidFill>
                  <a:srgbClr val="1A1F2B"/>
                </a:solidFill>
                <a:latin typeface="Calibri" pitchFamily="34" charset="0"/>
                <a:ea typeface="Calibri" pitchFamily="34" charset="-122"/>
                <a:cs typeface="Calibri" pitchFamily="34" charset="-120"/>
              </a:rPr>
              <a:t>. The linear equation gives one variable in terms of the other with no squares at all, so you can replace that variable everywhere in the quadratic and be left with a single equation in one unknown.</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The substitution method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Rearrange the linear equation to make x or y the subject. Choose the one that avoids fractions: if a variable has coefficient 1, use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Substitute into the quadratic equation and expand carefully. Put brackets round the whole substituted expression before squaring or multiplying.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and a quadratic equation simultaneously?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164683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3. Solve the resulting quadratic in one variable: factorise, complete the square or use the formula.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Find the partner of each value by substituting into the linear equation. The linear equation gives exactly one partner each time; the quadratic might give two, and one of them would be false.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Pair the answers: write them as coordinates or as matched statements x=…, 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both equations already have y as the subject, step 1 is free: set the two right-hand sides equal to each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and a quadratic equation simultaneously?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Solve</a:t>
            </a:r>
            <a:endParaRPr lang="en-US" sz="1200" dirty="0"/>
          </a:p>
        </p:txBody>
      </p:sp>
      <p:pic>
        <p:nvPicPr>
          <p:cNvPr id="4" name="Image 0" descr="The two solution pairs of Worked example 1 are the two points where the line meets the parabola.">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two solution pairs of Worked example 1 are the two points where the line meets the parabola.</a:t>
            </a:r>
            <a:endParaRPr lang="en-US" sz="1100" dirty="0"/>
          </a:p>
        </p:txBody>
      </p:sp>
      <p:sp>
        <p:nvSpPr>
          <p:cNvPr id="6" name="Text 3"/>
          <p:cNvSpPr txBox="1"/>
          <p:nvPr/>
        </p:nvSpPr>
        <p:spPr>
          <a:xfrm>
            <a:off x="457200" y="1371600"/>
            <a:ext cx="361188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the simultaneous equations y=x²-4x+5 and y=x+1.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expressions equal y, so set them equal: x²-4x+5=x+1, which gives x²-5x+4=0.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Factorise: (x-1)(x-4)=0, so x=1 or x=4.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the linear equation y=x+1 for the partners: x=1 gives y=2, and x=4 gives y=5.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in the quadratic: 1-4+5=2 ✓ and 16-16+5=5 ✓. </a:t>
            </a:r>
            <a:r>
              <a:rPr lang="en-US" sz="1500" b="1" dirty="0">
                <a:solidFill>
                  <a:srgbClr val="1A1F2B"/>
                </a:solidFill>
                <a:latin typeface="Calibri" pitchFamily="34" charset="0"/>
                <a:ea typeface="Calibri" pitchFamily="34" charset="-122"/>
                <a:cs typeface="Calibri" pitchFamily="34" charset="-120"/>
              </a:rPr>
              <a:t>x=1, y=2 and x=4, y=5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and a quadratic equation simultaneously?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2 · Medium · Solve</a:t>
            </a:r>
            <a:endParaRPr lang="en-US" sz="1200" dirty="0"/>
          </a:p>
        </p:txBody>
      </p:sp>
      <p:pic>
        <p:nvPicPr>
          <p:cNvPr id="4" name="Image 0" descr="The curve x²+xy+y²=3 is a tilted oval (an ellipse). The line meets it at exactly the two points found in Worked example 2.">    </p:cNvPr>
          <p:cNvPicPr>
            <a:picLocks noChangeAspect="1"/>
          </p:cNvPicPr>
          <p:nvPr/>
        </p:nvPicPr>
        <p:blipFill>
          <a:blip r:embed="rId1"/>
          <a:stretch>
            <a:fillRect/>
          </a:stretch>
        </p:blipFill>
        <p:spPr>
          <a:xfrm>
            <a:off x="4764938" y="1371600"/>
            <a:ext cx="3921862" cy="2807208"/>
          </a:xfrm>
          <a:prstGeom prst="rect">
            <a:avLst/>
          </a:prstGeom>
        </p:spPr>
      </p:pic>
      <p:sp>
        <p:nvSpPr>
          <p:cNvPr id="5" name="Text 2"/>
          <p:cNvSpPr txBox="1"/>
          <p:nvPr/>
        </p:nvSpPr>
        <p:spPr>
          <a:xfrm>
            <a:off x="4764938" y="4224528"/>
            <a:ext cx="3921862" cy="393192"/>
          </a:xfrm>
          <a:prstGeom prst="rect">
            <a:avLst/>
          </a:prstGeom>
          <a:noFill/>
          <a:ln/>
        </p:spPr>
        <p:txBody>
          <a:bodyPr wrap="square" lIns="0" tIns="0" rIns="0" bIns="0" rtlCol="0" anchor="t"/>
          <a:lstStyle/>
          <a:p>
            <a:pPr algn="ctr" indent="0" marL="0">
              <a:buNone/>
            </a:pPr>
            <a:r>
              <a:rPr lang="en-US" sz="1100" i="1" dirty="0">
                <a:solidFill>
                  <a:srgbClr val="5A6577"/>
                </a:solidFill>
              </a:rPr>
              <a:t>The curve x²+xy+y²=3 is a tilted oval (an ellipse). The line meets it at exactly the two points found in Worked example 2.</a:t>
            </a:r>
            <a:endParaRPr lang="en-US" sz="1100" dirty="0"/>
          </a:p>
        </p:txBody>
      </p:sp>
      <p:sp>
        <p:nvSpPr>
          <p:cNvPr id="6" name="Text 3"/>
          <p:cNvSpPr txBox="1"/>
          <p:nvPr/>
        </p:nvSpPr>
        <p:spPr>
          <a:xfrm>
            <a:off x="457200" y="1371600"/>
            <a:ext cx="3987698"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the simultaneous equations x+3y=4 and x²+xy+y²=3.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Choose the subject.</a:t>
            </a:r>
            <a:r>
              <a:rPr lang="en-US" sz="1500" dirty="0">
                <a:solidFill>
                  <a:srgbClr val="1A1F2B"/>
                </a:solidFill>
                <a:latin typeface="Calibri" pitchFamily="34" charset="0"/>
                <a:ea typeface="Calibri" pitchFamily="34" charset="-122"/>
                <a:cs typeface="Calibri" pitchFamily="34" charset="-120"/>
              </a:rPr>
              <a:t> x has coefficient 1 in the linear equation, so x=4-3y (no fractions that way).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Substitute, with brackets, and expand.</a:t>
            </a:r>
            <a:r>
              <a:rPr lang="en-US" sz="1500" dirty="0">
                <a:solidFill>
                  <a:srgbClr val="1A1F2B"/>
                </a:solidFill>
                <a:latin typeface="Calibri" pitchFamily="34" charset="0"/>
                <a:ea typeface="Calibri" pitchFamily="34" charset="-122"/>
                <a:cs typeface="Calibri" pitchFamily="34" charset="-120"/>
              </a:rPr>
              <a:t> (4-3y)²+(4-3y)y+y²=3, so 16-24y+9y²+4y-3y²+y²=3, which simplifies to 7y²-20y+13=0.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Solve.</a:t>
            </a:r>
            <a:r>
              <a:rPr lang="en-US" sz="1500" dirty="0">
                <a:solidFill>
                  <a:srgbClr val="1A1F2B"/>
                </a:solidFill>
                <a:latin typeface="Calibri" pitchFamily="34" charset="0"/>
                <a:ea typeface="Calibri" pitchFamily="34" charset="-122"/>
                <a:cs typeface="Calibri" pitchFamily="34" charset="-120"/>
              </a:rPr>
              <a:t> (y-1)(7y-13)=0, so y=1 or y=(13/7).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Partners from x=4-3y.</a:t>
            </a:r>
            <a:r>
              <a:rPr lang="en-US" sz="1500" dirty="0">
                <a:solidFill>
                  <a:srgbClr val="1A1F2B"/>
                </a:solidFill>
                <a:latin typeface="Calibri" pitchFamily="34" charset="0"/>
                <a:ea typeface="Calibri" pitchFamily="34" charset="-122"/>
                <a:cs typeface="Calibri" pitchFamily="34" charset="-120"/>
              </a:rPr>
              <a:t> y=1 gives x=1; y=(13/7) gives x=4-(39/7)=-(11/7).</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and a quadratic equation simultaneously?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2 · Medium · Solve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x=1, y=1 and x=-(11/7), y=(13/7)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and a quadratic equation simultaneously?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(4-3y)² as 16+9y², or dropping the brackets so that -3y×y loses its sign. Expand (a-b)²=a²-2ab+b² in full on its own line before collecting terms.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solutions tell you about a line and a curve?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real solution pair is a point that lies on both graphs, so it is a point where the line meets the curve. After you substitute, everything about the intersection is stored in one quadratic equation. Its number of real roots is the number of intersection points, and the discriminant b²-4ac of that quadratic counts the roots without solving it.</a:t>
            </a:r>
            <a:endParaRPr lang="en-US" sz="15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1797710"/>
                <a:gridCol w="2223821"/>
                <a:gridCol w="42080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After substituting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Roots of the quadratic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The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b²-4ac&gt;0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distinct real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crosses the curve at two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b²-4ac=0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repeated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touches the curve at one point: it is a 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b²-4ac&lt;0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real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does not meet the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67131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the key idea of the whole page. A geometric question ("does the line touch the curve?") becomes an algebraic one ("is this discriminant zero?"). The idea comes back with circles in P2 and with tangents in calculus.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solutions tell you about a line and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curve y=x²+x-1 with three parallel lines y=3x+c. Substituting gives x²-2x-1-c=0, whose discriminant is 8+4c: positive for c=1, zero for c=-2, negative for c=-4.">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curve y=x²+x-1 with three parallel lines y=3x+c. Substituting gives x²-2x-1-c=0, whose discriminant is 8+4c: positive for c=1, zero for c=-2, negative for c=-4.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solutions tell you about a line and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Show that, Find</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y=x²+x-1.</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the line y=3x-2 is a tangent to C, and find the point of contact.</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Find the set of values of c for which the line y=3x+c meets C at two distinct points.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Substitute: x²+x-1=3x-2, so x²-2x+1=0. For a tangent we need b²-4ac=0: here (-2)²-4(1)(1)=0, so there is a repeated root and the line is a tangent.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Point of contact: (x-1)²=0 gives x=1, and then y=3(1)-2=1. </a:t>
            </a:r>
            <a:r>
              <a:rPr lang="en-US" sz="1500" b="1" dirty="0">
                <a:solidFill>
                  <a:srgbClr val="1A1F2B"/>
                </a:solidFill>
                <a:latin typeface="Calibri" pitchFamily="34" charset="0"/>
                <a:ea typeface="Calibri" pitchFamily="34" charset="-122"/>
                <a:cs typeface="Calibri" pitchFamily="34" charset="-120"/>
              </a:rPr>
              <a:t>Point of contact (1, 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Substitute the general line: x²+x-1=3x+c, so x²-2x-(1+c)=0. Two distinct points means discriminant &gt;0: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(-2)²-4(1)(-(1+c))=4+4(1+c)=8+4c&gt;0, so c&gt;-2. </a:t>
            </a:r>
            <a:r>
              <a:rPr lang="en-US" sz="1500" b="1" dirty="0">
                <a:solidFill>
                  <a:srgbClr val="1A1F2B"/>
                </a:solidFill>
                <a:latin typeface="Calibri" pitchFamily="34" charset="0"/>
                <a:ea typeface="Calibri" pitchFamily="34" charset="-122"/>
                <a:cs typeface="Calibri" pitchFamily="34" charset="-120"/>
              </a:rPr>
              <a:t>{c: c&gt;-2}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solutions tell you about a line and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Show that,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consistent with (a): c=-2 gives the tangent itself, the boundary case.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solutions tell you about a line and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1281074"/>
          </a:xfrm>
          <a:prstGeom prst="roundRect">
            <a:avLst>
              <a:gd name="adj" fmla="val 4283"/>
            </a:avLst>
          </a:prstGeom>
          <a:solidFill>
            <a:srgbClr val="FFFBEB"/>
          </a:solidFill>
          <a:ln w="9525">
            <a:solidFill>
              <a:srgbClr val="DDE2EA"/>
            </a:solidFill>
            <a:prstDash val="solid"/>
          </a:ln>
        </p:spPr>
      </p:sp>
      <p:sp>
        <p:nvSpPr>
          <p:cNvPr id="5" name="Text 3"/>
          <p:cNvSpPr txBox="1"/>
          <p:nvPr/>
        </p:nvSpPr>
        <p:spPr>
          <a:xfrm>
            <a:off x="603504" y="1463040"/>
            <a:ext cx="793699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question says "show that the line is a tangent", write the condition in words before the numbers ("for a tangent, b²-4ac=0"), then substitute and conclude in a sentence. When the letter c is already used in the question, rename the quadratic's coefficients (or write the discriminant out in full) so the two meanings do not get mixed up.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linear inequality?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inequality such as 3x-1&lt;8 describes a whole range of values, not a single number. You solve it with the same steps as a linear equation: expand brackets, collect terms, divide. Almost every step keeps the inequality sign exactly as it was: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Adding or subtracting the same quantity on both sides never changes the sign.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Multiplying or dividing by a positive number keeps the sign.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Multiplying or dividing by a </a:t>
            </a:r>
            <a:r>
              <a:rPr lang="en-US" sz="1500" b="1" dirty="0">
                <a:solidFill>
                  <a:srgbClr val="1A1F2B"/>
                </a:solidFill>
                <a:latin typeface="Calibri" pitchFamily="34" charset="0"/>
                <a:ea typeface="Calibri" pitchFamily="34" charset="-122"/>
                <a:cs typeface="Calibri" pitchFamily="34" charset="-120"/>
              </a:rPr>
              <a:t>negative</a:t>
            </a:r>
            <a:r>
              <a:rPr lang="en-US" sz="1500" dirty="0">
                <a:solidFill>
                  <a:srgbClr val="1A1F2B"/>
                </a:solidFill>
                <a:latin typeface="Calibri" pitchFamily="34" charset="0"/>
                <a:ea typeface="Calibri" pitchFamily="34" charset="-122"/>
                <a:cs typeface="Calibri" pitchFamily="34" charset="-120"/>
              </a:rPr>
              <a:t> number reverses it: -2x&lt;6 gives x&gt;-3.</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the reversal? Multiplying by -1 reflects the number line about 0, so the order of every pair of numbers flips: 2&lt;5 but -2&gt;-5. With fractions, multiply every term by the lowest common denominator first; it is a positive number, so the sign is safe. You can avoid dividing by a negative altogether by collecting the x terms on the side where their coefficient ends up positive.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inequality?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Easy · Find</a:t>
            </a:r>
            <a:endParaRPr lang="en-US" sz="1200" dirty="0"/>
          </a:p>
        </p:txBody>
      </p:sp>
      <p:pic>
        <p:nvPicPr>
          <p:cNvPr id="4" name="Image 0" descr="The answers to Worked example 4 on number lines. An open circle means the end value is not included (&lt;); a filled circle means it is (≥).">    </p:cNvPr>
          <p:cNvPicPr>
            <a:picLocks noChangeAspect="1"/>
          </p:cNvPicPr>
          <p:nvPr/>
        </p:nvPicPr>
        <p:blipFill>
          <a:blip r:embed="rId1"/>
          <a:stretch>
            <a:fillRect/>
          </a:stretch>
        </p:blipFill>
        <p:spPr>
          <a:xfrm>
            <a:off x="4389120" y="1973275"/>
            <a:ext cx="4297680" cy="1603858"/>
          </a:xfrm>
          <a:prstGeom prst="rect">
            <a:avLst/>
          </a:prstGeom>
        </p:spPr>
      </p:pic>
      <p:sp>
        <p:nvSpPr>
          <p:cNvPr id="5" name="Text 2"/>
          <p:cNvSpPr txBox="1"/>
          <p:nvPr/>
        </p:nvSpPr>
        <p:spPr>
          <a:xfrm>
            <a:off x="4389120" y="362285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answers to Worked example 4 on number lines. An open circle means the end value is not included (&lt;); a filled circle means it is (≥).</a:t>
            </a:r>
            <a:endParaRPr lang="en-US" sz="1100" dirty="0"/>
          </a:p>
        </p:txBody>
      </p:sp>
      <p:sp>
        <p:nvSpPr>
          <p:cNvPr id="6" name="Text 3"/>
          <p:cNvSpPr txBox="1"/>
          <p:nvPr/>
        </p:nvSpPr>
        <p:spPr>
          <a:xfrm>
            <a:off x="457200" y="1371600"/>
            <a:ext cx="361188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set of values of x for which (a) 5-3(x-1)&gt;2x-7 (b) (2x-1)/3-(x+4)/4≤x-2.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Expand: 5-3x+3&gt;2x-7, so 8-3x&gt;2x-7. Collect the x terms on the right, where they are positive: 15&gt;5x. Divide by 5: </a:t>
            </a:r>
            <a:r>
              <a:rPr lang="en-US" sz="1500" b="1" dirty="0">
                <a:solidFill>
                  <a:srgbClr val="1A1F2B"/>
                </a:solidFill>
                <a:latin typeface="Calibri" pitchFamily="34" charset="0"/>
                <a:ea typeface="Calibri" pitchFamily="34" charset="-122"/>
                <a:cs typeface="Calibri" pitchFamily="34" charset="-120"/>
              </a:rPr>
              <a:t>x&lt;3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Multiply every term by 12: 4(2x-1)-3(x+4)≤12x-24, so 8x-4-3x-12≤12x-24, giving 5x-16≤12x-24.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Collect on the right and divide by the positive number 7: 8≤7x. </a:t>
            </a:r>
            <a:r>
              <a:rPr lang="en-US" sz="1500" b="1" dirty="0">
                <a:solidFill>
                  <a:srgbClr val="1A1F2B"/>
                </a:solidFill>
                <a:latin typeface="Calibri" pitchFamily="34" charset="0"/>
                <a:ea typeface="Calibri" pitchFamily="34" charset="-122"/>
                <a:cs typeface="Calibri" pitchFamily="34" charset="-120"/>
              </a:rPr>
              <a:t>{x: x≥(8/7)}</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linear inequality?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Multiplying only the fractions by 12 and forgetting the other terms, or writing -3(x+4) as -3x+12. Every term on both sides is multiplied, and a minus sign in front of a bracket changes the sign of everything inside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quadratic inequality?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31601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cannot solve x²+2x-8&gt;0 by "moving things across" in the same way, because the sign of a quadratic changes at its roots. The reliable method uses a sketch.</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Four steps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Rearrange so that one side is zero: f(x)&gt;0, &lt;0, ≥0 or ≤0. Expand any brackets first.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Find the </a:t>
            </a:r>
            <a:r>
              <a:rPr lang="en-US" sz="1500" b="1" dirty="0">
                <a:solidFill>
                  <a:srgbClr val="1A1F2B"/>
                </a:solidFill>
                <a:latin typeface="Calibri" pitchFamily="34" charset="0"/>
                <a:ea typeface="Calibri" pitchFamily="34" charset="-122"/>
                <a:cs typeface="Calibri" pitchFamily="34" charset="-120"/>
              </a:rPr>
              <a:t>critical values</a:t>
            </a:r>
            <a:r>
              <a:rPr lang="en-US" sz="1500" dirty="0">
                <a:solidFill>
                  <a:srgbClr val="1A1F2B"/>
                </a:solidFill>
                <a:latin typeface="Calibri" pitchFamily="34" charset="0"/>
                <a:ea typeface="Calibri" pitchFamily="34" charset="-122"/>
                <a:cs typeface="Calibri" pitchFamily="34" charset="-120"/>
              </a:rPr>
              <a:t>: solve f(x)=0.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Sketch y=f(x), marking the roots on the x-axis.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Read off where the curve is above the axis (f(x)&gt;0) or below it (f(x)&lt;0).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positive x² coefficient and roots α&lt;β, the curve is a ∪-shape, so: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f(x)&lt;0 for α&lt;x&lt;β: one interval, between the roots;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f(x)&gt;0 for x&lt;α or x&gt;β: two separate intervals, outside the roots.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 or "≥" the critical values themselves are included, because there f(x)=0.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quadratic inequality?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Solve</a:t>
            </a:r>
            <a:endParaRPr lang="en-US" sz="1200" dirty="0"/>
          </a:p>
        </p:txBody>
      </p:sp>
      <p:pic>
        <p:nvPicPr>
          <p:cNvPr id="4" name="Image 0" descr="The graph of y=x²+2x-8 from Worked example 5. The inequality is strict, so the critical values -4 and 2 are not included (open circles); the shaded parts are where y&gt;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graph of y=x²+2x-8 from Worked example 5. The inequality is strict, so the critical values -4 and 2 are not included (open circles); the shaded parts are where y&gt;0.</a:t>
            </a:r>
            <a:endParaRPr lang="en-US" sz="1100" dirty="0"/>
          </a:p>
        </p:txBody>
      </p:sp>
      <p:sp>
        <p:nvSpPr>
          <p:cNvPr id="6" name="Text 3"/>
          <p:cNvSpPr txBox="1"/>
          <p:nvPr/>
        </p:nvSpPr>
        <p:spPr>
          <a:xfrm>
            <a:off x="457200" y="1371600"/>
            <a:ext cx="3621938"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the inequality (x-1)(x+5)&gt;2x+3.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Expand and rearrange to compare with zero: x²+4x-5&gt;2x+3, so x²+2x-8&gt;0.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Critical values: (x+4)(x-2)=0, so x=-4 or x=2.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graph is ∪-shaped, and we want the parts above the axis, which are outside the roots. </a:t>
            </a:r>
            <a:r>
              <a:rPr lang="en-US" sz="1500" b="1" dirty="0">
                <a:solidFill>
                  <a:srgbClr val="1A1F2B"/>
                </a:solidFill>
                <a:latin typeface="Calibri" pitchFamily="34" charset="0"/>
                <a:ea typeface="Calibri" pitchFamily="34" charset="-122"/>
                <a:cs typeface="Calibri" pitchFamily="34" charset="-120"/>
              </a:rPr>
              <a:t>x&lt;-4 or x&gt;2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quadratic inequality?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shaped graph of y=6+x-x² is above the axis only between its roots, so 6+x-x²&gt;0 for -2&lt;x&lt;3.">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∩-shaped graph of y=6+x-x² is above the axis only between its roots, so 6+x-x²&gt;0 for -2&lt;x&lt;3.</a:t>
            </a:r>
            <a:endParaRPr lang="en-US" sz="1100" dirty="0"/>
          </a:p>
        </p:txBody>
      </p:sp>
      <p:sp>
        <p:nvSpPr>
          <p:cNvPr id="6" name="Text 3"/>
          <p:cNvSpPr txBox="1"/>
          <p:nvPr/>
        </p:nvSpPr>
        <p:spPr>
          <a:xfrm>
            <a:off x="457200" y="1371600"/>
            <a:ext cx="361188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x² coefficient is negative, either sketch the ∩-shape directly or multiply through by -1 first and reverse the sign. For example, 6+x-x²&gt;0 becomes x²-x-6&lt;0, that is (x-3)(x+2)&lt;0, so -2&lt;x&lt;3. Both routes give the same answer, as the sketch shows.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inequality is in a constant such as k?</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Discriminant questions often end in a quadratic inequality, not in x but in a constant such as k. The condition "the line misses the curve" means b²-4ac&lt;0, and b or c contains k, so the discriminant is itself a quadratic in k. Solve it in exactly the same way: critical values, then a sketch, now with k on the horizontal axis.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inequality is in a constant such as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a:t>
            </a:r>
            <a:endParaRPr lang="en-US" sz="1200" dirty="0"/>
          </a:p>
        </p:txBody>
      </p:sp>
      <p:pic>
        <p:nvPicPr>
          <p:cNvPr id="4" name="Image 0" descr="The discriminant from Worked example 6 plotted against k. It is negative only between the critical values -2 and 6, which is exactly where the line misses the curv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discriminant from Worked example 6 plotted against k. It is negative only between the critical values -2 and 6, which is exactly where the line misses the curve.</a:t>
            </a:r>
            <a:endParaRPr lang="en-US" sz="1100" dirty="0"/>
          </a:p>
        </p:txBody>
      </p:sp>
      <p:sp>
        <p:nvSpPr>
          <p:cNvPr id="6" name="Text 3"/>
          <p:cNvSpPr txBox="1"/>
          <p:nvPr/>
        </p:nvSpPr>
        <p:spPr>
          <a:xfrm>
            <a:off x="457200" y="1371600"/>
            <a:ext cx="3621938"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y=kx+1, where k is a constant, does not meet the curve y=x²+2x+5. Find the set of possible values of 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inequality is in a constant such as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 (continued)</a:t>
            </a:r>
            <a:endParaRPr lang="en-US" sz="1200" dirty="0"/>
          </a:p>
        </p:txBody>
      </p:sp>
      <p:pic>
        <p:nvPicPr>
          <p:cNvPr id="4" name="Image 0" descr="Every line y=kx+1 passes through (0, 1). As k increases from -2 to 6 the line swings between the two tangents without touching the curve; k=2 is one such lin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Every line y=kx+1 passes through (0, 1). As k increases from -2 to 6 the line swings between the two tangents without touching the curve; k=2 is one such line.</a:t>
            </a:r>
            <a:endParaRPr lang="en-US" sz="1100" dirty="0"/>
          </a:p>
        </p:txBody>
      </p:sp>
      <p:sp>
        <p:nvSpPr>
          <p:cNvPr id="6" name="Text 3"/>
          <p:cNvSpPr txBox="1"/>
          <p:nvPr/>
        </p:nvSpPr>
        <p:spPr>
          <a:xfrm>
            <a:off x="457200" y="1371600"/>
            <a:ext cx="3621938" cy="31263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and collect into a quadratic in x: x²+2x+5=kx+1, so x²+(2-k)x+4=0.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No intersection means no real roots, so b²-4ac&lt;0: (2-k)²-4(1)(4)&lt;0, which expands to k²-4k-12&lt;0.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Critical values: (k-6)(k+2)=0, so k=-2 or k=6.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"&lt;0" on a ∪-shaped graph is between the roots. </a:t>
            </a:r>
            <a:r>
              <a:rPr lang="en-US" sz="1500" b="1" dirty="0">
                <a:solidFill>
                  <a:srgbClr val="1A1F2B"/>
                </a:solidFill>
                <a:latin typeface="Calibri" pitchFamily="34" charset="0"/>
                <a:ea typeface="Calibri" pitchFamily="34" charset="-122"/>
                <a:cs typeface="Calibri" pitchFamily="34" charset="-120"/>
              </a:rPr>
              <a:t>{k: -2&lt;k&lt;6}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the critical values the line is a tangent: k=-2 touches the curve at (-2, 5) and k=6 touches it at (2, 13).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inequality is in a constant such as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"k&lt;-2, k&lt;6" or "k&lt;6 and k&lt;-2" because the inequality sign was "&lt;". The sign tells you which part of the graph you want, not which way to point each answer. Sketch it every 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inequalities and use set notation?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x must satisfy two inequalities at once, the answer is the </a:t>
            </a:r>
            <a:r>
              <a:rPr lang="en-US" sz="1500" b="1" dirty="0">
                <a:solidFill>
                  <a:srgbClr val="1A1F2B"/>
                </a:solidFill>
                <a:latin typeface="Calibri" pitchFamily="34" charset="0"/>
                <a:ea typeface="Calibri" pitchFamily="34" charset="-122"/>
                <a:cs typeface="Calibri" pitchFamily="34" charset="-120"/>
              </a:rPr>
              <a:t>overlap</a:t>
            </a:r>
            <a:r>
              <a:rPr lang="en-US" sz="1500" dirty="0">
                <a:solidFill>
                  <a:srgbClr val="1A1F2B"/>
                </a:solidFill>
                <a:latin typeface="Calibri" pitchFamily="34" charset="0"/>
                <a:ea typeface="Calibri" pitchFamily="34" charset="-122"/>
                <a:cs typeface="Calibri" pitchFamily="34" charset="-120"/>
              </a:rPr>
              <a:t> of the two solution sets. The safest way to find it is to draw both on number lines stacked above each other and read off where both are shaded. A filled circle marks an end value that is included (≤, ≥); an open circle one that is not (&lt;, &gt;).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answer that is one interval, such as -(3/2)≤x&lt;1, can be written as a single double inequality. An answer in two separate pieces needs the word "or", or a union symbol in set notation. The braces {x: …} are read "the set of all x such that…".</a:t>
            </a:r>
            <a:endParaRPr lang="en-US" sz="15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2962656"/>
          <a:ext cx="8229600" cy="914400"/>
        </p:xfrm>
        <a:graphic>
          <a:graphicData uri="http://schemas.openxmlformats.org/drawingml/2006/table">
            <a:tbl>
              <a:tblPr/>
              <a:tblGrid>
                <a:gridCol w="2595982"/>
                <a:gridCol w="2074774"/>
                <a:gridCol w="355884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Inequality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Set notation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-(3/2)≤x&lt;1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-(3/2)≤x&lt;1}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pieces ("or")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x&lt;-4 or x&gt;2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x&lt;-4}∪{x: x&gt;2}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at once ("and")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x&gt;-3 and x≤4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x&gt;-3}∩{x: x≤4}={x: -3&lt;x≤4}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inequalities and use set notation?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a:t>
            </a:r>
            <a:endParaRPr lang="en-US" sz="1200" dirty="0"/>
          </a:p>
        </p:txBody>
      </p:sp>
      <p:pic>
        <p:nvPicPr>
          <p:cNvPr id="4" name="Image 0" descr="Worked example 7 on number lines. Only values on both of the first two lines survive into the third.">    </p:cNvPr>
          <p:cNvPicPr>
            <a:picLocks noChangeAspect="1"/>
          </p:cNvPicPr>
          <p:nvPr/>
        </p:nvPicPr>
        <p:blipFill>
          <a:blip r:embed="rId1"/>
          <a:stretch>
            <a:fillRect/>
          </a:stretch>
        </p:blipFill>
        <p:spPr>
          <a:xfrm>
            <a:off x="4389120" y="1717243"/>
            <a:ext cx="4297680" cy="2115922"/>
          </a:xfrm>
          <a:prstGeom prst="rect">
            <a:avLst/>
          </a:prstGeom>
        </p:spPr>
      </p:pic>
      <p:sp>
        <p:nvSpPr>
          <p:cNvPr id="5" name="Text 2"/>
          <p:cNvSpPr txBox="1"/>
          <p:nvPr/>
        </p:nvSpPr>
        <p:spPr>
          <a:xfrm>
            <a:off x="4389120" y="3878885"/>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on number lines. Only values on both of the first two lines survive into the third.</a:t>
            </a:r>
            <a:endParaRPr lang="en-US" sz="1100" dirty="0"/>
          </a:p>
        </p:txBody>
      </p:sp>
      <p:sp>
        <p:nvSpPr>
          <p:cNvPr id="6" name="Text 3"/>
          <p:cNvSpPr txBox="1"/>
          <p:nvPr/>
        </p:nvSpPr>
        <p:spPr>
          <a:xfrm>
            <a:off x="457200" y="1371600"/>
            <a:ext cx="361188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set of values of x for which both 4(x+2)&lt;3x+9 and 2x²-3x-9≤0. Give your answer in set notation.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Linear inequality.</a:t>
            </a:r>
            <a:r>
              <a:rPr lang="en-US" sz="1500" dirty="0">
                <a:solidFill>
                  <a:srgbClr val="1A1F2B"/>
                </a:solidFill>
                <a:latin typeface="Calibri" pitchFamily="34" charset="0"/>
                <a:ea typeface="Calibri" pitchFamily="34" charset="-122"/>
                <a:cs typeface="Calibri" pitchFamily="34" charset="-120"/>
              </a:rPr>
              <a:t> 4x+8&lt;3x+9, so x&lt;1.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Quadratic inequality.</a:t>
            </a:r>
            <a:r>
              <a:rPr lang="en-US" sz="1500" dirty="0">
                <a:solidFill>
                  <a:srgbClr val="1A1F2B"/>
                </a:solidFill>
                <a:latin typeface="Calibri" pitchFamily="34" charset="0"/>
                <a:ea typeface="Calibri" pitchFamily="34" charset="-122"/>
                <a:cs typeface="Calibri" pitchFamily="34" charset="-120"/>
              </a:rPr>
              <a:t> Critical values: (2x+3)(x-3)=0, so x=-(3/2) or x=3. "≤0" on a ∪-shape is between the roots, with the roots included: -(3/2)≤x≤3.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inequalities and use set notation?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Overlap.</a:t>
            </a:r>
            <a:r>
              <a:rPr lang="en-US" sz="1500" dirty="0">
                <a:solidFill>
                  <a:srgbClr val="1A1F2B"/>
                </a:solidFill>
                <a:latin typeface="Calibri" pitchFamily="34" charset="0"/>
                <a:ea typeface="Calibri" pitchFamily="34" charset="-122"/>
                <a:cs typeface="Calibri" pitchFamily="34" charset="-120"/>
              </a:rPr>
              <a:t> The lower end comes from the quadratic and is included; the upper end comes from the linear inequality and is excluded. </a:t>
            </a:r>
            <a:r>
              <a:rPr lang="en-US" sz="1500" b="1" dirty="0">
                <a:solidFill>
                  <a:srgbClr val="1A1F2B"/>
                </a:solidFill>
                <a:latin typeface="Calibri" pitchFamily="34" charset="0"/>
                <a:ea typeface="Calibri" pitchFamily="34" charset="-122"/>
                <a:cs typeface="Calibri" pitchFamily="34" charset="-120"/>
              </a:rPr>
              <a:t>{x: -(3/2)≤x&lt;1}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inequalities and use set notation?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question asks for set notation, give your final answer in set notation, not just as inequalities. Use ∪ between two pieces; writing -4&gt;x&gt;2 says something no number can satisfy.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inequalities as regions on a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4908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inequality in x and y, such as y&gt;x²-4, is satisfied by a whole region of the plane. To draw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the boundary by replacing the inequality sign with "=".</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a </a:t>
            </a:r>
            <a:r>
              <a:rPr lang="en-US" sz="1500" b="1" dirty="0">
                <a:solidFill>
                  <a:srgbClr val="1A1F2B"/>
                </a:solidFill>
                <a:latin typeface="Calibri" pitchFamily="34" charset="0"/>
                <a:ea typeface="Calibri" pitchFamily="34" charset="-122"/>
                <a:cs typeface="Calibri" pitchFamily="34" charset="-120"/>
              </a:rPr>
              <a:t>solid</a:t>
            </a:r>
            <a:r>
              <a:rPr lang="en-US" sz="1500" dirty="0">
                <a:solidFill>
                  <a:srgbClr val="1A1F2B"/>
                </a:solidFill>
                <a:latin typeface="Calibri" pitchFamily="34" charset="0"/>
                <a:ea typeface="Calibri" pitchFamily="34" charset="-122"/>
                <a:cs typeface="Calibri" pitchFamily="34" charset="-120"/>
              </a:rPr>
              <a:t> boundary for ≤ or ≥ (points on it are included) and a </a:t>
            </a:r>
            <a:r>
              <a:rPr lang="en-US" sz="1500" b="1" dirty="0">
                <a:solidFill>
                  <a:srgbClr val="1A1F2B"/>
                </a:solidFill>
                <a:latin typeface="Calibri" pitchFamily="34" charset="0"/>
                <a:ea typeface="Calibri" pitchFamily="34" charset="-122"/>
                <a:cs typeface="Calibri" pitchFamily="34" charset="-120"/>
              </a:rPr>
              <a:t>dashed</a:t>
            </a:r>
            <a:r>
              <a:rPr lang="en-US" sz="1500" dirty="0">
                <a:solidFill>
                  <a:srgbClr val="1A1F2B"/>
                </a:solidFill>
                <a:latin typeface="Calibri" pitchFamily="34" charset="0"/>
                <a:ea typeface="Calibri" pitchFamily="34" charset="-122"/>
                <a:cs typeface="Calibri" pitchFamily="34" charset="-120"/>
              </a:rPr>
              <a:t> boundary for &lt; or &gt; (not included).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y&gt;f(x) is the region above the curve y=f(x); y&lt;f(x) is below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you are unsure which side, test a point that is not on the boundary; the origin is often easiest.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Shade and label the region you are asked for, unless the question gives a different instruction.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picture answers one-variable questions too: f(x)&lt;g(x) holds for the x-values where the graph of f is below the graph of g, which is either between or outside their intersection points.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inequalities as regions on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region y≥x²-4, y&lt;0 is shaded. The curve is solid (included) and the x-axis is dashed (excluded). The point (1, -2) is inside; (3, -1) is below the curve, so it is outsid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region y≥x²-4, y&lt;0 is shaded. The curve is solid (included) and the x-axis is dashed (excluded). The point (1, -2) is inside; (3, -1) is below the curve, so it is outside.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inequalities as regions on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Hence</a:t>
            </a:r>
            <a:endParaRPr lang="en-US" sz="1200" dirty="0"/>
          </a:p>
        </p:txBody>
      </p:sp>
      <p:sp>
        <p:nvSpPr>
          <p:cNvPr id="4" name="Text 2"/>
          <p:cNvSpPr txBox="1"/>
          <p:nvPr/>
        </p:nvSpPr>
        <p:spPr>
          <a:xfrm>
            <a:off x="457200" y="1371600"/>
            <a:ext cx="8229600" cy="210037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y=x²-2x-3 and the line L has equation y=x+1.</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coordinates of the points where L meets C.</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The region R lies above C and below L. Points on C are included in R; points on L are not. Write down inequalities that define R.</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The line y=x+k is a tangent to C. Find the value of k and the coordinates of the point of contact.</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 Hence, or otherwise, find the set of values of x for which x²-2x-3&lt;x+1.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inequalities as regions on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Hence (continued)</a:t>
            </a:r>
            <a:endParaRPr lang="en-US" sz="1200" dirty="0"/>
          </a:p>
        </p:txBody>
      </p:sp>
      <p:pic>
        <p:nvPicPr>
          <p:cNvPr id="4" name="Image 0" descr="Worked example 8. The boundary of R on the curve is solid (included); on the line it is dashed (excluded). The teal line is the parallel tangent from part (c).">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The boundary of R on the curve is solid (included); on the line it is dashed (excluded). The teal line is the parallel tangent from part (c).</a:t>
            </a:r>
            <a:endParaRPr lang="en-US" sz="1100" dirty="0"/>
          </a:p>
        </p:txBody>
      </p:sp>
      <p:sp>
        <p:nvSpPr>
          <p:cNvPr id="6" name="Text 3"/>
          <p:cNvSpPr txBox="1"/>
          <p:nvPr/>
        </p:nvSpPr>
        <p:spPr>
          <a:xfrm>
            <a:off x="457200" y="1371600"/>
            <a:ext cx="3621938"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x²-2x-3=x+1, so x²-3x-4=0, so (x+1)(x-4)=0. Then y=x+1 gives </a:t>
            </a:r>
            <a:r>
              <a:rPr lang="en-US" sz="1500" b="1" dirty="0">
                <a:solidFill>
                  <a:srgbClr val="1A1F2B"/>
                </a:solidFill>
                <a:latin typeface="Calibri" pitchFamily="34" charset="0"/>
                <a:ea typeface="Calibri" pitchFamily="34" charset="-122"/>
                <a:cs typeface="Calibri" pitchFamily="34" charset="-120"/>
              </a:rPr>
              <a:t>(-1, 0) and (4, 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Above C with the curve included (≤); below L with the line excluded (&lt;): </a:t>
            </a:r>
            <a:r>
              <a:rPr lang="en-US" sz="1500" b="1" dirty="0">
                <a:solidFill>
                  <a:srgbClr val="1A1F2B"/>
                </a:solidFill>
                <a:latin typeface="Calibri" pitchFamily="34" charset="0"/>
                <a:ea typeface="Calibri" pitchFamily="34" charset="-122"/>
                <a:cs typeface="Calibri" pitchFamily="34" charset="-120"/>
              </a:rPr>
              <a:t>x²-2x-3≤y&lt;x+1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Substitute y=x+k: x²-3x-(3+k)=0. Tangent means discriminant =0: 9+4(3+k)=0, so 21+4k=0 and k=-(21/4).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repeated root is x=-b/2a=(3/2), and y=(3/2)-(21/4)=-(15/4). Check on the curve: (9/4)-3-3=-(15/4)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inequalities as regions on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Hence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k=-(21/4), point of contact ((3/2), -(15/4))</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curve is below the line between the intersection points from (a). </a:t>
            </a:r>
            <a:r>
              <a:rPr lang="en-US" sz="1500" b="1" dirty="0">
                <a:solidFill>
                  <a:srgbClr val="1A1F2B"/>
                </a:solidFill>
                <a:latin typeface="Calibri" pitchFamily="34" charset="0"/>
                <a:ea typeface="Calibri" pitchFamily="34" charset="-122"/>
                <a:cs typeface="Calibri" pitchFamily="34" charset="-120"/>
              </a:rPr>
              <a:t>{x: -1&lt;x&lt;4}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inequalities as regions on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Describing a region with only one inequality, or with the right inequalities but the wrong strict or non-strict signs. Every boundary needs its own inequality, and the sign must match how that boundary is drawn.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substitute from the linear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Always rearrange the linear equation and substitute into the quadratic, never the other way round. Pick the variable whose coefficient is 1 if there is one, so that no fractions appear.</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give complete pairs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simultaneous-equation answer is a set of pairs. Find each partner from the linear equation (substituting into the quadratic can produce extra, false partners) and present the answers as coordinates or as matched x=…, 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critical values, then a sketch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any quadratic inequality, write the critical values first, then draw a quick sketch with them marked. A two-second sketch decides between "between the roots" and "outside the roots" far more reliably than a rule remembered under pressure.</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state the discriminant condition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parameter questions, say which condition you are using (b²-4ac&gt;0, =0 or &lt;0) and why, before substituting. In a "show that" part, every line of that working should be visible.</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match the answer form to the question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the set of values" wants inequalities; "in set notation" wants braces; "state the integer values" wants a list. Check whether the end values are included and use the correct strict or non-strict sign.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x²&gt;4x, divide by x to get x&gt;4.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could be negative or zero; dividing by it may reverse the sign or lose solutions.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x²-4x&gt;0⇒x(x-4)&gt;0⇒x&lt;0 or x&gt;4.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x²&gt;9 means x&gt;3.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Negative values such as -5 also satisfy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x&lt;-3 or x&gt;3.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separate intervals can be written as -4&gt;x&gt;2.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number is less than -4 and greater than 2 at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x&lt;-4 or x&gt;2, or a union in set notation.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zero discriminant means the line misses the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means one repeated root, so there is one point of contact.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discriminant ⇔ tangent; negative ⇔ no intersection.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y-value that satisfies the quadratic can be paired with any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solution pair must satisfy both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each partner from the linear equation and keep the pairs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dashed boundary means the region is on the other 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Dashed or solid says nothing about which side is the region.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Dashed: boundary not included (&lt;, &gt;). Solid: boundary included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P1.1 Indices, surds and quadratics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Factorising, completing the square and b²-4ac are the tools used at every step here; this page applies them to two equations at once.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P1.3 Curve sketching and P1.4 Straight-line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Sketches show how many times graphs meet, and perpendicular lines and intersection points use the same substitution method.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Circles (P2) and linear programming (D1)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line meets a circle at two, one or no points, decided by exactly the same discriminant test; a tangent to a circle is the case b²-4ac=0. In Decision Mathematics, a set of linear inequalities defines a feasible region on a graph, with the same boundary and shading conventions.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188159"/>
                <a:gridCol w="3540557"/>
                <a:gridCol w="250088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x=(-b±√(b²-4ac))/2a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solving the quadratic after substituting, when it does not factorise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b²-4ac&gt;0, =0, &lt;0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crosses (two points), touches (tangent), misses the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x=-b/2a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repeated root, giving the point of contact of a 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formula with b²-4ac=0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(x-α)(x-β)&lt;0⇔α&lt;x&lt;β; &gt;0⇔x&lt;α or x&gt;β (α&lt;β)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reading a quadratic inequality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a sketch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a&lt;b and m&lt;0⇒ma&gt;mb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multiplying or dividing an inequality by a negative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Solve the simultaneous equations y=2x and x²+y²=20.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Solve 3-2x≥11.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Solve x²&lt;9x.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value of k for which y=x+k is a tangent to y=x²-3x+1, and the point of contact.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Which of the points (1, -2) and (3, -1) lie in the region defined by y≥x²-4 and y&lt;0?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set of values of p for which the equation x²+px+p+3=0 has two distinct real roots.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Substitute y=2x: x²+4x²=20, so x²=4 and x=±2. Using y=2x for the partners: </a:t>
            </a:r>
            <a:r>
              <a:rPr lang="en-US" sz="1500" b="1" dirty="0">
                <a:solidFill>
                  <a:srgbClr val="1A1F2B"/>
                </a:solidFill>
                <a:latin typeface="Calibri" pitchFamily="34" charset="0"/>
                <a:ea typeface="Calibri" pitchFamily="34" charset="-122"/>
                <a:cs typeface="Calibri" pitchFamily="34" charset="-120"/>
              </a:rPr>
              <a:t>(2, 4) and (-2, -4)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-2x≥8. Dividing by -2 reverses the sign: </a:t>
            </a:r>
            <a:r>
              <a:rPr lang="en-US" sz="1500" b="1" dirty="0">
                <a:solidFill>
                  <a:srgbClr val="1A1F2B"/>
                </a:solidFill>
                <a:latin typeface="Calibri" pitchFamily="34" charset="0"/>
                <a:ea typeface="Calibri" pitchFamily="34" charset="-122"/>
                <a:cs typeface="Calibri" pitchFamily="34" charset="-120"/>
              </a:rPr>
              <a:t>x≤-4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x²-9x&lt;0, so x(x-9)&lt;0. Critical values 0 and 9; the ∪-shaped curve is below the axis between them: </a:t>
            </a:r>
            <a:r>
              <a:rPr lang="en-US" sz="1500" b="1" dirty="0">
                <a:solidFill>
                  <a:srgbClr val="1A1F2B"/>
                </a:solidFill>
                <a:latin typeface="Calibri" pitchFamily="34" charset="0"/>
                <a:ea typeface="Calibri" pitchFamily="34" charset="-122"/>
                <a:cs typeface="Calibri" pitchFamily="34" charset="-120"/>
              </a:rPr>
              <a:t>0&lt;x&lt;9</a:t>
            </a:r>
            <a:r>
              <a:rPr lang="en-US" sz="1500" dirty="0">
                <a:solidFill>
                  <a:srgbClr val="1A1F2B"/>
                </a:solidFill>
                <a:latin typeface="Calibri" pitchFamily="34" charset="0"/>
                <a:ea typeface="Calibri" pitchFamily="34" charset="-122"/>
                <a:cs typeface="Calibri" pitchFamily="34" charset="-120"/>
              </a:rPr>
              <a:t>. (Dividing by x would have lost the lower limit.)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x²-3x+1=x+k, so x²-4x+1-k=0. Tangent: 16-4(1-k)=0, so 12+4k=0 and k=-3. Then x²-4x+4=0, (x-2)²=0, x=2, y=2-3=-1. </a:t>
            </a:r>
            <a:r>
              <a:rPr lang="en-US" sz="1500" b="1" dirty="0">
                <a:solidFill>
                  <a:srgbClr val="1A1F2B"/>
                </a:solidFill>
                <a:latin typeface="Calibri" pitchFamily="34" charset="0"/>
                <a:ea typeface="Calibri" pitchFamily="34" charset="-122"/>
                <a:cs typeface="Calibri" pitchFamily="34" charset="-120"/>
              </a:rPr>
              <a:t>k=-3, point of contact (2, -1)</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(1, -2): -2≥1-4=-3 ✓ and -2&lt;0 ✓, so it is inside. (3, -1): -1≥9-4=5 is false, so it is outside. </a:t>
            </a:r>
            <a:r>
              <a:rPr lang="en-US" sz="1500" b="1" dirty="0">
                <a:solidFill>
                  <a:srgbClr val="1A1F2B"/>
                </a:solidFill>
                <a:latin typeface="Calibri" pitchFamily="34" charset="0"/>
                <a:ea typeface="Calibri" pitchFamily="34" charset="-122"/>
                <a:cs typeface="Calibri" pitchFamily="34" charset="-120"/>
              </a:rPr>
              <a:t>Only (1, -2)</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Two distinct roots: p²-4(p+3)&gt;0, so p²-4p-12&gt;0, (p-6)(p+2)&gt;0. Critical values -2 and 6; "&gt;0" on a ∪-shape is outside the roots: </a:t>
            </a:r>
            <a:r>
              <a:rPr lang="en-US" sz="1500" b="1" dirty="0">
                <a:solidFill>
                  <a:srgbClr val="1A1F2B"/>
                </a:solidFill>
                <a:latin typeface="Calibri" pitchFamily="34" charset="0"/>
                <a:ea typeface="Calibri" pitchFamily="34" charset="-122"/>
                <a:cs typeface="Calibri" pitchFamily="34" charset="-120"/>
              </a:rPr>
              <a:t>{p: p&lt;-2}∪{p: p&gt;6}</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Two equations connect the real numbers x and y:</a:t>
            </a:r>
            <a:endParaRPr lang="en-US" sz="1600" dirty="0"/>
          </a:p>
          <a:p>
            <a:pPr indent="0" marL="0">
              <a:spcAft>
                <a:spcPts val="600"/>
              </a:spcAft>
              <a:buNone/>
            </a:pPr>
            <a:r>
              <a:rPr lang="en-US" sz="1600" dirty="0">
                <a:solidFill>
                  <a:srgbClr val="1A1F2B"/>
                </a:solidFill>
              </a:rPr>
              <a:t>y − 3x = 1</a:t>
            </a:r>
            <a:endParaRPr lang="en-US" sz="1600" dirty="0"/>
          </a:p>
          <a:p>
            <a:pPr indent="0" marL="0">
              <a:spcAft>
                <a:spcPts val="600"/>
              </a:spcAft>
              <a:buNone/>
            </a:pPr>
            <a:r>
              <a:rPr lang="en-US" sz="1600" dirty="0">
                <a:solidFill>
                  <a:srgbClr val="1A1F2B"/>
                </a:solidFill>
              </a:rPr>
              <a:t>2x² + y² = 18</a:t>
            </a:r>
            <a:endParaRPr lang="en-US" sz="1600" dirty="0"/>
          </a:p>
          <a:p>
            <a:pPr indent="0" marL="0">
              <a:spcAft>
                <a:spcPts val="600"/>
              </a:spcAft>
              <a:buNone/>
            </a:pPr>
            <a:r>
              <a:rPr lang="en-US" sz="1600" dirty="0">
                <a:solidFill>
                  <a:srgbClr val="1A1F2B"/>
                </a:solidFill>
              </a:rPr>
              <a:t>(a) Show that substituting the first equation into the second gives 11x² + 6x − 17 = 0.  [2]</a:t>
            </a:r>
            <a:endParaRPr lang="en-US" sz="1600" dirty="0"/>
          </a:p>
          <a:p>
            <a:pPr indent="0" marL="0">
              <a:spcAft>
                <a:spcPts val="600"/>
              </a:spcAft>
              <a:buNone/>
            </a:pPr>
            <a:r>
              <a:rPr lang="en-US" sz="1600" dirty="0">
                <a:solidFill>
                  <a:srgbClr val="1A1F2B"/>
                </a:solidFill>
              </a:rPr>
              <a:t>(b) Hence solve the simultaneous equations, giving any non-integer values as exact fractions.  [4]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Solve the pair of simultaneous equations</a:t>
            </a:r>
            <a:endParaRPr lang="en-US" sz="1600" dirty="0"/>
          </a:p>
          <a:p>
            <a:pPr indent="0" marL="0">
              <a:spcAft>
                <a:spcPts val="600"/>
              </a:spcAft>
              <a:buNone/>
            </a:pPr>
            <a:r>
              <a:rPr lang="en-US" sz="1600" dirty="0">
                <a:solidFill>
                  <a:srgbClr val="1A1F2B"/>
                </a:solidFill>
              </a:rPr>
              <a:t>2x + y = 3</a:t>
            </a:r>
            <a:endParaRPr lang="en-US" sz="1600" dirty="0"/>
          </a:p>
          <a:p>
            <a:pPr indent="0" marL="0">
              <a:spcAft>
                <a:spcPts val="600"/>
              </a:spcAft>
              <a:buNone/>
            </a:pPr>
            <a:r>
              <a:rPr lang="en-US" sz="1600" dirty="0">
                <a:solidFill>
                  <a:srgbClr val="1A1F2B"/>
                </a:solidFill>
              </a:rPr>
              <a:t>4x² + xy − y² = 4</a:t>
            </a:r>
            <a:endParaRPr lang="en-US" sz="1600" dirty="0"/>
          </a:p>
          <a:p>
            <a:pPr indent="0" marL="0">
              <a:spcAft>
                <a:spcPts val="600"/>
              </a:spcAft>
              <a:buNone/>
            </a:pPr>
            <a:r>
              <a:rPr lang="en-US" sz="1600" dirty="0">
                <a:solidFill>
                  <a:srgbClr val="1A1F2B"/>
                </a:solidFill>
              </a:rPr>
              <a:t>(a) Show that eliminating y leads to 2x² − 15x + 13 = 0.  [3]</a:t>
            </a:r>
            <a:endParaRPr lang="en-US" sz="1600" dirty="0"/>
          </a:p>
          <a:p>
            <a:pPr indent="0" marL="0">
              <a:spcAft>
                <a:spcPts val="600"/>
              </a:spcAft>
              <a:buNone/>
            </a:pPr>
            <a:r>
              <a:rPr lang="en-US" sz="1600" dirty="0">
                <a:solidFill>
                  <a:srgbClr val="1A1F2B"/>
                </a:solidFill>
              </a:rPr>
              <a:t>(b) Hence find all pairs of values (x, y) that satisfy both equations.  [4]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y = 3x + 1 substituted: 2x² + (3x + 1)² = 18</a:t>
            </a:r>
            <a:endParaRPr lang="en-US" sz="1600" dirty="0"/>
          </a:p>
          <a:p>
            <a:pPr marL="342900" indent="-342900">
              <a:spcAft>
                <a:spcPts val="400"/>
              </a:spcAft>
              <a:buSzPct val="100000"/>
              <a:buChar char="•"/>
            </a:pPr>
            <a:r>
              <a:rPr lang="en-US" sz="1600" dirty="0">
                <a:solidFill>
                  <a:srgbClr val="1A1F2B"/>
                </a:solidFill>
              </a:rPr>
              <a:t>2x² + 9x² + 6x + 1 = 18, so 11x² + 6x − 17 = 0 (given answer, no errors seen)</a:t>
            </a:r>
            <a:endParaRPr lang="en-US" sz="1600" dirty="0"/>
          </a:p>
          <a:p>
            <a:pPr marL="342900" indent="-342900">
              <a:spcAft>
                <a:spcPts val="400"/>
              </a:spcAft>
              <a:buSzPct val="100000"/>
              <a:buChar char="•"/>
            </a:pPr>
            <a:r>
              <a:rPr lang="en-US" sz="1600" dirty="0">
                <a:solidFill>
                  <a:srgbClr val="1A1F2B"/>
                </a:solidFill>
              </a:rPr>
              <a:t>(x − 1)(11x + 17) = 0, or formula</a:t>
            </a:r>
            <a:endParaRPr lang="en-US" sz="1600" dirty="0"/>
          </a:p>
          <a:p>
            <a:pPr marL="342900" indent="-342900">
              <a:spcAft>
                <a:spcPts val="400"/>
              </a:spcAft>
              <a:buSzPct val="100000"/>
              <a:buChar char="•"/>
            </a:pPr>
            <a:r>
              <a:rPr lang="en-US" sz="1600" dirty="0">
                <a:solidFill>
                  <a:srgbClr val="1A1F2B"/>
                </a:solidFill>
              </a:rPr>
              <a:t>x = 1 or x = −17/11</a:t>
            </a:r>
            <a:endParaRPr lang="en-US" sz="1600" dirty="0"/>
          </a:p>
          <a:p>
            <a:pPr marL="342900" indent="-342900">
              <a:spcAft>
                <a:spcPts val="400"/>
              </a:spcAft>
              <a:buSzPct val="100000"/>
              <a:buChar char="•"/>
            </a:pPr>
            <a:r>
              <a:rPr lang="en-US" sz="1600" dirty="0">
                <a:solidFill>
                  <a:srgbClr val="1A1F2B"/>
                </a:solidFill>
              </a:rPr>
              <a:t>uses y = 3x + 1 for at least one y-value</a:t>
            </a:r>
            <a:endParaRPr lang="en-US" sz="1600" dirty="0"/>
          </a:p>
          <a:p>
            <a:pPr marL="342900" indent="-342900">
              <a:spcAft>
                <a:spcPts val="400"/>
              </a:spcAft>
              <a:buSzPct val="100000"/>
              <a:buChar char="•"/>
            </a:pPr>
            <a:r>
              <a:rPr lang="en-US" sz="1600" dirty="0">
                <a:solidFill>
                  <a:srgbClr val="1A1F2B"/>
                </a:solidFill>
              </a:rPr>
              <a:t>x = 1, y = 4 and x = −17/11, y = −40/11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y = 3 − 2x</a:t>
            </a:r>
            <a:endParaRPr lang="en-US" sz="1600" dirty="0"/>
          </a:p>
          <a:p>
            <a:pPr marL="342900" indent="-342900">
              <a:spcAft>
                <a:spcPts val="400"/>
              </a:spcAft>
              <a:buSzPct val="100000"/>
              <a:buChar char="•"/>
            </a:pPr>
            <a:r>
              <a:rPr lang="en-US" sz="1600" dirty="0">
                <a:solidFill>
                  <a:srgbClr val="1A1F2B"/>
                </a:solidFill>
              </a:rPr>
              <a:t>4x² + x(3 − 2x) − (3 − 2x)² = 4</a:t>
            </a:r>
            <a:endParaRPr lang="en-US" sz="1600" dirty="0"/>
          </a:p>
          <a:p>
            <a:pPr marL="342900" indent="-342900">
              <a:spcAft>
                <a:spcPts val="400"/>
              </a:spcAft>
              <a:buSzPct val="100000"/>
              <a:buChar char="•"/>
            </a:pPr>
            <a:r>
              <a:rPr lang="en-US" sz="1600" dirty="0">
                <a:solidFill>
                  <a:srgbClr val="1A1F2B"/>
                </a:solidFill>
              </a:rPr>
              <a:t>4x² + 3x − 2x² − 9 + 12x − 4x² = 4 ⇒ 2x² − 15x + 13 = 0 (given answer, correct expansion seen)</a:t>
            </a:r>
            <a:endParaRPr lang="en-US" sz="1600" dirty="0"/>
          </a:p>
          <a:p>
            <a:pPr marL="342900" indent="-342900">
              <a:spcAft>
                <a:spcPts val="400"/>
              </a:spcAft>
              <a:buSzPct val="100000"/>
              <a:buChar char="•"/>
            </a:pPr>
            <a:r>
              <a:rPr lang="en-US" sz="1600" dirty="0">
                <a:solidFill>
                  <a:srgbClr val="1A1F2B"/>
                </a:solidFill>
              </a:rPr>
              <a:t>(x − 1)(2x − 13) = 0</a:t>
            </a:r>
            <a:endParaRPr lang="en-US" sz="1600" dirty="0"/>
          </a:p>
          <a:p>
            <a:pPr marL="342900" indent="-342900">
              <a:spcAft>
                <a:spcPts val="400"/>
              </a:spcAft>
              <a:buSzPct val="100000"/>
              <a:buChar char="•"/>
            </a:pPr>
            <a:r>
              <a:rPr lang="en-US" sz="1600" dirty="0">
                <a:solidFill>
                  <a:srgbClr val="1A1F2B"/>
                </a:solidFill>
              </a:rPr>
              <a:t>x = 1 or x = 13/2</a:t>
            </a:r>
            <a:endParaRPr lang="en-US" sz="1600" dirty="0"/>
          </a:p>
          <a:p>
            <a:pPr marL="342900" indent="-342900">
              <a:spcAft>
                <a:spcPts val="400"/>
              </a:spcAft>
              <a:buSzPct val="100000"/>
              <a:buChar char="•"/>
            </a:pPr>
            <a:r>
              <a:rPr lang="en-US" sz="1600" dirty="0">
                <a:solidFill>
                  <a:srgbClr val="1A1F2B"/>
                </a:solidFill>
              </a:rPr>
              <a:t>uses y = 3 − 2x</a:t>
            </a:r>
            <a:endParaRPr lang="en-US" sz="1600" dirty="0"/>
          </a:p>
          <a:p>
            <a:pPr marL="342900" indent="-342900">
              <a:spcAft>
                <a:spcPts val="400"/>
              </a:spcAft>
              <a:buSzPct val="100000"/>
              <a:buChar char="•"/>
            </a:pPr>
            <a:r>
              <a:rPr lang="en-US" sz="1600" dirty="0">
                <a:solidFill>
                  <a:srgbClr val="1A1F2B"/>
                </a:solidFill>
              </a:rPr>
              <a:t>(1, 1) and (13/2, −10)</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P1.2 Simultaneous equations and inequalities · Edexcel IAL Maths</dc:title>
  <dc:subject>PptxGenJS Presentation</dc:subject>
  <dc:creator>Evan Kotronis · ExaminerPrep</dc:creator>
  <cp:lastModifiedBy>Evan Kotronis · ExaminerPrep</cp:lastModifiedBy>
  <cp:revision>1</cp:revision>
  <dcterms:created xsi:type="dcterms:W3CDTF">2026-10-26T15:11:33Z</dcterms:created>
  <dcterms:modified xsi:type="dcterms:W3CDTF">2026-10-26T15:11:33Z</dcterms:modified>
</cp:coreProperties>
</file>