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0de04e00-c46c-93aa-6e85-e726fdc5b77c}">
          <p14:sldIdLst>
            <p14:sldId id="256"/>
            <p14:sldId id="257"/>
            <p14:sldId id="258"/>
          </p14:sldIdLst>
        </p14:section>
        <p14:section name="Theory" id="{a6d838d7-452a-dec9-6dc5-2e6caf671d8f}">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c6ed2511-db50-4a97-3435-c4abb2d1acf9}">
          <p14:sldIdLst>
            <p14:sldId id="296"/>
            <p14:sldId id="297"/>
            <p14:sldId id="298"/>
          </p14:sldIdLst>
        </p14:section>
        <p14:section name="Answers" id="{0a0f5a4d-51c4-0c99-9b5f-ea9266e78fd0}">
          <p14:sldIdLst>
            <p14:sldId id="299"/>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M1.5 Statics of a particle. Notes for this topic: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forces act on a particle at rest?.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forces act on a particle at rest?.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forces act on a particle at rest?.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resolve forces and find a resultant?.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resolve forces and find a resultant?: Worked example 1.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resolve forces and find a resultant?: Worked example 1.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an equilibrium problem by resolving?.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an equilibrium problem by resolving?: Worked example 2.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an equilibrium problem by resolving?: Worked example 3.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an equilibrium problem by resolving?: Worked example 3.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triangle of forces quicker?.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triangle of forces quicker?: Worked example 4.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a triangle of forces quicker?: Worked example 4.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deal with a particle on a smooth inclined plane?.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deal with a particle on a smooth inclined plane?: Worked example 5.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deal with a particle on a smooth inclined plane?: Worked example 5.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deal with a particle on a smooth inclined plane?.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friction behave when a particle is at rest?.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friction behave when a particle is at rest?: Worked example 6.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friction behave when a particle is at rest?: Worked example 6.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on a rough inclined plane?.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on a rough inclined plane?: Worked example 7.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on a rough inclined plane?: Worked example 7.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on a rough inclined plane?: Worked example 7.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on a rough inclined plane?.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least force needed to move a particle?.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least force needed to move a particle?.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least force needed to move a particle?: Worked example 8.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least force needed to move a particle?: Worked example 8.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least force needed to move a particle?.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M1.5.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M1.5.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https://examinerprep.com/notes/edexcel-ial-maths/statics-of-a-particle/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https://examinerprep.com/ial-maths-m1-5-statics-of-a-particle-questions#IALM-M1-5-B-01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https://examinerprep.com/ial-maths-m1-5-statics-of-a-particle-questions#IALM-M1-5-B-02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https://examinerprep.com/ial-maths-m1-5-statics-of-a-particle-questions#IALM-M1-5-B-01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https://examinerprep.com/ial-maths-m1-5-statics-of-a-particle-questions#IALM-M1-5-B-02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3.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hyperlink" Target="https://examinerprep.com/notes/edexcel-ial-maths/statics-of-a-particle/" TargetMode="External"/><Relationship Id="rId2" Type="http://schemas.openxmlformats.org/officeDocument/2006/relationships/hyperlink" Target="https://examinerprep.com/ial-maths-m1-5-statics-of-a-particle-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M1.5 Statics of a particle</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Forces as vectors: components, resultants, magnitude and direction, forces written with i and j</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forces met in M1 statics: weight, normal reaction, tension, thrust and friction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Equilibrium of a particle by resolving in two perpendicular directions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triangle of forces for three forces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Particles suspended by two strings, and particles on inclined planes held by horizontal forces or strings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Friction in equilibrium: F ≤μR, limiting equilibrium, about to slide up or down a rough plane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least force needed to move a particle on a rough surface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particle is in equilibrium when the resultant force on it is zero, so every statics question is solved by drawing the forces, resolving in two perpendicular directions and setting each sum to zero.</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 force F at angle θ to a direction has component Fcos θ along it and Fsin θ perpendicular to it.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Two directions give two equations, so at most two unknowns can be found.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On a plane, resolve along and perpendicular to the plane. The normal reaction is not mgcos α if another force has a component perpendicular to the plane.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Friction opposes the motion the particle would have: F ≤μR. In limiting equilibrium (about to move), F = μR.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With friction there is usually a range of forces that keep a particle at rest: one end with friction acting down the plane, the other with it acting up.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Which forces act on a particle at rest?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Equilibrium of a particle.</a:t>
            </a:r>
            <a:r>
              <a:rPr lang="en-US" sz="1400" dirty="0">
                <a:solidFill>
                  <a:srgbClr val="1A1F2B"/>
                </a:solidFill>
                <a:latin typeface="Calibri" pitchFamily="34" charset="0"/>
                <a:ea typeface="Calibri" pitchFamily="34" charset="-122"/>
                <a:cs typeface="Calibri" pitchFamily="34" charset="-120"/>
              </a:rPr>
              <a:t> A particle is in equilibrium when the resultant of all the forces acting on it is zero.</a:t>
            </a:r>
            <a:endParaRPr lang="en-US" sz="1400" dirty="0"/>
          </a:p>
        </p:txBody>
      </p:sp>
      <p:sp>
        <p:nvSpPr>
          <p:cNvPr id="6" name="Text 4"/>
          <p:cNvSpPr txBox="1"/>
          <p:nvPr/>
        </p:nvSpPr>
        <p:spPr>
          <a:xfrm>
            <a:off x="457200" y="1888236"/>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Before you can add forces you must find them all. In M1 statics there are only five kinds, and each has a fixed direction rule.</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2467966"/>
          <a:ext cx="8229600" cy="914400"/>
        </p:xfrm>
        <a:graphic>
          <a:graphicData uri="http://schemas.openxmlformats.org/drawingml/2006/table">
            <a:tbl>
              <a:tblPr/>
              <a:tblGrid>
                <a:gridCol w="1407262"/>
                <a:gridCol w="2469794"/>
                <a:gridCol w="435254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Where it comes from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Weight mg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Gravity, with g = 9.8 m s⁻²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Vertically downwards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Normal reaction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surface the particle rests 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Perpendicular to the surface, away from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Tension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taut string, rope or cable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Along the string, away from the particle (a pull)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Thrust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light rod pushing on the 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Along the rod, towards the particle (a push)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rough surface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Along the surface, opposing the motion that would happen without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forces act on a particle at rest?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A particle resting on a rough slope. The normal reaction is perpendicular to the surface, friction acts along it (here up the slope, because the particle would slide down), and the weight is vertical.">    </p:cNvPr>
          <p:cNvPicPr>
            <a:picLocks noChangeAspect="1"/>
          </p:cNvPicPr>
          <p:nvPr/>
        </p:nvPicPr>
        <p:blipFill>
          <a:blip r:embed="rId1"/>
          <a:stretch>
            <a:fillRect/>
          </a:stretch>
        </p:blipFill>
        <p:spPr>
          <a:xfrm>
            <a:off x="5253228" y="1371600"/>
            <a:ext cx="3433572" cy="2469794"/>
          </a:xfrm>
          <a:prstGeom prst="rect">
            <a:avLst/>
          </a:prstGeom>
        </p:spPr>
      </p:pic>
      <p:sp>
        <p:nvSpPr>
          <p:cNvPr id="5" name="Text 2"/>
          <p:cNvSpPr txBox="1"/>
          <p:nvPr/>
        </p:nvSpPr>
        <p:spPr>
          <a:xfrm>
            <a:off x="5253228" y="3887114"/>
            <a:ext cx="3433572" cy="730606"/>
          </a:xfrm>
          <a:prstGeom prst="rect">
            <a:avLst/>
          </a:prstGeom>
          <a:noFill/>
          <a:ln/>
        </p:spPr>
        <p:txBody>
          <a:bodyPr wrap="square" lIns="0" tIns="0" rIns="0" bIns="0" rtlCol="0" anchor="t"/>
          <a:lstStyle/>
          <a:p>
            <a:pPr algn="ctr" indent="0" marL="0">
              <a:buNone/>
            </a:pPr>
            <a:r>
              <a:rPr lang="en-US" sz="1100" i="1" dirty="0">
                <a:solidFill>
                  <a:srgbClr val="5A6577"/>
                </a:solidFill>
              </a:rPr>
              <a:t>A particle resting on a rough slope. The normal reaction is perpendicular to the surface, friction acts along it (here up the slope, because the particle would slide down), and the weight is vertical.</a:t>
            </a:r>
            <a:endParaRPr lang="en-US" sz="1100" dirty="0"/>
          </a:p>
        </p:txBody>
      </p:sp>
      <p:sp>
        <p:nvSpPr>
          <p:cNvPr id="6" name="Text 3"/>
          <p:cNvSpPr txBox="1"/>
          <p:nvPr/>
        </p:nvSpPr>
        <p:spPr>
          <a:xfrm>
            <a:off x="457200" y="1371600"/>
            <a:ext cx="4475988" cy="21479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modelling words matter. A </a:t>
            </a:r>
            <a:r>
              <a:rPr lang="en-US" sz="1500" b="1" dirty="0">
                <a:solidFill>
                  <a:srgbClr val="1A1F2B"/>
                </a:solidFill>
                <a:latin typeface="Calibri" pitchFamily="34" charset="0"/>
                <a:ea typeface="Calibri" pitchFamily="34" charset="-122"/>
                <a:cs typeface="Calibri" pitchFamily="34" charset="-120"/>
              </a:rPr>
              <a:t>particle</a:t>
            </a:r>
            <a:r>
              <a:rPr lang="en-US" sz="1500" dirty="0">
                <a:solidFill>
                  <a:srgbClr val="1A1F2B"/>
                </a:solidFill>
                <a:latin typeface="Calibri" pitchFamily="34" charset="0"/>
                <a:ea typeface="Calibri" pitchFamily="34" charset="-122"/>
                <a:cs typeface="Calibri" pitchFamily="34" charset="-120"/>
              </a:rPr>
              <a:t> has all its forces acting at one point, so there is no turning and only resolving is needed. A </a:t>
            </a:r>
            <a:r>
              <a:rPr lang="en-US" sz="1500" b="1" dirty="0">
                <a:solidFill>
                  <a:srgbClr val="1A1F2B"/>
                </a:solidFill>
                <a:latin typeface="Calibri" pitchFamily="34" charset="0"/>
                <a:ea typeface="Calibri" pitchFamily="34" charset="-122"/>
                <a:cs typeface="Calibri" pitchFamily="34" charset="-120"/>
              </a:rPr>
              <a:t>light</a:t>
            </a:r>
            <a:r>
              <a:rPr lang="en-US" sz="1500" dirty="0">
                <a:solidFill>
                  <a:srgbClr val="1A1F2B"/>
                </a:solidFill>
                <a:latin typeface="Calibri" pitchFamily="34" charset="0"/>
                <a:ea typeface="Calibri" pitchFamily="34" charset="-122"/>
                <a:cs typeface="Calibri" pitchFamily="34" charset="-120"/>
              </a:rPr>
              <a:t> string or rod has no weight, so its tension or thrust is the same all along it. </a:t>
            </a:r>
            <a:r>
              <a:rPr lang="en-US" sz="1500" b="1" dirty="0">
                <a:solidFill>
                  <a:srgbClr val="1A1F2B"/>
                </a:solidFill>
                <a:latin typeface="Calibri" pitchFamily="34" charset="0"/>
                <a:ea typeface="Calibri" pitchFamily="34" charset="-122"/>
                <a:cs typeface="Calibri" pitchFamily="34" charset="-120"/>
              </a:rPr>
              <a:t>Inextensible</a:t>
            </a:r>
            <a:r>
              <a:rPr lang="en-US" sz="1500" dirty="0">
                <a:solidFill>
                  <a:srgbClr val="1A1F2B"/>
                </a:solidFill>
                <a:latin typeface="Calibri" pitchFamily="34" charset="0"/>
                <a:ea typeface="Calibri" pitchFamily="34" charset="-122"/>
                <a:cs typeface="Calibri" pitchFamily="34" charset="-120"/>
              </a:rPr>
              <a:t> means it does not stretch. A </a:t>
            </a:r>
            <a:r>
              <a:rPr lang="en-US" sz="1500" b="1" dirty="0">
                <a:solidFill>
                  <a:srgbClr val="1A1F2B"/>
                </a:solidFill>
                <a:latin typeface="Calibri" pitchFamily="34" charset="0"/>
                <a:ea typeface="Calibri" pitchFamily="34" charset="-122"/>
                <a:cs typeface="Calibri" pitchFamily="34" charset="-120"/>
              </a:rPr>
              <a:t>smooth</a:t>
            </a:r>
            <a:r>
              <a:rPr lang="en-US" sz="1500" dirty="0">
                <a:solidFill>
                  <a:srgbClr val="1A1F2B"/>
                </a:solidFill>
                <a:latin typeface="Calibri" pitchFamily="34" charset="0"/>
                <a:ea typeface="Calibri" pitchFamily="34" charset="-122"/>
                <a:cs typeface="Calibri" pitchFamily="34" charset="-120"/>
              </a:rPr>
              <a:t> surface gives no friction at all; a </a:t>
            </a:r>
            <a:r>
              <a:rPr lang="en-US" sz="1500" b="1" dirty="0">
                <a:solidFill>
                  <a:srgbClr val="1A1F2B"/>
                </a:solidFill>
                <a:latin typeface="Calibri" pitchFamily="34" charset="0"/>
                <a:ea typeface="Calibri" pitchFamily="34" charset="-122"/>
                <a:cs typeface="Calibri" pitchFamily="34" charset="-120"/>
              </a:rPr>
              <a:t>rough</a:t>
            </a:r>
            <a:r>
              <a:rPr lang="en-US" sz="1500" dirty="0">
                <a:solidFill>
                  <a:srgbClr val="1A1F2B"/>
                </a:solidFill>
                <a:latin typeface="Calibri" pitchFamily="34" charset="0"/>
                <a:ea typeface="Calibri" pitchFamily="34" charset="-122"/>
                <a:cs typeface="Calibri" pitchFamily="34" charset="-120"/>
              </a:rPr>
              <a:t> surface can give friction up to a maximum μR. A rod can pull (tension) or push (thrust), but a string can only pull: a negative tension in a string means the set-up is impossible.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forces act on a particle at rest?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directions relative to the surface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Drawing a vertical normal reaction on an inclined plane, or a horizontal friction force. Both act relative to the surface: the normal reaction at right angles to it, friction along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resolve forces and find a resultant?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Any force can be replaced by two perpendicular components. If a force F makes angle θ with a chosen direction, its component along that direction is Fcos θ and its component perpendicular to it is Fsin θ. To add several forces, add their components separately: X in one direction and Y in the other. Then the resultant has magnitude √(X² + Y²) and makes angle φ with the X-direction, where tan φ= Y/X.</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force written as (pi + qj) N already shows its components, and its magnitude is √(p² + q²). Use a sketch to fix the sign of each component (a force pointing left has a negative i-component), and always give a direction as an angle to a stated line, such as "49.1° above the direction of i".</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resolve forces and find a resultant?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Medium · Find</a:t>
            </a:r>
            <a:endParaRPr lang="en-US" sz="1200" dirty="0"/>
          </a:p>
        </p:txBody>
      </p:sp>
      <p:pic>
        <p:nvPicPr>
          <p:cNvPr id="4" name="Image 0" descr="The three forces of worked example 1, to scale, with their resultant (dashed) at 49.1° to i.">    </p:cNvPr>
          <p:cNvPicPr>
            <a:picLocks noChangeAspect="1"/>
          </p:cNvPicPr>
          <p:nvPr/>
        </p:nvPicPr>
        <p:blipFill>
          <a:blip r:embed="rId1"/>
          <a:stretch>
            <a:fillRect/>
          </a:stretch>
        </p:blipFill>
        <p:spPr>
          <a:xfrm>
            <a:off x="4475988" y="1371600"/>
            <a:ext cx="4210812" cy="2807208"/>
          </a:xfrm>
          <a:prstGeom prst="rect">
            <a:avLst/>
          </a:prstGeom>
        </p:spPr>
      </p:pic>
      <p:sp>
        <p:nvSpPr>
          <p:cNvPr id="5" name="Text 2"/>
          <p:cNvSpPr txBox="1"/>
          <p:nvPr/>
        </p:nvSpPr>
        <p:spPr>
          <a:xfrm>
            <a:off x="4475988" y="4224528"/>
            <a:ext cx="4210812" cy="393192"/>
          </a:xfrm>
          <a:prstGeom prst="rect">
            <a:avLst/>
          </a:prstGeom>
          <a:noFill/>
          <a:ln/>
        </p:spPr>
        <p:txBody>
          <a:bodyPr wrap="square" lIns="0" tIns="0" rIns="0" bIns="0" rtlCol="0" anchor="t"/>
          <a:lstStyle/>
          <a:p>
            <a:pPr algn="ctr" indent="0" marL="0">
              <a:buNone/>
            </a:pPr>
            <a:r>
              <a:rPr lang="en-US" sz="1100" i="1" dirty="0">
                <a:solidFill>
                  <a:srgbClr val="5A6577"/>
                </a:solidFill>
              </a:rPr>
              <a:t>The three forces of worked example 1, to scale, with their resultant (dashed) at 49.1° to i.</a:t>
            </a:r>
            <a:endParaRPr lang="en-US" sz="1100" dirty="0"/>
          </a:p>
        </p:txBody>
      </p:sp>
      <p:sp>
        <p:nvSpPr>
          <p:cNvPr id="6" name="Text 3"/>
          <p:cNvSpPr txBox="1"/>
          <p:nvPr/>
        </p:nvSpPr>
        <p:spPr>
          <a:xfrm>
            <a:off x="457200" y="1371600"/>
            <a:ext cx="3698748" cy="151424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Three horizontal forces act on a particle: 8 N in the direction of i, 6 N at 60° to i, and 5 N at 150° to i, each angle measured anticlockwise from i. Find the magnitude of the resultant force and the angle it makes with i.</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resolve forces and find a resultant?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Medium · Find (continued)</a:t>
            </a:r>
            <a:endParaRPr lang="en-US" sz="1200" dirty="0"/>
          </a:p>
        </p:txBody>
      </p:sp>
      <p:pic>
        <p:nvPicPr>
          <p:cNvPr id="4" name="Image 0" descr="Drawn tip to tail, the forces form a polygon closed by the resultant. The order does not matter; the components X and Y are the same.">    </p:cNvPr>
          <p:cNvPicPr>
            <a:picLocks noChangeAspect="1"/>
          </p:cNvPicPr>
          <p:nvPr/>
        </p:nvPicPr>
        <p:blipFill>
          <a:blip r:embed="rId1"/>
          <a:stretch>
            <a:fillRect/>
          </a:stretch>
        </p:blipFill>
        <p:spPr>
          <a:xfrm>
            <a:off x="5091379" y="1371600"/>
            <a:ext cx="3595421" cy="2638044"/>
          </a:xfrm>
          <a:prstGeom prst="rect">
            <a:avLst/>
          </a:prstGeom>
        </p:spPr>
      </p:pic>
      <p:sp>
        <p:nvSpPr>
          <p:cNvPr id="5" name="Text 2"/>
          <p:cNvSpPr txBox="1"/>
          <p:nvPr/>
        </p:nvSpPr>
        <p:spPr>
          <a:xfrm>
            <a:off x="5091379" y="4055364"/>
            <a:ext cx="3595421" cy="562356"/>
          </a:xfrm>
          <a:prstGeom prst="rect">
            <a:avLst/>
          </a:prstGeom>
          <a:noFill/>
          <a:ln/>
        </p:spPr>
        <p:txBody>
          <a:bodyPr wrap="square" lIns="0" tIns="0" rIns="0" bIns="0" rtlCol="0" anchor="t"/>
          <a:lstStyle/>
          <a:p>
            <a:pPr algn="ctr" indent="0" marL="0">
              <a:buNone/>
            </a:pPr>
            <a:r>
              <a:rPr lang="en-US" sz="1100" i="1" dirty="0">
                <a:solidFill>
                  <a:srgbClr val="5A6577"/>
                </a:solidFill>
              </a:rPr>
              <a:t>Drawn tip to tail, the forces form a polygon closed by the resultant. The order does not matter; the components X and Y are the same.</a:t>
            </a:r>
            <a:endParaRPr lang="en-US" sz="1100" dirty="0"/>
          </a:p>
        </p:txBody>
      </p:sp>
      <p:sp>
        <p:nvSpPr>
          <p:cNvPr id="6" name="Text 3"/>
          <p:cNvSpPr txBox="1"/>
          <p:nvPr/>
        </p:nvSpPr>
        <p:spPr>
          <a:xfrm>
            <a:off x="457200" y="1371600"/>
            <a:ext cx="4314139" cy="23070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Components parallel to i: X = 8 + 6cos 60° + 5cos 150° = 8 + 3 - 4.330 = 6.670 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Components parallel to j: Y = 0 + 6sin 60° + 5sin 150° = 5.196 + 2.5 = 7.696 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Magnitude √(6.670² + 7.696²) = 10.18 N, and tan φ= 7.696 ÷6.670 gives φ= 49.1°. Both components are positive, so the resultant points into the first quadrant. </a:t>
            </a:r>
            <a:r>
              <a:rPr lang="en-US" sz="1500" b="1" dirty="0">
                <a:solidFill>
                  <a:srgbClr val="1A1F2B"/>
                </a:solidFill>
                <a:latin typeface="Calibri" pitchFamily="34" charset="0"/>
                <a:ea typeface="Calibri" pitchFamily="34" charset="-122"/>
                <a:cs typeface="Calibri" pitchFamily="34" charset="-120"/>
              </a:rPr>
              <a:t>10.2 N at 49.1° to i</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an equilibrium problem by resolving?</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243961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method is the same every time: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Draw a clear diagram with every force on the particle, labelled, and the given angles marked.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Choose two perpendicular directions, usually horizontal and vertical, or along and perpendicular to a plane. Pick them so that the unknown forces have as few components as possible.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Resolve in each direction, writing "R(→)" or "R(↑)" so the direction of each equation is clear.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Solve the two equations simultaneously.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forces given as vectors, equilibrium means the vector sum is 0: the i-components and the j-components each add to zero. A useful consequence: if one force is removed from a set in equilibrium, the rest add up to a force equal and opposite to the one removed.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an equilibrium problem by resolving?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Easy · Find</a:t>
            </a:r>
            <a:endParaRPr lang="en-US" sz="1200" dirty="0"/>
          </a:p>
        </p:txBody>
      </p:sp>
      <p:pic>
        <p:nvPicPr>
          <p:cNvPr id="4" name="Image 0" descr="The three forces of worked example 2. F₃ points left and down; it makes 104.0° with i, measured clockwise.">    </p:cNvPr>
          <p:cNvPicPr>
            <a:picLocks noChangeAspect="1"/>
          </p:cNvPicPr>
          <p:nvPr/>
        </p:nvPicPr>
        <p:blipFill>
          <a:blip r:embed="rId1"/>
          <a:stretch>
            <a:fillRect/>
          </a:stretch>
        </p:blipFill>
        <p:spPr>
          <a:xfrm>
            <a:off x="6548018" y="1371600"/>
            <a:ext cx="2138782" cy="2638044"/>
          </a:xfrm>
          <a:prstGeom prst="rect">
            <a:avLst/>
          </a:prstGeom>
        </p:spPr>
      </p:pic>
      <p:sp>
        <p:nvSpPr>
          <p:cNvPr id="5" name="Text 2"/>
          <p:cNvSpPr txBox="1"/>
          <p:nvPr/>
        </p:nvSpPr>
        <p:spPr>
          <a:xfrm>
            <a:off x="6428689" y="4055364"/>
            <a:ext cx="2377440" cy="562356"/>
          </a:xfrm>
          <a:prstGeom prst="rect">
            <a:avLst/>
          </a:prstGeom>
          <a:noFill/>
          <a:ln/>
        </p:spPr>
        <p:txBody>
          <a:bodyPr wrap="square" lIns="0" tIns="0" rIns="0" bIns="0" rtlCol="0" anchor="t"/>
          <a:lstStyle/>
          <a:p>
            <a:pPr algn="ctr" indent="0" marL="0">
              <a:buNone/>
            </a:pPr>
            <a:r>
              <a:rPr lang="en-US" sz="1100" i="1" dirty="0">
                <a:solidFill>
                  <a:srgbClr val="5A6577"/>
                </a:solidFill>
              </a:rPr>
              <a:t>The three forces of worked example 2. F₃ points left and down; it makes 104.0° with i, measured clockwise.</a:t>
            </a:r>
            <a:endParaRPr lang="en-US" sz="1100" dirty="0"/>
          </a:p>
        </p:txBody>
      </p:sp>
      <p:sp>
        <p:nvSpPr>
          <p:cNvPr id="6" name="Text 3"/>
          <p:cNvSpPr txBox="1"/>
          <p:nvPr/>
        </p:nvSpPr>
        <p:spPr>
          <a:xfrm>
            <a:off x="457200" y="1371600"/>
            <a:ext cx="5770778"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is in equilibrium under three forces: F₁ = (5i + 2j) N, F₂ = (-3i + 6j) N and F₃. (a) Find F₃, its magnitude, and the angle it makes with i. (b) F₂ is removed. Find the magnitude of the resultant of the two forces that remain.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forces add to zero: F₃ = -(F₁ + F₂) = -(2i + 8j). Magnitude √(2² + 8²) = √68 = 2√17 = 8.25 N. The force points left and down, at tan⁻¹(8 ÷2) = 76.0° below -i, so the angle with i is 180° - 76.0°. </a:t>
            </a:r>
            <a:r>
              <a:rPr lang="en-US" sz="1500" b="1" dirty="0">
                <a:solidFill>
                  <a:srgbClr val="1A1F2B"/>
                </a:solidFill>
                <a:latin typeface="Calibri" pitchFamily="34" charset="0"/>
                <a:ea typeface="Calibri" pitchFamily="34" charset="-122"/>
                <a:cs typeface="Calibri" pitchFamily="34" charset="-120"/>
              </a:rPr>
              <a:t>F₃ = (−2i − 8j) N, 8.25 N, 104.0° to i (clockwise)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F₁ + F₃ = -F₂ = (3i - 6j) N, magnitude √45 = 3√5. </a:t>
            </a:r>
            <a:r>
              <a:rPr lang="en-US" sz="1500" b="1" dirty="0">
                <a:solidFill>
                  <a:srgbClr val="1A1F2B"/>
                </a:solidFill>
                <a:latin typeface="Calibri" pitchFamily="34" charset="0"/>
                <a:ea typeface="Calibri" pitchFamily="34" charset="-122"/>
                <a:cs typeface="Calibri" pitchFamily="34" charset="-120"/>
              </a:rPr>
              <a:t>6.71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an equilibrium problem by resolving?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a:t>
            </a:r>
            <a:endParaRPr lang="en-US" sz="1200" dirty="0"/>
          </a:p>
        </p:txBody>
      </p:sp>
      <p:pic>
        <p:nvPicPr>
          <p:cNvPr id="4" name="Image 0" descr="Tensions and weight to scale. The steeper string carries the larger tension.">    </p:cNvPr>
          <p:cNvPicPr>
            <a:picLocks noChangeAspect="1"/>
          </p:cNvPicPr>
          <p:nvPr/>
        </p:nvPicPr>
        <p:blipFill>
          <a:blip r:embed="rId1"/>
          <a:stretch>
            <a:fillRect/>
          </a:stretch>
        </p:blipFill>
        <p:spPr>
          <a:xfrm>
            <a:off x="4389120" y="1444752"/>
            <a:ext cx="4297680" cy="2829154"/>
          </a:xfrm>
          <a:prstGeom prst="rect">
            <a:avLst/>
          </a:prstGeom>
        </p:spPr>
      </p:pic>
      <p:sp>
        <p:nvSpPr>
          <p:cNvPr id="5" name="Text 2"/>
          <p:cNvSpPr txBox="1"/>
          <p:nvPr/>
        </p:nvSpPr>
        <p:spPr>
          <a:xfrm>
            <a:off x="4389120" y="4319626"/>
            <a:ext cx="4297680" cy="224028"/>
          </a:xfrm>
          <a:prstGeom prst="rect">
            <a:avLst/>
          </a:prstGeom>
          <a:noFill/>
          <a:ln/>
        </p:spPr>
        <p:txBody>
          <a:bodyPr wrap="square" lIns="0" tIns="0" rIns="0" bIns="0" rtlCol="0" anchor="t"/>
          <a:lstStyle/>
          <a:p>
            <a:pPr algn="ctr" indent="0" marL="0">
              <a:buNone/>
            </a:pPr>
            <a:r>
              <a:rPr lang="en-US" sz="1100" i="1" dirty="0">
                <a:solidFill>
                  <a:srgbClr val="5A6577"/>
                </a:solidFill>
              </a:rPr>
              <a:t>Tensions and weight to scale. The steeper string carries the larger tension.</a:t>
            </a:r>
            <a:endParaRPr lang="en-US" sz="1100" dirty="0"/>
          </a:p>
        </p:txBody>
      </p:sp>
      <p:sp>
        <p:nvSpPr>
          <p:cNvPr id="6" name="Text 3"/>
          <p:cNvSpPr txBox="1"/>
          <p:nvPr/>
        </p:nvSpPr>
        <p:spPr>
          <a:xfrm>
            <a:off x="457200" y="1371600"/>
            <a:ext cx="3611880"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P of mass 6 kg hangs in equilibrium from two light inextensible strings AP and BP. The ends A and B are fixed to a horizontal ceiling. AP makes an angle of 50° with the horizontal and BP makes an angle of 30° with the horizontal. Find the tension in each string.</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 with tension T₁ in AP and T₂ in BP: T₁cos 50° = T₂cos 30°, so T₁ = 1.3473 T₂.</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 T₁sin 50° + T₂sin 30° = 6 ×9.8 = 58.8.</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an equilibrium problem by resolving?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Substitute: (1.3473sin 50° + sin 30°)T₂ = 58.8, so T₂ = 38.38 N and T₁ = 1.3473 ×38.38 = 51.71 N. </a:t>
            </a:r>
            <a:r>
              <a:rPr lang="en-US" sz="1500" b="1" dirty="0">
                <a:solidFill>
                  <a:srgbClr val="1A1F2B"/>
                </a:solidFill>
                <a:latin typeface="Calibri" pitchFamily="34" charset="0"/>
                <a:ea typeface="Calibri" pitchFamily="34" charset="-122"/>
                <a:cs typeface="Calibri" pitchFamily="34" charset="-120"/>
              </a:rPr>
              <a:t>T₁ = 51.7 N, T₂ = 38.4 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Keep unrounded values between steps; rounding T₂ to 38 first would move T₁ to 51.2 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a triangle of forces quicker?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exactly three forces keep a particle in equilibrium, drawing them tip to tail gives a closed </a:t>
            </a:r>
            <a:r>
              <a:rPr lang="en-US" sz="1500" b="1" dirty="0">
                <a:solidFill>
                  <a:srgbClr val="1A1F2B"/>
                </a:solidFill>
                <a:latin typeface="Calibri" pitchFamily="34" charset="0"/>
                <a:ea typeface="Calibri" pitchFamily="34" charset="-122"/>
                <a:cs typeface="Calibri" pitchFamily="34" charset="-120"/>
              </a:rPr>
              <a:t>triangle of forces</a:t>
            </a:r>
            <a:r>
              <a:rPr lang="en-US" sz="1500" dirty="0">
                <a:solidFill>
                  <a:srgbClr val="1A1F2B"/>
                </a:solidFill>
                <a:latin typeface="Calibri" pitchFamily="34" charset="0"/>
                <a:ea typeface="Calibri" pitchFamily="34" charset="-122"/>
                <a:cs typeface="Calibri" pitchFamily="34" charset="-120"/>
              </a:rPr>
              <a:t>. The sides are proportional to the forces, so the sine rule gives the unknown magnitudes without simultaneous equations. The angle inside the triangle between two sides is 180° minus the angle between those two forces on the force diagram, so sketch carefully. Resolving twice always works too; the triangle is just faster when the angles are awkward. (Lami's theorem is the same sine rule in another form; it is not needed.)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is a triangle of forces quicker?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a:t>
            </a:r>
            <a:endParaRPr lang="en-US" sz="1200" dirty="0"/>
          </a:p>
        </p:txBody>
      </p:sp>
      <p:pic>
        <p:nvPicPr>
          <p:cNvPr id="4" name="Image 0" descr="Left: the force diagram. Right: the same forces tip to tail form a closed triangle with angles 65°, 75° and 40° opposite W, T and P.">    </p:cNvPr>
          <p:cNvPicPr>
            <a:picLocks noChangeAspect="1"/>
          </p:cNvPicPr>
          <p:nvPr/>
        </p:nvPicPr>
        <p:blipFill>
          <a:blip r:embed="rId1"/>
          <a:stretch>
            <a:fillRect/>
          </a:stretch>
        </p:blipFill>
        <p:spPr>
          <a:xfrm>
            <a:off x="4389120" y="1680667"/>
            <a:ext cx="4297680" cy="2189988"/>
          </a:xfrm>
          <a:prstGeom prst="rect">
            <a:avLst/>
          </a:prstGeom>
        </p:spPr>
      </p:pic>
      <p:sp>
        <p:nvSpPr>
          <p:cNvPr id="5" name="Text 2"/>
          <p:cNvSpPr txBox="1"/>
          <p:nvPr/>
        </p:nvSpPr>
        <p:spPr>
          <a:xfrm>
            <a:off x="4389120" y="3916375"/>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Left: the force diagram. Right: the same forces tip to tail form a closed triangle with angles 65°, 75° and 40° opposite W, T and P.</a:t>
            </a:r>
            <a:endParaRPr lang="en-US" sz="1100" dirty="0"/>
          </a:p>
        </p:txBody>
      </p:sp>
      <p:sp>
        <p:nvSpPr>
          <p:cNvPr id="6" name="Text 3"/>
          <p:cNvSpPr txBox="1"/>
          <p:nvPr/>
        </p:nvSpPr>
        <p:spPr>
          <a:xfrm>
            <a:off x="457200" y="1371600"/>
            <a:ext cx="3611880" cy="220096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of weight 30 N is held in equilibrium by a light string and a force of magnitude P newtons. The string makes an angle of 40° with the upward vertical. The force P acts on the other side of the vertical, at 15° above the horizontal. Find the tension in the string and the value of P.</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is a triangle of forces quicker?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 (continued)</a:t>
            </a:r>
            <a:endParaRPr lang="en-US" sz="1200" dirty="0"/>
          </a:p>
        </p:txBody>
      </p:sp>
      <p:sp>
        <p:nvSpPr>
          <p:cNvPr id="4" name="Text 2"/>
          <p:cNvSpPr txBox="1"/>
          <p:nvPr/>
        </p:nvSpPr>
        <p:spPr>
          <a:xfrm>
            <a:off x="457200" y="1371600"/>
            <a:ext cx="8229600" cy="15828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Angles in the triangle (180° minus the angle between each pair of forces): between T and P the angle is 180° - 50° - 15° = 115°, so 65° is opposite W; between W and P it is 105°, so 75° is opposite T; between W and T it is 140°, so 40° is opposite P.</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Sine rule: 30/sin 65° = T/sin 75° = P/sin 40° = 33.10. So T = 33.10sin 75° = 31.97 and P = 33.10sin 40° = 21.28. </a:t>
            </a:r>
            <a:r>
              <a:rPr lang="en-US" sz="1500" b="1" dirty="0">
                <a:solidFill>
                  <a:srgbClr val="1A1F2B"/>
                </a:solidFill>
                <a:latin typeface="Calibri" pitchFamily="34" charset="0"/>
                <a:ea typeface="Calibri" pitchFamily="34" charset="-122"/>
                <a:cs typeface="Calibri" pitchFamily="34" charset="-120"/>
              </a:rPr>
              <a:t>T = 32.0 N, P = 21.3 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by resolving horizontally: Tsin 40° = 20.55 and Pcos 15° = 20.55.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deal with a particle on a smooth inclined plane?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Resolve parallel and perpendicular to the plane: then the normal reaction (and friction, if any) need no resolving. For a plane at angle α to the horizontal, the weight has components mgsin α down the plane and mgcos α into the plane. A horizontal force P pushing towards the plane makes angle α with the plane: Pcos α up the plane and Psin α into it, so it increases the normal reaction. A string at angle β to the plane, pulling up the slope, gives Tcos β up the plane and Tsin β away from it, so it reduces the normal reaction.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deal with a particle on a smooth inclined plane?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Find</a:t>
            </a:r>
            <a:endParaRPr lang="en-US" sz="1200" dirty="0"/>
          </a:p>
        </p:txBody>
      </p:sp>
      <p:pic>
        <p:nvPicPr>
          <p:cNvPr id="4" name="Image 0" descr="Worked example 5, to scale. The normal reaction (32.4 N) is larger than the weight (29.4 N), because P also pushes the particle into the plane.">    </p:cNvPr>
          <p:cNvPicPr>
            <a:picLocks noChangeAspect="1"/>
          </p:cNvPicPr>
          <p:nvPr/>
        </p:nvPicPr>
        <p:blipFill>
          <a:blip r:embed="rId1"/>
          <a:stretch>
            <a:fillRect/>
          </a:stretch>
        </p:blipFill>
        <p:spPr>
          <a:xfrm>
            <a:off x="5248656" y="1371600"/>
            <a:ext cx="3438144" cy="2638044"/>
          </a:xfrm>
          <a:prstGeom prst="rect">
            <a:avLst/>
          </a:prstGeom>
        </p:spPr>
      </p:pic>
      <p:sp>
        <p:nvSpPr>
          <p:cNvPr id="5" name="Text 2"/>
          <p:cNvSpPr txBox="1"/>
          <p:nvPr/>
        </p:nvSpPr>
        <p:spPr>
          <a:xfrm>
            <a:off x="5248656" y="4055364"/>
            <a:ext cx="3438144"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to scale. The normal reaction (32.4 N) is larger than the weight (29.4 N), because P also pushes the particle into the plane.</a:t>
            </a:r>
            <a:endParaRPr lang="en-US" sz="1100" dirty="0"/>
          </a:p>
        </p:txBody>
      </p:sp>
      <p:sp>
        <p:nvSpPr>
          <p:cNvPr id="6" name="Text 3"/>
          <p:cNvSpPr txBox="1"/>
          <p:nvPr/>
        </p:nvSpPr>
        <p:spPr>
          <a:xfrm>
            <a:off x="457200" y="1371600"/>
            <a:ext cx="4471416"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of mass 3 kg rests on a smooth plane inclined at 25° to the horizontal. It is held in equilibrium by a horizontal force of magnitude P newtons, acting in the vertical plane containing a line of greatest slope. (a) Find P. (b) Find the normal reaction. (c) The horizontal force is replaced by a force acting up the line of greatest slope. Find the magnitude of this force and the new normal reaction.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R(parallel to the plane): Pcos 25° = 3 ×9.8 ×sin 25°, so P = 29.4tan 25° = 13.71. </a:t>
            </a:r>
            <a:r>
              <a:rPr lang="en-US" sz="1500" b="1" dirty="0">
                <a:solidFill>
                  <a:srgbClr val="1A1F2B"/>
                </a:solidFill>
                <a:latin typeface="Calibri" pitchFamily="34" charset="0"/>
                <a:ea typeface="Calibri" pitchFamily="34" charset="-122"/>
                <a:cs typeface="Calibri" pitchFamily="34" charset="-120"/>
              </a:rPr>
              <a:t>P = 13.7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R(perpendicular to the plane):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deal with a particle on a smooth inclined plane?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Find (continued)</a:t>
            </a:r>
            <a:endParaRPr lang="en-US" sz="1200" dirty="0"/>
          </a:p>
        </p:txBody>
      </p:sp>
      <p:sp>
        <p:nvSpPr>
          <p:cNvPr id="4" name="Text 2"/>
          <p:cNvSpPr txBox="1"/>
          <p:nvPr/>
        </p:nvSpPr>
        <p:spPr>
          <a:xfrm>
            <a:off x="457200" y="1371600"/>
            <a:ext cx="8229600" cy="112196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 = 29.4cos 25° + Psin 25° = 32.44. </a:t>
            </a:r>
            <a:r>
              <a:rPr lang="en-US" sz="1500" b="1" dirty="0">
                <a:solidFill>
                  <a:srgbClr val="1A1F2B"/>
                </a:solidFill>
                <a:latin typeface="Calibri" pitchFamily="34" charset="0"/>
                <a:ea typeface="Calibri" pitchFamily="34" charset="-122"/>
                <a:cs typeface="Calibri" pitchFamily="34" charset="-120"/>
              </a:rPr>
              <a:t>R = 32.4 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 force along the plane has no perpendicular component: force = 29.4sin 25° = 12.4 N and R = 29.4cos 25° = 26.6 N. </a:t>
            </a:r>
            <a:r>
              <a:rPr lang="en-US" sz="1500" b="1" dirty="0">
                <a:solidFill>
                  <a:srgbClr val="1A1F2B"/>
                </a:solidFill>
                <a:latin typeface="Calibri" pitchFamily="34" charset="0"/>
                <a:ea typeface="Calibri" pitchFamily="34" charset="-122"/>
                <a:cs typeface="Calibri" pitchFamily="34" charset="-120"/>
              </a:rPr>
              <a:t>12.4 N; R = 26.6 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for (b): P, the weight and R form a right-angled triangle, so R = 29.4 ÷cos 25° = 32.44 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deal with a particle on a smooth inclined plane?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R = mg cos α out of habit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That is only true when no force other than the weight has a component perpendicular to the plane. Always resolve perpendicular to the plane in full.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friction behave when a particle is at rest?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828446"/>
          </a:xfrm>
          <a:prstGeom prst="roundRect">
            <a:avLst>
              <a:gd name="adj" fmla="val 6623"/>
            </a:avLst>
          </a:prstGeom>
          <a:solidFill>
            <a:srgbClr val="EEF2FF"/>
          </a:solidFill>
          <a:ln w="9525">
            <a:solidFill>
              <a:srgbClr val="DDE2EA"/>
            </a:solidFill>
            <a:prstDash val="solid"/>
          </a:ln>
        </p:spPr>
      </p:sp>
      <p:sp>
        <p:nvSpPr>
          <p:cNvPr id="5" name="Text 3"/>
          <p:cNvSpPr txBox="1"/>
          <p:nvPr/>
        </p:nvSpPr>
        <p:spPr>
          <a:xfrm>
            <a:off x="603504" y="1463040"/>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Friction in equilibrium.</a:t>
            </a:r>
            <a:r>
              <a:rPr lang="en-US" sz="1400" dirty="0">
                <a:solidFill>
                  <a:srgbClr val="1A1F2B"/>
                </a:solidFill>
                <a:latin typeface="Calibri" pitchFamily="34" charset="0"/>
                <a:ea typeface="Calibri" pitchFamily="34" charset="-122"/>
                <a:cs typeface="Calibri" pitchFamily="34" charset="-120"/>
              </a:rPr>
              <a:t> F ≤μR, with F = μR when the particle is on the point of moving. μ is the coefficient of friction between the surfaces: a number with no units, usually between 0 and 1; μ= 0 is a smooth surface.</a:t>
            </a:r>
            <a:endParaRPr lang="en-US" sz="1400" dirty="0"/>
          </a:p>
        </p:txBody>
      </p:sp>
      <p:sp>
        <p:nvSpPr>
          <p:cNvPr id="6" name="Text 4"/>
          <p:cNvSpPr txBox="1"/>
          <p:nvPr/>
        </p:nvSpPr>
        <p:spPr>
          <a:xfrm>
            <a:off x="457200" y="2318918"/>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Friction is only as large as it needs to be. While the particle stays at rest, F is found by resolving, not from μR. The maximum available friction is μR; when F reaches it, the particle is in </a:t>
            </a:r>
            <a:r>
              <a:rPr lang="en-US" sz="1500" b="1" dirty="0">
                <a:solidFill>
                  <a:srgbClr val="1A1F2B"/>
                </a:solidFill>
                <a:latin typeface="Calibri" pitchFamily="34" charset="0"/>
                <a:ea typeface="Calibri" pitchFamily="34" charset="-122"/>
                <a:cs typeface="Calibri" pitchFamily="34" charset="-120"/>
              </a:rPr>
              <a:t>limiting equilibrium</a:t>
            </a:r>
            <a:r>
              <a:rPr lang="en-US" sz="1500" dirty="0">
                <a:solidFill>
                  <a:srgbClr val="1A1F2B"/>
                </a:solidFill>
                <a:latin typeface="Calibri" pitchFamily="34" charset="0"/>
                <a:ea typeface="Calibri" pitchFamily="34" charset="-122"/>
                <a:cs typeface="Calibri" pitchFamily="34" charset="-120"/>
              </a:rPr>
              <a:t>. "On the point of sliding", "about to move" and "just" all mean F = μR. Friction acts along the surface, opposite to the direction the particle would move if the surface were smooth. If the friction needed is greater than μR, the particle cannot stay at rest.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friction behave when a particle is at rest?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Find / Show that</a:t>
            </a:r>
            <a:endParaRPr lang="en-US" sz="1200" dirty="0"/>
          </a:p>
        </p:txBody>
      </p:sp>
      <p:pic>
        <p:nvPicPr>
          <p:cNvPr id="4" name="Image 0" descr="The crate in limiting equilibrium (not to scale). The rope lifts part of the weight, so R = 161 N, less than 196 N.">    </p:cNvPr>
          <p:cNvPicPr>
            <a:picLocks noChangeAspect="1"/>
          </p:cNvPicPr>
          <p:nvPr/>
        </p:nvPicPr>
        <p:blipFill>
          <a:blip r:embed="rId1"/>
          <a:stretch>
            <a:fillRect/>
          </a:stretch>
        </p:blipFill>
        <p:spPr>
          <a:xfrm>
            <a:off x="4831690" y="1371600"/>
            <a:ext cx="3855110" cy="2807208"/>
          </a:xfrm>
          <a:prstGeom prst="rect">
            <a:avLst/>
          </a:prstGeom>
        </p:spPr>
      </p:pic>
      <p:sp>
        <p:nvSpPr>
          <p:cNvPr id="5" name="Text 2"/>
          <p:cNvSpPr txBox="1"/>
          <p:nvPr/>
        </p:nvSpPr>
        <p:spPr>
          <a:xfrm>
            <a:off x="4831690" y="4224528"/>
            <a:ext cx="3855110" cy="393192"/>
          </a:xfrm>
          <a:prstGeom prst="rect">
            <a:avLst/>
          </a:prstGeom>
          <a:noFill/>
          <a:ln/>
        </p:spPr>
        <p:txBody>
          <a:bodyPr wrap="square" lIns="0" tIns="0" rIns="0" bIns="0" rtlCol="0" anchor="t"/>
          <a:lstStyle/>
          <a:p>
            <a:pPr algn="ctr" indent="0" marL="0">
              <a:buNone/>
            </a:pPr>
            <a:r>
              <a:rPr lang="en-US" sz="1100" i="1" dirty="0">
                <a:solidFill>
                  <a:srgbClr val="5A6577"/>
                </a:solidFill>
              </a:rPr>
              <a:t>The crate in limiting equilibrium (not to scale). The rope lifts part of the weight, so R = 161 N, less than 196 N.</a:t>
            </a:r>
            <a:endParaRPr lang="en-US" sz="1100" dirty="0"/>
          </a:p>
        </p:txBody>
      </p:sp>
      <p:sp>
        <p:nvSpPr>
          <p:cNvPr id="6" name="Text 3"/>
          <p:cNvSpPr txBox="1"/>
          <p:nvPr/>
        </p:nvSpPr>
        <p:spPr>
          <a:xfrm>
            <a:off x="457200" y="1371600"/>
            <a:ext cx="4054450" cy="220553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crate of mass 20 kg, modelled as a particle, rests on rough horizontal ground. A rope attached to the crate makes an angle of 30° above the horizontal. When the tension in the rope is 70 N, the crate is on the point of sliding. (a) Find the coefficient of friction. (b) Find the friction force when the tension is 40 N, and show that the crate does not move.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friction behave when a particle is at rest?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Find / Show that (continued)</a:t>
            </a:r>
            <a:endParaRPr lang="en-US" sz="1200" dirty="0"/>
          </a:p>
        </p:txBody>
      </p:sp>
      <p:pic>
        <p:nvPicPr>
          <p:cNvPr id="4" name="Image 0" descr="As the tension rises, friction grows exactly with T cos 30° until it reaches μR at T = 70 N. Beyond that the crate slides (μR falls slightly, because the rope lifts more of the weight).">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As the tension rises, friction grows exactly with T cos 30° until it reaches μR at T = 70 N. Beyond that the crate slides (μR falls slightly, because the rope lifts more of the weight).</a:t>
            </a:r>
            <a:endParaRPr lang="en-US" sz="1100" dirty="0"/>
          </a:p>
        </p:txBody>
      </p:sp>
      <p:sp>
        <p:nvSpPr>
          <p:cNvPr id="6" name="Text 3"/>
          <p:cNvSpPr txBox="1"/>
          <p:nvPr/>
        </p:nvSpPr>
        <p:spPr>
          <a:xfrm>
            <a:off x="457200" y="1371600"/>
            <a:ext cx="3621938" cy="276880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 R + 70sin 30° = 20 ×9.8, so R = 196 - 35 = 161 N. R(→), limiting so F = μR: F = 70cos 30° = 60.62 N, and μ= 60.62 ÷161 = 0.3765… </a:t>
            </a:r>
            <a:r>
              <a:rPr lang="en-US" sz="1500" b="1" dirty="0">
                <a:solidFill>
                  <a:srgbClr val="1A1F2B"/>
                </a:solidFill>
                <a:latin typeface="Calibri" pitchFamily="34" charset="0"/>
                <a:ea typeface="Calibri" pitchFamily="34" charset="-122"/>
                <a:cs typeface="Calibri" pitchFamily="34" charset="-120"/>
              </a:rPr>
              <a:t>μ = 0.38 (2 s.f.)</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40 N, friction balances the horizontal pull: F = 40cos 30° = 34.6 N. Now R = 196 - 40sin 30° = 176 N, so μR = 0.3765 ×176 = 66.3 N &gt; 34.6 N. </a:t>
            </a:r>
            <a:r>
              <a:rPr lang="en-US" sz="1500" b="1" dirty="0">
                <a:solidFill>
                  <a:srgbClr val="1A1F2B"/>
                </a:solidFill>
                <a:latin typeface="Calibri" pitchFamily="34" charset="0"/>
                <a:ea typeface="Calibri" pitchFamily="34" charset="-122"/>
                <a:cs typeface="Calibri" pitchFamily="34" charset="-120"/>
              </a:rPr>
              <a:t>F = 34.6 N; the crate stays at rest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 (b) the friction is not μR: the crate is not on the point of moving.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on a rough inclined plane?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no applied force, a particle on a rough plane at angle α stays at rest only if friction can hold the weight component: mgsin α≤μmgcos α, that is μ≥tan α, whatever the mass.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With a holding force there are two limiting cases. </a:t>
            </a:r>
            <a:r>
              <a:rPr lang="en-US" sz="1500" b="1" dirty="0">
                <a:solidFill>
                  <a:srgbClr val="1A1F2B"/>
                </a:solidFill>
                <a:latin typeface="Calibri" pitchFamily="34" charset="0"/>
                <a:ea typeface="Calibri" pitchFamily="34" charset="-122"/>
                <a:cs typeface="Calibri" pitchFamily="34" charset="-120"/>
              </a:rPr>
              <a:t>About to slide down:</a:t>
            </a:r>
            <a:r>
              <a:rPr lang="en-US" sz="1500" dirty="0">
                <a:solidFill>
                  <a:srgbClr val="1A1F2B"/>
                </a:solidFill>
                <a:latin typeface="Calibri" pitchFamily="34" charset="0"/>
                <a:ea typeface="Calibri" pitchFamily="34" charset="-122"/>
                <a:cs typeface="Calibri" pitchFamily="34" charset="-120"/>
              </a:rPr>
              <a:t> friction acts up the plane and F = μR; this gives the smallest force that holds the particle. </a:t>
            </a:r>
            <a:r>
              <a:rPr lang="en-US" sz="1500" b="1" dirty="0">
                <a:solidFill>
                  <a:srgbClr val="1A1F2B"/>
                </a:solidFill>
                <a:latin typeface="Calibri" pitchFamily="34" charset="0"/>
                <a:ea typeface="Calibri" pitchFamily="34" charset="-122"/>
                <a:cs typeface="Calibri" pitchFamily="34" charset="-120"/>
              </a:rPr>
              <a:t>About to slide up:</a:t>
            </a:r>
            <a:r>
              <a:rPr lang="en-US" sz="1500" dirty="0">
                <a:solidFill>
                  <a:srgbClr val="1A1F2B"/>
                </a:solidFill>
                <a:latin typeface="Calibri" pitchFamily="34" charset="0"/>
                <a:ea typeface="Calibri" pitchFamily="34" charset="-122"/>
                <a:cs typeface="Calibri" pitchFamily="34" charset="-120"/>
              </a:rPr>
              <a:t> friction acts down the plane and F = μR; this gives the largest force before it moves up. Any force between the two keeps the particle at rest. Re-resolve for each case: the normal reaction usually changes too.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on a rough inclined plane?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 Find</a:t>
            </a:r>
            <a:endParaRPr lang="en-US" sz="1200" dirty="0"/>
          </a:p>
        </p:txBody>
      </p:sp>
      <p:pic>
        <p:nvPicPr>
          <p:cNvPr id="4" name="Image 0" descr="(b) About to slide up: friction μR acts down the plane, and P must be 43.1 N. Forces to scale.">    </p:cNvPr>
          <p:cNvPicPr>
            <a:picLocks noChangeAspect="1"/>
          </p:cNvPicPr>
          <p:nvPr/>
        </p:nvPicPr>
        <p:blipFill>
          <a:blip r:embed="rId1"/>
          <a:stretch>
            <a:fillRect/>
          </a:stretch>
        </p:blipFill>
        <p:spPr>
          <a:xfrm>
            <a:off x="5255971" y="1371600"/>
            <a:ext cx="3430829" cy="2807208"/>
          </a:xfrm>
          <a:prstGeom prst="rect">
            <a:avLst/>
          </a:prstGeom>
        </p:spPr>
      </p:pic>
      <p:sp>
        <p:nvSpPr>
          <p:cNvPr id="5" name="Text 2"/>
          <p:cNvSpPr txBox="1"/>
          <p:nvPr/>
        </p:nvSpPr>
        <p:spPr>
          <a:xfrm>
            <a:off x="5255971" y="4224528"/>
            <a:ext cx="3430829" cy="393192"/>
          </a:xfrm>
          <a:prstGeom prst="rect">
            <a:avLst/>
          </a:prstGeom>
          <a:noFill/>
          <a:ln/>
        </p:spPr>
        <p:txBody>
          <a:bodyPr wrap="square" lIns="0" tIns="0" rIns="0" bIns="0" rtlCol="0" anchor="t"/>
          <a:lstStyle/>
          <a:p>
            <a:pPr algn="ctr" indent="0" marL="0">
              <a:buNone/>
            </a:pPr>
            <a:r>
              <a:rPr lang="en-US" sz="1100" i="1" dirty="0">
                <a:solidFill>
                  <a:srgbClr val="5A6577"/>
                </a:solidFill>
              </a:rPr>
              <a:t>(b) About to slide up: friction μR acts down the plane, and P must be 43.1 N. Forces to scale.</a:t>
            </a:r>
            <a:endParaRPr lang="en-US" sz="1100" dirty="0"/>
          </a:p>
        </p:txBody>
      </p:sp>
      <p:sp>
        <p:nvSpPr>
          <p:cNvPr id="6" name="Text 3"/>
          <p:cNvSpPr txBox="1"/>
          <p:nvPr/>
        </p:nvSpPr>
        <p:spPr>
          <a:xfrm>
            <a:off x="457200" y="1371600"/>
            <a:ext cx="4478731" cy="289773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of mass 5 kg is placed on a rough plane inclined at 30° to the horizontal. The coefficient of friction between the particle and the plane is 0.2. A horizontal force of magnitude P newtons acts on the particle, in the vertical plane containing a line of greatest slope, pushing towards the plane. (a) Show that without the force the particle would slide down the plane. (b) Find P when the particle is on the point of sliding up the plane. (c) Find P when the particle is on the point of sliding down the plane. (d) State the range of values of P for which the particle stays at rest.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on a rough inclined plane?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 Find (continued)</a:t>
            </a:r>
            <a:endParaRPr lang="en-US" sz="1200" dirty="0"/>
          </a:p>
        </p:txBody>
      </p:sp>
      <p:pic>
        <p:nvPicPr>
          <p:cNvPr id="4" name="Image 0" descr="(c) About to slide down: friction reverses and acts up the plane, so only 16.6 N is needed. R is smaller too.">    </p:cNvPr>
          <p:cNvPicPr>
            <a:picLocks noChangeAspect="1"/>
          </p:cNvPicPr>
          <p:nvPr/>
        </p:nvPicPr>
        <p:blipFill>
          <a:blip r:embed="rId1"/>
          <a:stretch>
            <a:fillRect/>
          </a:stretch>
        </p:blipFill>
        <p:spPr>
          <a:xfrm>
            <a:off x="5255971" y="1371600"/>
            <a:ext cx="3430829" cy="2807208"/>
          </a:xfrm>
          <a:prstGeom prst="rect">
            <a:avLst/>
          </a:prstGeom>
        </p:spPr>
      </p:pic>
      <p:sp>
        <p:nvSpPr>
          <p:cNvPr id="5" name="Text 2"/>
          <p:cNvSpPr txBox="1"/>
          <p:nvPr/>
        </p:nvSpPr>
        <p:spPr>
          <a:xfrm>
            <a:off x="5255971" y="4224528"/>
            <a:ext cx="3430829" cy="393192"/>
          </a:xfrm>
          <a:prstGeom prst="rect">
            <a:avLst/>
          </a:prstGeom>
          <a:noFill/>
          <a:ln/>
        </p:spPr>
        <p:txBody>
          <a:bodyPr wrap="square" lIns="0" tIns="0" rIns="0" bIns="0" rtlCol="0" anchor="t"/>
          <a:lstStyle/>
          <a:p>
            <a:pPr algn="ctr" indent="0" marL="0">
              <a:buNone/>
            </a:pPr>
            <a:r>
              <a:rPr lang="en-US" sz="1100" i="1" dirty="0">
                <a:solidFill>
                  <a:srgbClr val="5A6577"/>
                </a:solidFill>
              </a:rPr>
              <a:t>(c) About to slide down: friction reverses and acts up the plane, so only 16.6 N is needed. R is smaller too.</a:t>
            </a:r>
            <a:endParaRPr lang="en-US" sz="1100" dirty="0"/>
          </a:p>
        </p:txBody>
      </p:sp>
      <p:sp>
        <p:nvSpPr>
          <p:cNvPr id="6" name="Text 3"/>
          <p:cNvSpPr txBox="1"/>
          <p:nvPr/>
        </p:nvSpPr>
        <p:spPr>
          <a:xfrm>
            <a:off x="457200" y="1371600"/>
            <a:ext cx="4478731" cy="322966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Down the plane: 49sin 30° = 24.5 N. Maximum friction: μR = 0.2 ×49cos 30° = 8.49 N &lt; 24.5 N, so it slides (equivalently tan 30° = 0.577 &gt; 0.2).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About to slide up, friction μR down the plane. R(perpendicular): R = 49cos 30° + Psin 30°. R(parallel): Pcos 30° = 49sin 30° + 0.2R. So P(cos 30° - 0.2sin 30°) = 49(sin 30° + 0.2cos 30°), and P = 49 ×0.6732 ÷0.766 = 43.06. </a:t>
            </a:r>
            <a:r>
              <a:rPr lang="en-US" sz="1500" b="1" dirty="0">
                <a:solidFill>
                  <a:srgbClr val="1A1F2B"/>
                </a:solidFill>
                <a:latin typeface="Calibri" pitchFamily="34" charset="0"/>
                <a:ea typeface="Calibri" pitchFamily="34" charset="-122"/>
                <a:cs typeface="Calibri" pitchFamily="34" charset="-120"/>
              </a:rPr>
              <a:t>P = 43.1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About to slide down, friction μR up the plane: Pcos 30° + 0.2R = 49sin 30°, with the same R. So P(cos 30° + 0.2sin 30°) = 49(sin 30° - 0.2cos 30°), and P = 49 ×0.3268 ÷0.966 = 16.58. </a:t>
            </a:r>
            <a:r>
              <a:rPr lang="en-US" sz="1500" b="1" dirty="0">
                <a:solidFill>
                  <a:srgbClr val="1A1F2B"/>
                </a:solidFill>
                <a:latin typeface="Calibri" pitchFamily="34" charset="0"/>
                <a:ea typeface="Calibri" pitchFamily="34" charset="-122"/>
                <a:cs typeface="Calibri" pitchFamily="34" charset="-120"/>
              </a:rPr>
              <a:t>P = 16.6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on a rough inclined plane?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16.6 ≤ P ≤ 43.1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normal reaction is 64.0 N in (b) and 50.7 N in (c): a single value of R for both cases would be wrong.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on a rough inclined plane?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which way would it move?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resolving on a rough plane, ask "which way would it move if the surface were smooth?" and draw friction the other way. In a range question, state the direction of friction and "F = μR" in words for each case.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least force needed to move a particle?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 rough horizontal ground, pulling at angle θ above the horizontal has two effects. The horizontal part, Pcos θ, is smaller; but the vertical part, Psin θ, lifts some of the weight, so R and the maximum friction μR are smaller too. In limiting equilibrium, Pcos θ= μ(mg - Psin θ), so</a:t>
            </a:r>
            <a:endParaRPr lang="en-US" sz="1500" dirty="0"/>
          </a:p>
        </p:txBody>
      </p:sp>
      <p:sp>
        <p:nvSpPr>
          <p:cNvPr id="5" name="Shape 3"/>
          <p:cNvSpPr/>
          <p:nvPr/>
        </p:nvSpPr>
        <p:spPr>
          <a:xfrm>
            <a:off x="457200" y="2181758"/>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27319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 = μmg/(cos θ+ μsin θ).</a:t>
            </a:r>
            <a:endParaRPr lang="en-US" sz="1700" dirty="0"/>
          </a:p>
        </p:txBody>
      </p:sp>
      <p:sp>
        <p:nvSpPr>
          <p:cNvPr id="7" name="Text 5"/>
          <p:cNvSpPr txBox="1"/>
          <p:nvPr/>
        </p:nvSpPr>
        <p:spPr>
          <a:xfrm>
            <a:off x="457200" y="2745029"/>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neat way to find the minimum: combine R and F = μR into one total contact force S, which makes angle λ with the normal, where tan λ= μ (λ is the </a:t>
            </a:r>
            <a:r>
              <a:rPr lang="en-US" sz="1500" b="1" dirty="0">
                <a:solidFill>
                  <a:srgbClr val="1A1F2B"/>
                </a:solidFill>
                <a:latin typeface="Calibri" pitchFamily="34" charset="0"/>
                <a:ea typeface="Calibri" pitchFamily="34" charset="-122"/>
                <a:cs typeface="Calibri" pitchFamily="34" charset="-120"/>
              </a:rPr>
              <a:t>angle of friction</a:t>
            </a:r>
            <a:r>
              <a:rPr lang="en-US" sz="1500" dirty="0">
                <a:solidFill>
                  <a:srgbClr val="1A1F2B"/>
                </a:solidFill>
                <a:latin typeface="Calibri" pitchFamily="34" charset="0"/>
                <a:ea typeface="Calibri" pitchFamily="34" charset="-122"/>
                <a:cs typeface="Calibri" pitchFamily="34" charset="-120"/>
              </a:rPr>
              <a:t>). The particle is then held by three forces, mg, S and P. In the triangle of forces mg is fixed and S has a fixed direction, so P is shortest when it is perpendicular to S: at angle λ above the horizontal, with P_(min) = mgsin λ.</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least force needed to move a particle?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Triangle of forces for worked example 8, to scale. S must lie along the dashed line, so the shortest P that closes the triangle is perpendicular to S.">    </p:cNvPr>
          <p:cNvPicPr>
            <a:picLocks noChangeAspect="1"/>
          </p:cNvPicPr>
          <p:nvPr/>
        </p:nvPicPr>
        <p:blipFill>
          <a:blip r:embed="rId1"/>
          <a:stretch>
            <a:fillRect/>
          </a:stretch>
        </p:blipFill>
        <p:spPr>
          <a:xfrm>
            <a:off x="3062326" y="1371600"/>
            <a:ext cx="3019349" cy="2638044"/>
          </a:xfrm>
          <a:prstGeom prst="rect">
            <a:avLst/>
          </a:prstGeom>
        </p:spPr>
      </p:pic>
      <p:sp>
        <p:nvSpPr>
          <p:cNvPr id="5" name="Text 2"/>
          <p:cNvSpPr txBox="1"/>
          <p:nvPr/>
        </p:nvSpPr>
        <p:spPr>
          <a:xfrm>
            <a:off x="3062326" y="4055364"/>
            <a:ext cx="3019349" cy="562356"/>
          </a:xfrm>
          <a:prstGeom prst="rect">
            <a:avLst/>
          </a:prstGeom>
          <a:noFill/>
          <a:ln/>
        </p:spPr>
        <p:txBody>
          <a:bodyPr wrap="square" lIns="0" tIns="0" rIns="0" bIns="0" rtlCol="0" anchor="t"/>
          <a:lstStyle/>
          <a:p>
            <a:pPr algn="ctr" indent="0" marL="0">
              <a:buNone/>
            </a:pPr>
            <a:r>
              <a:rPr lang="en-US" sz="1100" i="1" dirty="0">
                <a:solidFill>
                  <a:srgbClr val="5A6577"/>
                </a:solidFill>
              </a:rPr>
              <a:t>Triangle of forces for worked example 8, to scale. S must lie along the dashed line, so the shortest P that closes the triangle is perpendicular to 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least force needed to move a particle?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 Find</a:t>
            </a:r>
            <a:endParaRPr lang="en-US" sz="1200" dirty="0"/>
          </a:p>
        </p:txBody>
      </p:sp>
      <p:pic>
        <p:nvPicPr>
          <p:cNvPr id="4" name="Image 0" descr="The pull needed, from P = 41.16 ÷ (cos θ + 0.35 sin θ). The minimum is at tan θ = μ; pulling much more steeply needs more force than pulling horizontally.">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pull needed, from P = 41.16 ÷ (cos θ + 0.35 sin θ). The minimum is at tan θ = μ; pulling much more steeply needs more force than pulling horizontally.</a:t>
            </a:r>
            <a:endParaRPr lang="en-US" sz="1100" dirty="0"/>
          </a:p>
        </p:txBody>
      </p:sp>
      <p:sp>
        <p:nvSpPr>
          <p:cNvPr id="6" name="Text 3"/>
          <p:cNvSpPr txBox="1"/>
          <p:nvPr/>
        </p:nvSpPr>
        <p:spPr>
          <a:xfrm>
            <a:off x="457200" y="1371600"/>
            <a:ext cx="3621938" cy="24359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of mass 12 kg rests on rough horizontal ground. The coefficient of friction is 0.35. A force of magnitude P newtons is applied at an angle θ above the horizontal, and the particle is on the point of moving. (a) Show that P = 41.16/(cos θ+ 0.35sin θ). (b) Find P when the force is horizontal and when θ= 40°. (c) Find the least possible value of P and the angle at which it acts.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least force needed to move a particle?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 Find (continued)</a:t>
            </a:r>
            <a:endParaRPr lang="en-US" sz="1200" dirty="0"/>
          </a:p>
        </p:txBody>
      </p:sp>
      <p:sp>
        <p:nvSpPr>
          <p:cNvPr id="4" name="Text 2"/>
          <p:cNvSpPr txBox="1"/>
          <p:nvPr/>
        </p:nvSpPr>
        <p:spPr>
          <a:xfrm>
            <a:off x="457200" y="1371600"/>
            <a:ext cx="8229600" cy="191018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 R = 117.6 - Psin θ. R(→) with F = μR: Pcos θ= 0.35(117.6 - Psin θ), so P(cos θ+ 0.35sin θ) = 41.16,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θ= 0: P = 41.16. θ= 40°: P = 41.16 ÷(cos 40° + 0.35sin 40°) = 41.53. </a:t>
            </a:r>
            <a:r>
              <a:rPr lang="en-US" sz="1500" b="1" dirty="0">
                <a:solidFill>
                  <a:srgbClr val="1A1F2B"/>
                </a:solidFill>
                <a:latin typeface="Calibri" pitchFamily="34" charset="0"/>
                <a:ea typeface="Calibri" pitchFamily="34" charset="-122"/>
                <a:cs typeface="Calibri" pitchFamily="34" charset="-120"/>
              </a:rPr>
              <a:t>41.2 N; 41.5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least force acts at the angle of friction: tan λ= 0.35 gives θ= 19.3°, and P_(min) = 117.6sin 19.3° = 117.6 ×0.330 = 38.85. </a:t>
            </a:r>
            <a:r>
              <a:rPr lang="en-US" sz="1500" b="1" dirty="0">
                <a:solidFill>
                  <a:srgbClr val="1A1F2B"/>
                </a:solidFill>
                <a:latin typeface="Calibri" pitchFamily="34" charset="0"/>
                <a:ea typeface="Calibri" pitchFamily="34" charset="-122"/>
                <a:cs typeface="Calibri" pitchFamily="34" charset="-120"/>
              </a:rPr>
              <a:t>38.8 N at 19.3° above the horizontal</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in the formula from (a): 41.16 ÷(cos 19.3° + 0.35sin 19.3°) = 38.85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least force needed to move a particle?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least force is not always horizontal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slightly upward pull reduces the normal reaction, and so the friction, by more than it loses from its horizontal part, up to the angle where tan θ= μ.</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M1.5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a diagram first, every time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 your own diagram even when one is printed, with every force and every angle. A force left out, or drawn the wrong way, spoils every equation that follows.</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label each resolving equation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Start each equation with its direction, e.g. "R(parallel to plane):", and write it as one complete equation before simplifying. An equation with the right terms, each with the correct sin or cos, shows a sound method, and a sign slip is easier to spot.</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"show that" answers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the answer is given, show the resolved equations, the substitution and a final line that matches the printed result. Then use the printed value in later parts.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M1.5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accuracy with g = 9.8</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Give final answers to 2 or 3 significant figures, keeping full calculator values between steps. 16.58 N is better written as 16.6 N.</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read the friction words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"On the point of", "about to", "just" and "limiting" mean F = μR. "Rests in equilibrium" with no such phrase means only F ≤μR: find F by resolving. "Smooth" means no friction at all.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827325"/>
                <a:gridCol w="2605126"/>
                <a:gridCol w="279623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always equals μR.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μR is the maximum; friction only provides what is needed.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≤μR; F = μR only in limiting equilibrium (or when sliding).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 a plane, R = mgcos α always.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Other forces can push into or pull away from the plane.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Resolve perpendicular to the plane with every force included.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always acts up a slope.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opposes the motion that would happen.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About to slide up → friction down the plane, and vice versa.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tension is the same in both strings holding a 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true for a symmetrical arrangement.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Resolve horizontally: the steeper string carries more.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heavier particle needs a larger μ to stay at rest on a slope.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Both the weight component and μR are proportional to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no other force, it rests if μ≥tan α, whatever its 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Pulling horizontally is always the easiest way to move a 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upward component reduces R and so the friction.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least force acts at angle λ above the horizontal, tan λ= 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12140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M1.1 Vectors in mechanics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Forces in i, j form, magnitudes and angles with i are the same tools as for displacement and velocity.</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M1.3 Dynamics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When the resultant is not zero, the same resolving gives ΣF = ma; friction on a sliding particle is μR.</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M1.6 Moments, and rigid bodies in M2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extended body also needs zero total moment; ladders and rods with friction combine both conditions. The sine rule from P1 trigonometry drives the triangle of forces.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094890"/>
                <a:gridCol w="4503420"/>
                <a:gridCol w="163129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Fcos θ, Fsin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Components of a force along and perpendicular to a 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√(X² + Y²), tan φ= Y/X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Magnitude and direction of a resultant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ΣFₓ = 0, ΣF_y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Equilibrium of a particle (any two perpendicular directions)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a/sin A = b/sin B = c/sin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Triangle of forces for three forces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≤μR; F = μR when limiting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in equilibrium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mgsin α, mgcos 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Components of weight on a plane at angle 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μ≥tan 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Particle at rest on a rough plane with no other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P_(min) = mgsin λ, tan λ= 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Least force to move a particle on rough horizontal ground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6051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Forces of 5 N and 12 N act on a particle at right angles to each other. Find the magnitude of the resultant and its angle with the 5 N force.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2 kg particle rests on rough horizontal ground (μ= 0.5). A horizontal force of 6 N acts on it and it does not move. What is the friction force?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particle rests on a rough plane inclined at 20° with no other force applied. What is the least possible value of μ?</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particle is in equilibrium under (2i - 3j) N, (pi + j) N and (-5i + qj) N. Find p and q.</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particle of weight W hangs on a string and is pulled aside by a horizontal force of size W. Find the angle of the string to the vertical and the tension.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147949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√(5² + 12²) = 13 N; tan⁻¹(12 ÷5) = 67.4°. </a:t>
            </a:r>
            <a:r>
              <a:rPr lang="en-US" sz="1500" b="1" dirty="0">
                <a:solidFill>
                  <a:srgbClr val="1A1F2B"/>
                </a:solidFill>
                <a:latin typeface="Calibri" pitchFamily="34" charset="0"/>
                <a:ea typeface="Calibri" pitchFamily="34" charset="-122"/>
                <a:cs typeface="Calibri" pitchFamily="34" charset="-120"/>
              </a:rPr>
              <a:t>13 N at 67.4° to the 5 N force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The maximum available is μR = 0.5 ×19.6 = 9.8 N, but friction only balances the 6 N applied. </a:t>
            </a:r>
            <a:r>
              <a:rPr lang="en-US" sz="1500" b="1" dirty="0">
                <a:solidFill>
                  <a:srgbClr val="1A1F2B"/>
                </a:solidFill>
                <a:latin typeface="Calibri" pitchFamily="34" charset="0"/>
                <a:ea typeface="Calibri" pitchFamily="34" charset="-122"/>
                <a:cs typeface="Calibri" pitchFamily="34" charset="-120"/>
              </a:rPr>
              <a:t>6 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μ≥tan 20°. </a:t>
            </a:r>
            <a:r>
              <a:rPr lang="en-US" sz="1500" b="1" dirty="0">
                <a:solidFill>
                  <a:srgbClr val="1A1F2B"/>
                </a:solidFill>
                <a:latin typeface="Calibri" pitchFamily="34" charset="0"/>
                <a:ea typeface="Calibri" pitchFamily="34" charset="-122"/>
                <a:cs typeface="Calibri" pitchFamily="34" charset="-120"/>
              </a:rPr>
              <a:t>0.364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i: 2 + p - 5 = 0. j: -3 + 1 + q = 0. </a:t>
            </a:r>
            <a:r>
              <a:rPr lang="en-US" sz="1500" b="1" dirty="0">
                <a:solidFill>
                  <a:srgbClr val="1A1F2B"/>
                </a:solidFill>
                <a:latin typeface="Calibri" pitchFamily="34" charset="0"/>
                <a:ea typeface="Calibri" pitchFamily="34" charset="-122"/>
                <a:cs typeface="Calibri" pitchFamily="34" charset="-120"/>
              </a:rPr>
              <a:t>p = 3, q = 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tan θ= W/W = 1, so 45°; T = √(W² + W²) = W√2. </a:t>
            </a:r>
            <a:r>
              <a:rPr lang="en-US" sz="1500" b="1" dirty="0">
                <a:solidFill>
                  <a:srgbClr val="1A1F2B"/>
                </a:solidFill>
                <a:latin typeface="Calibri" pitchFamily="34" charset="0"/>
                <a:ea typeface="Calibri" pitchFamily="34" charset="-122"/>
                <a:cs typeface="Calibri" pitchFamily="34" charset="-120"/>
              </a:rPr>
              <a:t>45°, T ≈ 1.41W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Two tugs pull a barge across a harbour. The barge is modelled as a particle and all forces act in a horizontal plane, in which i and j are perpendicular unit vectors. The first tug pulls with a force (9i − 4j) kN and the second with a force (−2i + 7j) kN.</a:t>
            </a:r>
            <a:endParaRPr lang="en-US" sz="1200" dirty="0"/>
          </a:p>
          <a:p>
            <a:pPr indent="0" marL="0">
              <a:spcAft>
                <a:spcPts val="600"/>
              </a:spcAft>
              <a:buNone/>
            </a:pPr>
            <a:r>
              <a:rPr lang="en-US" sz="1200" dirty="0">
                <a:solidFill>
                  <a:srgbClr val="1A1F2B"/>
                </a:solidFill>
              </a:rPr>
              <a:t>(a) Find the resultant of the two pulls, in the form (pi + qj) kN.  [1]</a:t>
            </a:r>
            <a:endParaRPr lang="en-US" sz="1200" dirty="0"/>
          </a:p>
          <a:p>
            <a:pPr indent="0" marL="0">
              <a:spcAft>
                <a:spcPts val="600"/>
              </a:spcAft>
              <a:buNone/>
            </a:pPr>
            <a:r>
              <a:rPr lang="en-US" sz="1200" dirty="0">
                <a:solidFill>
                  <a:srgbClr val="1A1F2B"/>
                </a:solidFill>
              </a:rPr>
              <a:t>(b) Find the magnitude of this resultant.  [2]</a:t>
            </a:r>
            <a:endParaRPr lang="en-US" sz="1200" dirty="0"/>
          </a:p>
          <a:p>
            <a:pPr indent="0" marL="0">
              <a:spcAft>
                <a:spcPts val="600"/>
              </a:spcAft>
              <a:buNone/>
            </a:pPr>
            <a:r>
              <a:rPr lang="en-US" sz="1200" dirty="0">
                <a:solidFill>
                  <a:srgbClr val="1A1F2B"/>
                </a:solidFill>
              </a:rPr>
              <a:t>(c) Find the angle between the resultant and the vector i.  [2]</a:t>
            </a:r>
            <a:endParaRPr lang="en-US" sz="1200" dirty="0"/>
          </a:p>
          <a:p>
            <a:pPr indent="0" marL="0">
              <a:spcAft>
                <a:spcPts val="600"/>
              </a:spcAft>
              <a:buNone/>
            </a:pPr>
            <a:r>
              <a:rPr lang="en-US" sz="1200" dirty="0">
                <a:solidFill>
                  <a:srgbClr val="1A1F2B"/>
                </a:solidFill>
              </a:rPr>
              <a:t>(d) The barge moves at constant velocity, so it is in equilibrium. Find the total resistance of the water on the barge as a vector.  [1]</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sledge on horizontal ice is modelled as a particle. Two children pull it with horizontal ropes. One rope has a tension of 20 N and the other a tension of 12 N, and the angle between the two ropes is 70°.</a:t>
            </a:r>
            <a:endParaRPr lang="en-US" sz="1200" dirty="0"/>
          </a:p>
          <a:p>
            <a:pPr indent="0" marL="0">
              <a:spcAft>
                <a:spcPts val="600"/>
              </a:spcAft>
              <a:buNone/>
            </a:pPr>
            <a:r>
              <a:rPr lang="en-US" sz="1200" dirty="0">
                <a:solidFill>
                  <a:srgbClr val="1A1F2B"/>
                </a:solidFill>
              </a:rPr>
              <a:t>Figure: the two rope tensions acting on the sledge (viewed from above); not to scale.</a:t>
            </a:r>
            <a:endParaRPr lang="en-US" sz="1200" dirty="0"/>
          </a:p>
          <a:p>
            <a:pPr indent="0" marL="0">
              <a:spcAft>
                <a:spcPts val="600"/>
              </a:spcAft>
              <a:buNone/>
            </a:pPr>
            <a:r>
              <a:rPr lang="en-US" sz="1200" dirty="0">
                <a:solidFill>
                  <a:srgbClr val="1A1F2B"/>
                </a:solidFill>
              </a:rPr>
              <a:t>(a) Taking the direction of the 20 N rope as the x-direction, find the components of the resultant of the two tensions parallel and perpendicular to this direction.  [2]</a:t>
            </a:r>
            <a:endParaRPr lang="en-US" sz="1200" dirty="0"/>
          </a:p>
          <a:p>
            <a:pPr indent="0" marL="0">
              <a:spcAft>
                <a:spcPts val="600"/>
              </a:spcAft>
              <a:buNone/>
            </a:pPr>
            <a:r>
              <a:rPr lang="en-US" sz="1200" dirty="0">
                <a:solidFill>
                  <a:srgbClr val="1A1F2B"/>
                </a:solidFill>
              </a:rPr>
              <a:t>(b) Find the magnitude of the resultant.  [2]</a:t>
            </a:r>
            <a:endParaRPr lang="en-US" sz="1200" dirty="0"/>
          </a:p>
          <a:p>
            <a:pPr indent="0" marL="0">
              <a:spcAft>
                <a:spcPts val="600"/>
              </a:spcAft>
              <a:buNone/>
            </a:pPr>
            <a:r>
              <a:rPr lang="en-US" sz="1200" dirty="0">
                <a:solidFill>
                  <a:srgbClr val="1A1F2B"/>
                </a:solidFill>
              </a:rPr>
              <a:t>(c) Find the angle between the resultant and the 20 N rope.  [1]</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623060"/>
            <a:ext cx="3474720" cy="260604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04620"/>
          </a:xfrm>
          <a:prstGeom prst="roundRect">
            <a:avLst>
              <a:gd name="adj" fmla="val 1712"/>
            </a:avLst>
          </a:prstGeom>
          <a:solidFill>
            <a:srgbClr val="F3F5F9"/>
          </a:solidFill>
          <a:ln w="12700">
            <a:solidFill>
              <a:srgbClr val="DDE2EA"/>
            </a:solidFill>
            <a:prstDash val="solid"/>
          </a:ln>
        </p:spPr>
      </p:sp>
      <p:sp>
        <p:nvSpPr>
          <p:cNvPr id="5" name="Text 3"/>
          <p:cNvSpPr txBox="1"/>
          <p:nvPr/>
        </p:nvSpPr>
        <p:spPr>
          <a:xfrm>
            <a:off x="685800" y="1463040"/>
            <a:ext cx="7772400" cy="29760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(9 − 2)i + (−4 + 7)j = (7i + 3j) kN</a:t>
            </a:r>
            <a:endParaRPr lang="en-US" sz="1600" dirty="0"/>
          </a:p>
          <a:p>
            <a:pPr marL="342900" indent="-342900">
              <a:spcAft>
                <a:spcPts val="400"/>
              </a:spcAft>
              <a:buSzPct val="100000"/>
              <a:buChar char="•"/>
            </a:pPr>
            <a:r>
              <a:rPr lang="en-US" sz="1600" dirty="0">
                <a:solidFill>
                  <a:srgbClr val="1A1F2B"/>
                </a:solidFill>
              </a:rPr>
              <a:t>√(7² + 3²)</a:t>
            </a:r>
            <a:endParaRPr lang="en-US" sz="1600" dirty="0"/>
          </a:p>
          <a:p>
            <a:pPr marL="342900" indent="-342900">
              <a:spcAft>
                <a:spcPts val="400"/>
              </a:spcAft>
              <a:buSzPct val="100000"/>
              <a:buChar char="•"/>
            </a:pPr>
            <a:r>
              <a:rPr lang="en-US" sz="1600" dirty="0">
                <a:solidFill>
                  <a:srgbClr val="1A1F2B"/>
                </a:solidFill>
              </a:rPr>
              <a:t>= √58 = 7.62 kN</a:t>
            </a:r>
            <a:endParaRPr lang="en-US" sz="1600" dirty="0"/>
          </a:p>
          <a:p>
            <a:pPr marL="342900" indent="-342900">
              <a:spcAft>
                <a:spcPts val="400"/>
              </a:spcAft>
              <a:buSzPct val="100000"/>
              <a:buChar char="•"/>
            </a:pPr>
            <a:r>
              <a:rPr lang="en-US" sz="1600" dirty="0">
                <a:solidFill>
                  <a:srgbClr val="1A1F2B"/>
                </a:solidFill>
              </a:rPr>
              <a:t>tan⁻¹(3 ÷ 7)</a:t>
            </a:r>
            <a:endParaRPr lang="en-US" sz="1600" dirty="0"/>
          </a:p>
          <a:p>
            <a:pPr marL="342900" indent="-342900">
              <a:spcAft>
                <a:spcPts val="400"/>
              </a:spcAft>
              <a:buSzPct val="100000"/>
              <a:buChar char="•"/>
            </a:pPr>
            <a:r>
              <a:rPr lang="en-US" sz="1600" dirty="0">
                <a:solidFill>
                  <a:srgbClr val="1A1F2B"/>
                </a:solidFill>
              </a:rPr>
              <a:t>= 23.2° (anticlockwise from i, towards j)</a:t>
            </a:r>
            <a:endParaRPr lang="en-US" sz="1600" dirty="0"/>
          </a:p>
          <a:p>
            <a:pPr marL="342900" indent="-342900">
              <a:spcAft>
                <a:spcPts val="400"/>
              </a:spcAft>
              <a:buSzPct val="100000"/>
              <a:buChar char="•"/>
            </a:pPr>
            <a:r>
              <a:rPr lang="en-US" sz="1600" dirty="0">
                <a:solidFill>
                  <a:srgbClr val="1A1F2B"/>
                </a:solidFill>
              </a:rPr>
              <a:t>−(7i + 3j) = (−7i − 3j) kN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760785"/>
          </a:xfrm>
          <a:prstGeom prst="roundRect">
            <a:avLst>
              <a:gd name="adj" fmla="val 1987"/>
            </a:avLst>
          </a:prstGeom>
          <a:solidFill>
            <a:srgbClr val="F3F5F9"/>
          </a:solidFill>
          <a:ln w="12700">
            <a:solidFill>
              <a:srgbClr val="DDE2EA"/>
            </a:solidFill>
            <a:prstDash val="solid"/>
          </a:ln>
        </p:spPr>
      </p:sp>
      <p:sp>
        <p:nvSpPr>
          <p:cNvPr id="5" name="Text 3"/>
          <p:cNvSpPr txBox="1"/>
          <p:nvPr/>
        </p:nvSpPr>
        <p:spPr>
          <a:xfrm>
            <a:off x="685800" y="1463040"/>
            <a:ext cx="7772400" cy="253218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parallel: 20 + 12 cos 70° = 24.1 N</a:t>
            </a:r>
            <a:endParaRPr lang="en-US" sz="1600" dirty="0"/>
          </a:p>
          <a:p>
            <a:pPr marL="342900" indent="-342900">
              <a:spcAft>
                <a:spcPts val="400"/>
              </a:spcAft>
              <a:buSzPct val="100000"/>
              <a:buChar char="•"/>
            </a:pPr>
            <a:r>
              <a:rPr lang="en-US" sz="1600" dirty="0">
                <a:solidFill>
                  <a:srgbClr val="1A1F2B"/>
                </a:solidFill>
              </a:rPr>
              <a:t>perpendicular: 12 sin 70° = 11.3 N</a:t>
            </a:r>
            <a:endParaRPr lang="en-US" sz="1600" dirty="0"/>
          </a:p>
          <a:p>
            <a:pPr marL="342900" indent="-342900">
              <a:spcAft>
                <a:spcPts val="400"/>
              </a:spcAft>
              <a:buSzPct val="100000"/>
              <a:buChar char="•"/>
            </a:pPr>
            <a:r>
              <a:rPr lang="en-US" sz="1600" dirty="0">
                <a:solidFill>
                  <a:srgbClr val="1A1F2B"/>
                </a:solidFill>
              </a:rPr>
              <a:t>√(24.10² + 11.28²)</a:t>
            </a:r>
            <a:endParaRPr lang="en-US" sz="1600" dirty="0"/>
          </a:p>
          <a:p>
            <a:pPr marL="342900" indent="-342900">
              <a:spcAft>
                <a:spcPts val="400"/>
              </a:spcAft>
              <a:buSzPct val="100000"/>
              <a:buChar char="•"/>
            </a:pPr>
            <a:r>
              <a:rPr lang="en-US" sz="1600" dirty="0">
                <a:solidFill>
                  <a:srgbClr val="1A1F2B"/>
                </a:solidFill>
              </a:rPr>
              <a:t>= 26.6 N</a:t>
            </a:r>
            <a:endParaRPr lang="en-US" sz="1600" dirty="0"/>
          </a:p>
          <a:p>
            <a:pPr marL="342900" indent="-342900">
              <a:spcAft>
                <a:spcPts val="400"/>
              </a:spcAft>
              <a:buSzPct val="100000"/>
              <a:buChar char="•"/>
            </a:pPr>
            <a:r>
              <a:rPr lang="en-US" sz="1600" dirty="0">
                <a:solidFill>
                  <a:srgbClr val="1A1F2B"/>
                </a:solidFill>
              </a:rPr>
              <a:t>tan⁻¹(11.28 ÷ 24.10) = 25.1°</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M1.5 Statics of a particle · Edexcel IAL Maths</dc:title>
  <dc:subject>PptxGenJS Presentation</dc:subject>
  <dc:creator>Evan Kotronis · ExaminerPrep</dc:creator>
  <cp:lastModifiedBy>Evan Kotronis · ExaminerPrep</cp:lastModifiedBy>
  <cp:revision>1</cp:revision>
  <dcterms:created xsi:type="dcterms:W3CDTF">2026-10-26T15:11:36Z</dcterms:created>
  <dcterms:modified xsi:type="dcterms:W3CDTF">2026-10-26T15:11:36Z</dcterms:modified>
</cp:coreProperties>
</file>