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3162314d-dcb0-d037-3b19-555dcfff1ba5}">
          <p14:sldIdLst>
            <p14:sldId id="256"/>
            <p14:sldId id="257"/>
            <p14:sldId id="258"/>
          </p14:sldIdLst>
        </p14:section>
        <p14:section name="Theory" id="{fb151e39-d716-6879-b27d-6e334636fb88}">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Lst>
        </p14:section>
        <p14:section name="Practice" id="{f0f88744-c9c8-240e-6650-2b3d9ce6138a}">
          <p14:sldIdLst>
            <p14:sldId id="294"/>
            <p14:sldId id="295"/>
          </p14:sldIdLst>
        </p14:section>
        <p14:section name="Answers" id="{e666faa3-1d55-08d2-337d-6dbf47dc84d3}">
          <p14:sldIdLst>
            <p14:sldId id="296"/>
            <p14:sldId id="297"/>
            <p14:sldId id="29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M2.6 Statics of rigid bodies. Notes for this topic: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moment of a force?.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moment of a force?.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moment of a force?: Worked example 1.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moment of a force?.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moment using components?.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moment using components?: Worked example 2.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rigid body in equilibrium?.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rigid body in equilibrium?.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rigid body in equilibrium?: Worked example 3.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rigid body in equilibrium?.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force at a hinge?.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force at a hinge?.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force at a hinge?: Worked example 4.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force at a hinge?: Worked example 4.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force at a hinge?.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ladder problem?.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ladder problem?: Worked example 5.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ladder problem?.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ladder problem?: Worked example 6.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ladder problem?: Worked example 6.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ladder problem?.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when the wall is rough as well?.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when the wall is rough as well?: Worked example 7.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when the wall is rough as well?: Worked example 7.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when the wall is rough as well?.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a rod resting on a peg?.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a rod resting on a peg?: Worked example 8.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M2.6.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M2.6.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https://examinerprep.com/notes/edexcel-ial-maths/statics-of-rigid-bodies/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https://examinerprep.com/ial-maths-m2-6-statics-of-rigid-bodies-questions#IALM-M2-6-FB-04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https://examinerprep.com/ial-maths-m2-6-statics-of-rigid-bodies-questions#IALM-M2-6-FB-04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3.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hyperlink" Target="https://examinerprep.com/notes/edexcel-ial-maths/statics-of-rigid-bodies/" TargetMode="External"/><Relationship Id="rId2" Type="http://schemas.openxmlformats.org/officeDocument/2006/relationships/hyperlink" Target="https://examinerprep.com/ial-maths-m2-6-statics-of-rigid-bodie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M2.6 Statics of rigid bodies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63255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moment of a force about a point, using the perpendicular distance or by splitting the force into components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two conditions for a rigid body to be in equilibrium, for parallel and for non-parallel coplanar forces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Beams on supports, including the point at which a beam is about to tilt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Rods hinged to a wall and held by a string: the tension, and the magnitude and direction of the force at the hinge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Ladders against smooth or rough walls on rough ground: limiting equilibrium, the least coefficient of friction, and how far a person can climb</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Rods resting on smooth pegs with one end on rough ground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Every statics question in M2 is solved by one method: draw the forces, resolve in two directions and take moments about one well-chosen point, giving three equations for at most three unknowns.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The moment of a force about a point is force × perpendicular distance from the point to the line of action, in N m, with a sense: clockwise or anticlockwise.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For a force at an angle, either find the perpendicular distance with trigonometry, or split the force into components and add the moments of the components.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A hinge can push or pull in any direction: give it two unknown components X and Y, then combine them for the magnitude and direction.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A smooth surface or peg gives only a normal reaction (perpendicular to the surface, or to the rod at a peg). A rough surface adds friction, with F≤μR, and F=μR when slipping is about to happen.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Friction opposes the way the contact point would slide. For a ladder, the foot tends to slide away from the wall and the top tends to slide down.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moment of a force?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Moment of a force about a point</a:t>
            </a:r>
            <a:r>
              <a:rPr lang="en-US" sz="1400" dirty="0">
                <a:solidFill>
                  <a:srgbClr val="1A1F2B"/>
                </a:solidFill>
                <a:latin typeface="Calibri" pitchFamily="34" charset="0"/>
                <a:ea typeface="Calibri" pitchFamily="34" charset="-122"/>
                <a:cs typeface="Calibri" pitchFamily="34" charset="-120"/>
              </a:rPr>
              <a:t> = the magnitude of the force × the perpendicular distance from the point to the line of action of the force.</a:t>
            </a:r>
            <a:endParaRPr lang="en-US" sz="1400" dirty="0"/>
          </a:p>
        </p:txBody>
      </p:sp>
      <p:sp>
        <p:nvSpPr>
          <p:cNvPr id="6" name="Shape 4"/>
          <p:cNvSpPr/>
          <p:nvPr/>
        </p:nvSpPr>
        <p:spPr>
          <a:xfrm>
            <a:off x="457200" y="2104034"/>
            <a:ext cx="8229600" cy="444398"/>
          </a:xfrm>
          <a:prstGeom prst="roundRect">
            <a:avLst>
              <a:gd name="adj" fmla="val 12346"/>
            </a:avLst>
          </a:prstGeom>
          <a:solidFill>
            <a:srgbClr val="F3F5F9"/>
          </a:solidFill>
          <a:ln w="9525">
            <a:solidFill>
              <a:srgbClr val="DDE2EA"/>
            </a:solidFill>
            <a:prstDash val="solid"/>
          </a:ln>
        </p:spPr>
      </p:sp>
      <p:sp>
        <p:nvSpPr>
          <p:cNvPr id="7" name="Text 5"/>
          <p:cNvSpPr txBox="1"/>
          <p:nvPr/>
        </p:nvSpPr>
        <p:spPr>
          <a:xfrm>
            <a:off x="603504" y="2195474"/>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moment=Fd=Flsin θ</a:t>
            </a:r>
            <a:endParaRPr lang="en-US" sz="1700" dirty="0"/>
          </a:p>
        </p:txBody>
      </p:sp>
      <p:sp>
        <p:nvSpPr>
          <p:cNvPr id="8" name="Text 6"/>
          <p:cNvSpPr txBox="1"/>
          <p:nvPr/>
        </p:nvSpPr>
        <p:spPr>
          <a:xfrm>
            <a:off x="457200" y="2666390"/>
            <a:ext cx="8229600" cy="186446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F is the magnitude of the force in N and d the perpendicular distance from the point to the line of action in m. In the second form, l is the distance from the point to where the force acts and θ is the angle between the force and that line. This is not in the formulae booklet: learn it.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moment has a </a:t>
            </a:r>
            <a:r>
              <a:rPr lang="en-US" sz="1500" b="1" dirty="0">
                <a:solidFill>
                  <a:srgbClr val="1A1F2B"/>
                </a:solidFill>
                <a:latin typeface="Calibri" pitchFamily="34" charset="0"/>
                <a:ea typeface="Calibri" pitchFamily="34" charset="-122"/>
                <a:cs typeface="Calibri" pitchFamily="34" charset="-120"/>
              </a:rPr>
              <a:t>sense</a:t>
            </a:r>
            <a:r>
              <a:rPr lang="en-US" sz="1500" dirty="0">
                <a:solidFill>
                  <a:srgbClr val="1A1F2B"/>
                </a:solidFill>
                <a:latin typeface="Calibri" pitchFamily="34" charset="0"/>
                <a:ea typeface="Calibri" pitchFamily="34" charset="-122"/>
                <a:cs typeface="Calibri" pitchFamily="34" charset="-120"/>
              </a:rPr>
              <a:t>: clockwise or anticlockwise. A force whose line of action passes through the point has zero moment about that point. The line of action is the infinite straight line through the force, and you may slide a force along its line of action without changing its moment.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Why sin θ? Only the part of the force perpendicular to the rod turns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moment of a force?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Worked example 1, drawn to scale: a 24 N force at 35° to a rod AB of length 0.80 m. The perpendicular from B to the line of action has length 0.80 sin 35°, so both routes give the same moment about B, 11.01 N m.">    </p:cNvPr>
          <p:cNvPicPr>
            <a:picLocks noChangeAspect="1"/>
          </p:cNvPicPr>
          <p:nvPr/>
        </p:nvPicPr>
        <p:blipFill>
          <a:blip r:embed="rId1"/>
          <a:stretch>
            <a:fillRect/>
          </a:stretch>
        </p:blipFill>
        <p:spPr>
          <a:xfrm>
            <a:off x="5034686" y="1371600"/>
            <a:ext cx="3652114" cy="2469794"/>
          </a:xfrm>
          <a:prstGeom prst="rect">
            <a:avLst/>
          </a:prstGeom>
        </p:spPr>
      </p:pic>
      <p:sp>
        <p:nvSpPr>
          <p:cNvPr id="5" name="Text 2"/>
          <p:cNvSpPr txBox="1"/>
          <p:nvPr/>
        </p:nvSpPr>
        <p:spPr>
          <a:xfrm>
            <a:off x="5034686" y="3887114"/>
            <a:ext cx="3652114"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1, drawn to scale: a 24 N force at 35° to a rod AB of length 0.80 m. The perpendicular from B to the line of action has length 0.80 sin 35°, so both routes give the same moment about B, 11.01 N m.</a:t>
            </a:r>
            <a:endParaRPr lang="en-US" sz="1100" dirty="0"/>
          </a:p>
        </p:txBody>
      </p:sp>
      <p:sp>
        <p:nvSpPr>
          <p:cNvPr id="6" name="Text 3"/>
          <p:cNvSpPr txBox="1"/>
          <p:nvPr/>
        </p:nvSpPr>
        <p:spPr>
          <a:xfrm>
            <a:off x="457200" y="1371600"/>
            <a:ext cx="4257446"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part along the rod pushes or pulls along a line through the pivot, so its moment is zero. Choose one sense as positive (say anticlockwise) and stick to it for every force in the same equation.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moment of a force?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Find</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light rod AB of length 0.80 m is smoothly pivoted at B. A force of magnitude 24 N acts at A, in the plane of the rod, making an angle of 35° with AB produced. Find the moment of the force about B.</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Method 1</a:t>
            </a:r>
            <a:r>
              <a:rPr lang="en-US" sz="1500" dirty="0">
                <a:solidFill>
                  <a:srgbClr val="1A1F2B"/>
                </a:solidFill>
                <a:latin typeface="Calibri" pitchFamily="34" charset="0"/>
                <a:ea typeface="Calibri" pitchFamily="34" charset="-122"/>
                <a:cs typeface="Calibri" pitchFamily="34" charset="-120"/>
              </a:rPr>
              <a:t> Perpendicular distance from B to the line of action: d=0.80sin 35°=0.4589 m, so moment =24×0.4589= </a:t>
            </a:r>
            <a:r>
              <a:rPr lang="en-US" sz="1500" b="1" dirty="0">
                <a:solidFill>
                  <a:srgbClr val="1A1F2B"/>
                </a:solidFill>
                <a:latin typeface="Calibri" pitchFamily="34" charset="0"/>
                <a:ea typeface="Calibri" pitchFamily="34" charset="-122"/>
                <a:cs typeface="Calibri" pitchFamily="34" charset="-120"/>
              </a:rPr>
              <a:t>11.0 N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Method 2</a:t>
            </a:r>
            <a:r>
              <a:rPr lang="en-US" sz="1500" dirty="0">
                <a:solidFill>
                  <a:srgbClr val="1A1F2B"/>
                </a:solidFill>
                <a:latin typeface="Calibri" pitchFamily="34" charset="0"/>
                <a:ea typeface="Calibri" pitchFamily="34" charset="-122"/>
                <a:cs typeface="Calibri" pitchFamily="34" charset="-120"/>
              </a:rPr>
              <a:t> Components at A: perpendicular to AB, 24sin 35°=13.766 N; along AB, 24cos 35°=19.660 N (moment 0). Moment =13.766×0.80= </a:t>
            </a:r>
            <a:r>
              <a:rPr lang="en-US" sz="1500" b="1" dirty="0">
                <a:solidFill>
                  <a:srgbClr val="1A1F2B"/>
                </a:solidFill>
                <a:latin typeface="Calibri" pitchFamily="34" charset="0"/>
                <a:ea typeface="Calibri" pitchFamily="34" charset="-122"/>
                <a:cs typeface="Calibri" pitchFamily="34" charset="-120"/>
              </a:rPr>
              <a:t>11.0 N m (11.013 N 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Both methods are the same calculation, 24×0.80×sin 35°, arranged differently.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moment of a force?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Multiplying the force by the distance along the rod, 24×0.80=19.2 N m, when the force is not perpendicular to the rod. The distance must be perpendicular to the line of action, or the force must be the perpendicular component.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a moment using components?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Worked example 2: the force 3i + 4j acting at P, split into its components. About O, the 4 N component turns anticlockwise with arm 2 m and the 3 N component turns anticlockwise with arm 1 m.">    </p:cNvPr>
          <p:cNvPicPr>
            <a:picLocks noChangeAspect="1"/>
          </p:cNvPicPr>
          <p:nvPr/>
        </p:nvPicPr>
        <p:blipFill>
          <a:blip r:embed="rId1"/>
          <a:stretch>
            <a:fillRect/>
          </a:stretch>
        </p:blipFill>
        <p:spPr>
          <a:xfrm>
            <a:off x="5538521" y="1371600"/>
            <a:ext cx="3148279" cy="2469794"/>
          </a:xfrm>
          <a:prstGeom prst="rect">
            <a:avLst/>
          </a:prstGeom>
        </p:spPr>
      </p:pic>
      <p:sp>
        <p:nvSpPr>
          <p:cNvPr id="5" name="Text 2"/>
          <p:cNvSpPr txBox="1"/>
          <p:nvPr/>
        </p:nvSpPr>
        <p:spPr>
          <a:xfrm>
            <a:off x="5538521" y="3887114"/>
            <a:ext cx="3148279"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the force 3i + 4j acting at P, split into its components. About O, the 4 N component turns anticlockwise with arm 2 m and the 3 N component turns anticlockwise with arm 1 m.</a:t>
            </a:r>
            <a:endParaRPr lang="en-US" sz="1100" dirty="0"/>
          </a:p>
        </p:txBody>
      </p:sp>
      <p:sp>
        <p:nvSpPr>
          <p:cNvPr id="6" name="Text 3"/>
          <p:cNvSpPr txBox="1"/>
          <p:nvPr/>
        </p:nvSpPr>
        <p:spPr>
          <a:xfrm>
            <a:off x="457200" y="1371600"/>
            <a:ext cx="4761281"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Split the force into horizontal and vertical components (or i and j components). Each component has its own moment; add them with signs. For a force Xi+Yj acting at a point whose position relative to the pivot is xi+yj, the moment, anticlockwise positive, is</a:t>
            </a:r>
            <a:endParaRPr lang="en-US" sz="1500" dirty="0"/>
          </a:p>
        </p:txBody>
      </p:sp>
      <p:sp>
        <p:nvSpPr>
          <p:cNvPr id="7" name="Shape 4"/>
          <p:cNvSpPr/>
          <p:nvPr/>
        </p:nvSpPr>
        <p:spPr>
          <a:xfrm>
            <a:off x="457200" y="2642616"/>
            <a:ext cx="4761281" cy="444398"/>
          </a:xfrm>
          <a:prstGeom prst="roundRect">
            <a:avLst>
              <a:gd name="adj" fmla="val 12346"/>
            </a:avLst>
          </a:prstGeom>
          <a:solidFill>
            <a:srgbClr val="F3F5F9"/>
          </a:solidFill>
          <a:ln w="9525">
            <a:solidFill>
              <a:srgbClr val="DDE2EA"/>
            </a:solidFill>
            <a:prstDash val="solid"/>
          </a:ln>
        </p:spPr>
      </p:sp>
      <p:sp>
        <p:nvSpPr>
          <p:cNvPr id="8" name="Text 5"/>
          <p:cNvSpPr txBox="1"/>
          <p:nvPr/>
        </p:nvSpPr>
        <p:spPr>
          <a:xfrm>
            <a:off x="603504" y="2734056"/>
            <a:ext cx="4468673"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xY-yX.</a:t>
            </a:r>
            <a:endParaRPr lang="en-US" sz="1700" dirty="0"/>
          </a:p>
        </p:txBody>
      </p:sp>
      <p:sp>
        <p:nvSpPr>
          <p:cNvPr id="9" name="Text 6"/>
          <p:cNvSpPr txBox="1"/>
          <p:nvPr/>
        </p:nvSpPr>
        <p:spPr>
          <a:xfrm>
            <a:off x="457200" y="3205886"/>
            <a:ext cx="4761281"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You do not need to learn this as a formula: picture each component and decide whether it turns the body clockwise or anticlockwise. This is the quickest method when a force acts at a corner of a frame or lamina, or when the perpendicular distance is awkward to find.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moment using components?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Find</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force (3i+4j) N acts at the point P with position vector (2i-j) m. The unit vectors i and j are horizontal and vertical. Find the moment of the force about (a) the origin O and (b) the point Q with position vector (5i+2j) m, stating the sense in each case.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vertical component, 4 N, acts 2 m to the right of O: 4×2=8 N m anticlockwise. The horizontal component, 3 N to the right, acts 1 m below O: 3×1=3 N m anticlockwise (a force to the right, below the pivot, turns anticlockwise). Total =8+3= </a:t>
            </a:r>
            <a:r>
              <a:rPr lang="en-US" sz="1500" b="1" dirty="0">
                <a:solidFill>
                  <a:srgbClr val="1A1F2B"/>
                </a:solidFill>
                <a:latin typeface="Calibri" pitchFamily="34" charset="0"/>
                <a:ea typeface="Calibri" pitchFamily="34" charset="-122"/>
                <a:cs typeface="Calibri" pitchFamily="34" charset="-120"/>
              </a:rPr>
              <a:t>11 N m anticlockwise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Position of P relative to Q: (2-5)i+(-1-2)j=-3i-3j. Moment, anticlockwise positive: (-3)(4)-(-3)(3)=-12+9=-3, so </a:t>
            </a:r>
            <a:r>
              <a:rPr lang="en-US" sz="1500" b="1" dirty="0">
                <a:solidFill>
                  <a:srgbClr val="1A1F2B"/>
                </a:solidFill>
                <a:latin typeface="Calibri" pitchFamily="34" charset="0"/>
                <a:ea typeface="Calibri" pitchFamily="34" charset="-122"/>
                <a:cs typeface="Calibri" pitchFamily="34" charset="-120"/>
              </a:rPr>
              <a:t>3 N m clockwise</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same force has different moments about different points — always say which point.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rigid body in equilibrium?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397764"/>
          </a:xfrm>
          <a:prstGeom prst="roundRect">
            <a:avLst>
              <a:gd name="adj" fmla="val 13793"/>
            </a:avLst>
          </a:prstGeom>
          <a:solidFill>
            <a:srgbClr val="EEF2FF"/>
          </a:solidFill>
          <a:ln w="9525">
            <a:solidFill>
              <a:srgbClr val="DDE2EA"/>
            </a:solidFill>
            <a:prstDash val="solid"/>
          </a:ln>
        </p:spPr>
      </p:sp>
      <p:sp>
        <p:nvSpPr>
          <p:cNvPr id="5" name="Text 3"/>
          <p:cNvSpPr txBox="1"/>
          <p:nvPr/>
        </p:nvSpPr>
        <p:spPr>
          <a:xfrm>
            <a:off x="603504" y="1463040"/>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Equilibrium of a rigid body:</a:t>
            </a:r>
            <a:r>
              <a:rPr lang="en-US" sz="1400" dirty="0">
                <a:solidFill>
                  <a:srgbClr val="1A1F2B"/>
                </a:solidFill>
                <a:latin typeface="Calibri" pitchFamily="34" charset="0"/>
                <a:ea typeface="Calibri" pitchFamily="34" charset="-122"/>
                <a:cs typeface="Calibri" pitchFamily="34" charset="-120"/>
              </a:rPr>
              <a:t> the resultant force on it is zero and the total moment about any point is zero.</a:t>
            </a:r>
            <a:endParaRPr lang="en-US" sz="1400" dirty="0"/>
          </a:p>
        </p:txBody>
      </p:sp>
      <p:sp>
        <p:nvSpPr>
          <p:cNvPr id="6" name="Text 4"/>
          <p:cNvSpPr txBox="1"/>
          <p:nvPr/>
        </p:nvSpPr>
        <p:spPr>
          <a:xfrm>
            <a:off x="457200" y="1888236"/>
            <a:ext cx="8229600" cy="23509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two dimensions this gives three independent equations: resolve in two directions and take moments about one point. So at most three unknowns can be found. You may replace a resolving equation by a second moments equation about a different point, which is useful when it removes an unknown.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Take moments about the point where the most unknown forces act: their moments are zero there.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Parallel forces (all vertical): the resolving equation and one moments equation are enough.</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About to tilt</a:t>
            </a:r>
            <a:r>
              <a:rPr lang="en-US" sz="1500" dirty="0">
                <a:solidFill>
                  <a:srgbClr val="1A1F2B"/>
                </a:solidFill>
                <a:latin typeface="Calibri" pitchFamily="34" charset="0"/>
                <a:ea typeface="Calibri" pitchFamily="34" charset="-122"/>
                <a:cs typeface="Calibri" pitchFamily="34" charset="-120"/>
              </a:rPr>
              <a:t> about one support means the beam is just losing contact with the other: set the reaction there to zero.</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uniform rod the weight acts at the midpoint. For a non-uniform rod the centre of mass is wherever the question puts it, and often it is the unknown.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rigid body in equilibrium?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Worked example 3(a), forces to scale: the non-uniform 30 kg plank with its centre of mass 2.5 m from A, the 40 kg child at 3.5 m, and the two upward reactions.">    </p:cNvPr>
          <p:cNvPicPr>
            <a:picLocks noChangeAspect="1"/>
          </p:cNvPicPr>
          <p:nvPr/>
        </p:nvPicPr>
        <p:blipFill>
          <a:blip r:embed="rId1"/>
          <a:stretch>
            <a:fillRect/>
          </a:stretch>
        </p:blipFill>
        <p:spPr>
          <a:xfrm>
            <a:off x="2829154" y="1371600"/>
            <a:ext cx="3485693" cy="2638044"/>
          </a:xfrm>
          <a:prstGeom prst="rect">
            <a:avLst/>
          </a:prstGeom>
        </p:spPr>
      </p:pic>
      <p:sp>
        <p:nvSpPr>
          <p:cNvPr id="5" name="Text 2"/>
          <p:cNvSpPr txBox="1"/>
          <p:nvPr/>
        </p:nvSpPr>
        <p:spPr>
          <a:xfrm>
            <a:off x="2829154" y="4055364"/>
            <a:ext cx="3485693"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3(a), forces to scale: the non-uniform 30 kg plank with its centre of mass 2.5 m from A, the 40 kg child at 3.5 m, and the two upward reactions.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rigid body in equilibrium?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Find</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non-uniform plank AB has length 6 m and mass 30 kg. Its centre of mass is 2.5 m from A. The plank rests horizontally on two supports at C and D, where AC = 1 m and AD = 4 m. A child of mass 40 kg stands on the plank. Model the plank as a rod and the child as a particle. (a) The child stands 3.5 m from A. Find the reactions at C and D. (b) The child walks towards B. Find the distance from A at which the plank is about to tilt.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Moments about D (removes R_D): R_C×3=30g×1.5+40g×0.5=65g, so R_C=65g÷3= </a:t>
            </a:r>
            <a:r>
              <a:rPr lang="en-US" sz="1500" b="1" dirty="0">
                <a:solidFill>
                  <a:srgbClr val="1A1F2B"/>
                </a:solidFill>
                <a:latin typeface="Calibri" pitchFamily="34" charset="0"/>
                <a:ea typeface="Calibri" pitchFamily="34" charset="-122"/>
                <a:cs typeface="Calibri" pitchFamily="34" charset="-120"/>
              </a:rPr>
              <a:t>212 N (212.3 N)</a:t>
            </a:r>
            <a:r>
              <a:rPr lang="en-US" sz="1500" dirty="0">
                <a:solidFill>
                  <a:srgbClr val="1A1F2B"/>
                </a:solidFill>
                <a:latin typeface="Calibri" pitchFamily="34" charset="0"/>
                <a:ea typeface="Calibri" pitchFamily="34" charset="-122"/>
                <a:cs typeface="Calibri" pitchFamily="34" charset="-120"/>
              </a:rPr>
              <a:t>. Resolve vertically: R_D=70g-212.3= </a:t>
            </a:r>
            <a:r>
              <a:rPr lang="en-US" sz="1500" b="1" dirty="0">
                <a:solidFill>
                  <a:srgbClr val="1A1F2B"/>
                </a:solidFill>
                <a:latin typeface="Calibri" pitchFamily="34" charset="0"/>
                <a:ea typeface="Calibri" pitchFamily="34" charset="-122"/>
                <a:cs typeface="Calibri" pitchFamily="34" charset="-120"/>
              </a:rPr>
              <a:t>474 N (473.7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About to tilt about D, so R_C=0. Moments about D with the child x m from A: 30g×(4-2.5)=40g×(x-4), so 45=40x-160 and </a:t>
            </a:r>
            <a:r>
              <a:rPr lang="en-US" sz="1500" b="1" dirty="0">
                <a:solidFill>
                  <a:srgbClr val="1A1F2B"/>
                </a:solidFill>
                <a:latin typeface="Calibri" pitchFamily="34" charset="0"/>
                <a:ea typeface="Calibri" pitchFamily="34" charset="-122"/>
                <a:cs typeface="Calibri" pitchFamily="34" charset="-120"/>
              </a:rPr>
              <a:t>x=5.125 m from A (so 0.875 m from B)</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 cancels in part (b): keep it as a symbol until the end and the answer is exact.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rigid body in equilibrium?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The reaction at C as the child walks along the plank. It falls steadily and reaches zero at x = 5.125 m; beyond that a negative reaction would be needed, which a support cannot give, so the plank tilts about D.">    </p:cNvPr>
          <p:cNvPicPr>
            <a:picLocks noChangeAspect="1"/>
          </p:cNvPicPr>
          <p:nvPr/>
        </p:nvPicPr>
        <p:blipFill>
          <a:blip r:embed="rId1"/>
          <a:stretch>
            <a:fillRect/>
          </a:stretch>
        </p:blipFill>
        <p:spPr>
          <a:xfrm>
            <a:off x="4389120" y="1451153"/>
            <a:ext cx="4297680" cy="2478938"/>
          </a:xfrm>
          <a:prstGeom prst="rect">
            <a:avLst/>
          </a:prstGeom>
        </p:spPr>
      </p:pic>
      <p:sp>
        <p:nvSpPr>
          <p:cNvPr id="5" name="Text 2"/>
          <p:cNvSpPr txBox="1"/>
          <p:nvPr/>
        </p:nvSpPr>
        <p:spPr>
          <a:xfrm>
            <a:off x="4389120" y="397581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reaction at C as the child walks along the plank. It falls steadily and reaches zero at x = 5.125 m; beyond that a negative reaction would be needed, which a support cannot give, so the plank tilts about D.</a:t>
            </a:r>
            <a:endParaRPr lang="en-US" sz="1100" dirty="0"/>
          </a:p>
        </p:txBody>
      </p:sp>
      <p:sp>
        <p:nvSpPr>
          <p:cNvPr id="6" name="Shape 3"/>
          <p:cNvSpPr/>
          <p:nvPr/>
        </p:nvSpPr>
        <p:spPr>
          <a:xfrm>
            <a:off x="457200" y="1371600"/>
            <a:ext cx="3611880" cy="1496873"/>
          </a:xfrm>
          <a:prstGeom prst="roundRect">
            <a:avLst>
              <a:gd name="adj" fmla="val 3665"/>
            </a:avLst>
          </a:prstGeom>
          <a:solidFill>
            <a:srgbClr val="FFFBEB"/>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Check a moments answer by taking moments about a second point. In worked example 3, moments about C: 473.67×3=30g×1.5+40g×2.5=145g=1421.0. It agrees.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the force at a hinge?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238932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smooth hinge exerts a single force whose direction is unknown. Model it as a horizontal component X and a vertical component Y, each with an assumed direction. Then: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Take moments about the hinge first: X and Y both vanish, leaving one equation for the tension.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Resolve horizontally and vertically for X and Y. A negative answer just means that component acts the other way.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Magnitude R=√(X²+Y²); direction tan⁻¹(Y/X) above or below the horizontal — say which.</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force at the hinge is not along the rod in general. It is along the rod only for a light rod with forces at its two ends. A useful check: if exactly three non-parallel forces act on a body in equilibrium, their lines of action pass through one point.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force at a hinge?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Worked example 4, forces to scale: the uniform 8 kg rod hinged at A and held horizontal by the string BC, with a 5 kg particle at B. The hinge force is shown as its two components X and Y.">    </p:cNvPr>
          <p:cNvPicPr>
            <a:picLocks noChangeAspect="1"/>
          </p:cNvPicPr>
          <p:nvPr/>
        </p:nvPicPr>
        <p:blipFill>
          <a:blip r:embed="rId1"/>
          <a:stretch>
            <a:fillRect/>
          </a:stretch>
        </p:blipFill>
        <p:spPr>
          <a:xfrm>
            <a:off x="3055010" y="1371600"/>
            <a:ext cx="3034894" cy="2469794"/>
          </a:xfrm>
          <a:prstGeom prst="rect">
            <a:avLst/>
          </a:prstGeom>
        </p:spPr>
      </p:pic>
      <p:sp>
        <p:nvSpPr>
          <p:cNvPr id="5" name="Text 2"/>
          <p:cNvSpPr txBox="1"/>
          <p:nvPr/>
        </p:nvSpPr>
        <p:spPr>
          <a:xfrm>
            <a:off x="3055010" y="3887114"/>
            <a:ext cx="3034894"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forces to scale: the uniform 8 kg rod hinged at A and held horizontal by the string BC, with a 5 kg particle at B. The hinge force is shown as its two components X and Y.</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force at a hinge?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Find</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rod AB has length 2.4 m and mass 8 kg. The end A is freely hinged to a vertical wall. The rod is held horizontal by a light inextensible string joining B to the point C on the wall, 1.8 m vertically above A. A particle of mass 5 kg hangs from B. The rod and the string lie in a vertical plane perpendicular to the wall. Find (a) the tension in the string and (b) the magnitude and direction of the force exerted on the rod at A.</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Geometry</a:t>
            </a:r>
            <a:r>
              <a:rPr lang="en-US" sz="1500" dirty="0">
                <a:solidFill>
                  <a:srgbClr val="1A1F2B"/>
                </a:solidFill>
                <a:latin typeface="Calibri" pitchFamily="34" charset="0"/>
                <a:ea typeface="Calibri" pitchFamily="34" charset="-122"/>
                <a:cs typeface="Calibri" pitchFamily="34" charset="-120"/>
              </a:rPr>
              <a:t> BC=√(2.4²+1.8²)=3.0 m, so the angle θ between the string and the rod has sin θ=1.8/3.0=0.6 and cos θ=2.4/3.0=0.8.</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Moments about A: T×0.6×2.4=8g×1.2+5g×2.4=21.6g, so T=21.6g÷1.44=15g= </a:t>
            </a:r>
            <a:r>
              <a:rPr lang="en-US" sz="1500" b="1" dirty="0">
                <a:solidFill>
                  <a:srgbClr val="1A1F2B"/>
                </a:solidFill>
                <a:latin typeface="Calibri" pitchFamily="34" charset="0"/>
                <a:ea typeface="Calibri" pitchFamily="34" charset="-122"/>
                <a:cs typeface="Calibri" pitchFamily="34" charset="-120"/>
              </a:rPr>
              <a:t>147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Resolve horizontally (X away from the wall) and vertically (Y upwards): X=Tcos θ=12g=117.6 N; Y+Tsin θ=13g, so Y=4g=39.2 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force at a hinge?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Then R=g√(12²+4²)=4√10 g= </a:t>
            </a:r>
            <a:r>
              <a:rPr lang="en-US" sz="1500" b="1" dirty="0">
                <a:solidFill>
                  <a:srgbClr val="1A1F2B"/>
                </a:solidFill>
                <a:latin typeface="Calibri" pitchFamily="34" charset="0"/>
                <a:ea typeface="Calibri" pitchFamily="34" charset="-122"/>
                <a:cs typeface="Calibri" pitchFamily="34" charset="-120"/>
              </a:rPr>
              <a:t>124 N (123.96 N)</a:t>
            </a:r>
            <a:r>
              <a:rPr lang="en-US" sz="1500" dirty="0">
                <a:solidFill>
                  <a:srgbClr val="1A1F2B"/>
                </a:solidFill>
                <a:latin typeface="Calibri" pitchFamily="34" charset="0"/>
                <a:ea typeface="Calibri" pitchFamily="34" charset="-122"/>
                <a:cs typeface="Calibri" pitchFamily="34" charset="-120"/>
              </a:rPr>
              <a:t>, at tan⁻¹(4/12)= </a:t>
            </a:r>
            <a:r>
              <a:rPr lang="en-US" sz="1500" b="1" dirty="0">
                <a:solidFill>
                  <a:srgbClr val="1A1F2B"/>
                </a:solidFill>
                <a:latin typeface="Calibri" pitchFamily="34" charset="0"/>
                <a:ea typeface="Calibri" pitchFamily="34" charset="-122"/>
                <a:cs typeface="Calibri" pitchFamily="34" charset="-120"/>
              </a:rPr>
              <a:t>18.4° above the horizontal, away from the wall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force at a hinge?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Combining the hinge components of worked example 4: X = 12g and Y = 4g give a force of 4√10 g ≈ 124 N at 18.4° above the horizontal — clearly not along the rod.">    </p:cNvPr>
          <p:cNvPicPr>
            <a:picLocks noChangeAspect="1"/>
          </p:cNvPicPr>
          <p:nvPr/>
        </p:nvPicPr>
        <p:blipFill>
          <a:blip r:embed="rId1"/>
          <a:stretch>
            <a:fillRect/>
          </a:stretch>
        </p:blipFill>
        <p:spPr>
          <a:xfrm>
            <a:off x="4389120" y="1557223"/>
            <a:ext cx="4297680" cy="2267712"/>
          </a:xfrm>
          <a:prstGeom prst="rect">
            <a:avLst/>
          </a:prstGeom>
        </p:spPr>
      </p:pic>
      <p:sp>
        <p:nvSpPr>
          <p:cNvPr id="5" name="Text 2"/>
          <p:cNvSpPr txBox="1"/>
          <p:nvPr/>
        </p:nvSpPr>
        <p:spPr>
          <a:xfrm>
            <a:off x="4389120" y="387065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Combining the hinge components of worked example 4: X = 12g and Y = 4g give a force of 4√10 g ≈ 124 N at 18.4° above the horizontal — clearly not along the rod.</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Assuming the hinge force acts along the rod, or that its vertical component simply equals the total weight. The string carries part of the weight: here only 4g of the 13g is taken by the hinge.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a ladder problem?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233812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ladder is modelled as a </a:t>
            </a:r>
            <a:r>
              <a:rPr lang="en-US" sz="1500" b="1" dirty="0">
                <a:solidFill>
                  <a:srgbClr val="1A1F2B"/>
                </a:solidFill>
                <a:latin typeface="Calibri" pitchFamily="34" charset="0"/>
                <a:ea typeface="Calibri" pitchFamily="34" charset="-122"/>
                <a:cs typeface="Calibri" pitchFamily="34" charset="-120"/>
              </a:rPr>
              <a:t>rod</a:t>
            </a:r>
            <a:r>
              <a:rPr lang="en-US" sz="1500" dirty="0">
                <a:solidFill>
                  <a:srgbClr val="1A1F2B"/>
                </a:solidFill>
                <a:latin typeface="Calibri" pitchFamily="34" charset="0"/>
                <a:ea typeface="Calibri" pitchFamily="34" charset="-122"/>
                <a:cs typeface="Calibri" pitchFamily="34" charset="-120"/>
              </a:rPr>
              <a:t>; uniform means its weight acts at the midpoint. People are particles at a stated distance along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At a </a:t>
            </a:r>
            <a:r>
              <a:rPr lang="en-US" sz="1500" b="1" dirty="0">
                <a:solidFill>
                  <a:srgbClr val="1A1F2B"/>
                </a:solidFill>
                <a:latin typeface="Calibri" pitchFamily="34" charset="0"/>
                <a:ea typeface="Calibri" pitchFamily="34" charset="-122"/>
                <a:cs typeface="Calibri" pitchFamily="34" charset="-120"/>
              </a:rPr>
              <a:t>smooth vertical wall</a:t>
            </a:r>
            <a:r>
              <a:rPr lang="en-US" sz="1500" dirty="0">
                <a:solidFill>
                  <a:srgbClr val="1A1F2B"/>
                </a:solidFill>
                <a:latin typeface="Calibri" pitchFamily="34" charset="0"/>
                <a:ea typeface="Calibri" pitchFamily="34" charset="-122"/>
                <a:cs typeface="Calibri" pitchFamily="34" charset="-120"/>
              </a:rPr>
              <a:t>: one force, the normal reaction S, horizontal and away from the wall.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On </a:t>
            </a:r>
            <a:r>
              <a:rPr lang="en-US" sz="1500" b="1" dirty="0">
                <a:solidFill>
                  <a:srgbClr val="1A1F2B"/>
                </a:solidFill>
                <a:latin typeface="Calibri" pitchFamily="34" charset="0"/>
                <a:ea typeface="Calibri" pitchFamily="34" charset="-122"/>
                <a:cs typeface="Calibri" pitchFamily="34" charset="-120"/>
              </a:rPr>
              <a:t>rough horizontal ground</a:t>
            </a:r>
            <a:r>
              <a:rPr lang="en-US" sz="1500" dirty="0">
                <a:solidFill>
                  <a:srgbClr val="1A1F2B"/>
                </a:solidFill>
                <a:latin typeface="Calibri" pitchFamily="34" charset="0"/>
                <a:ea typeface="Calibri" pitchFamily="34" charset="-122"/>
                <a:cs typeface="Calibri" pitchFamily="34" charset="-120"/>
              </a:rPr>
              <a:t>: the normal reaction R upwards and friction F horizontally towards the wall (the foot tends to slide away).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standard set of equations: resolve vertically, R = total weight; resolve horizontally, F=S; take moments about the foot A, which removes both R and F; and in limiting equilibrium F=μR (in general F≤μR). For a ladder of length l at angle α to the horizontal, the top is lsin α above A and the midpoint is l/2cos α from A horizontally.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a ladder problem?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Find</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ladder of mass 20 kg and length l rests with its foot on rough horizontal ground and its top against a smooth vertical wall. The ladder makes an angle of 65° with the ground and is in equilibrium. Find the least possible value of the coefficient of friction between the ladder and the ground.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Moments about the foot: S×lsin 65°=20g×l/2cos 65°, so S=20g/2tan 65°=45.70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Resolve: F=S=45.70 N and R=20g=196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F≤μR, so μ≥45.70÷196=1/2tan 65°=0.2332. The least μ is </a:t>
            </a:r>
            <a:r>
              <a:rPr lang="en-US" sz="1500" b="1" dirty="0">
                <a:solidFill>
                  <a:srgbClr val="1A1F2B"/>
                </a:solidFill>
                <a:latin typeface="Calibri" pitchFamily="34" charset="0"/>
                <a:ea typeface="Calibri" pitchFamily="34" charset="-122"/>
                <a:cs typeface="Calibri" pitchFamily="34" charset="-120"/>
              </a:rPr>
              <a:t>0.233</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mass and the length both cancel: for a uniform ladder on its own, the least μ depends only on the angle.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a ladder problem?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For a uniform ladder alone against a smooth wall, the least coefficient of friction is 1/(2 tan α). A steeper ladder needs much less friction.">    </p:cNvPr>
          <p:cNvPicPr>
            <a:picLocks noChangeAspect="1"/>
          </p:cNvPicPr>
          <p:nvPr/>
        </p:nvPicPr>
        <p:blipFill>
          <a:blip r:embed="rId1"/>
          <a:stretch>
            <a:fillRect/>
          </a:stretch>
        </p:blipFill>
        <p:spPr>
          <a:xfrm>
            <a:off x="2138782" y="1371600"/>
            <a:ext cx="4866437" cy="2807208"/>
          </a:xfrm>
          <a:prstGeom prst="rect">
            <a:avLst/>
          </a:prstGeom>
        </p:spPr>
      </p:pic>
      <p:sp>
        <p:nvSpPr>
          <p:cNvPr id="5" name="Text 2"/>
          <p:cNvSpPr txBox="1"/>
          <p:nvPr/>
        </p:nvSpPr>
        <p:spPr>
          <a:xfrm>
            <a:off x="2138782" y="4224528"/>
            <a:ext cx="4866437" cy="393192"/>
          </a:xfrm>
          <a:prstGeom prst="rect">
            <a:avLst/>
          </a:prstGeom>
          <a:noFill/>
          <a:ln/>
        </p:spPr>
        <p:txBody>
          <a:bodyPr wrap="square" lIns="0" tIns="0" rIns="0" bIns="0" rtlCol="0" anchor="t"/>
          <a:lstStyle/>
          <a:p>
            <a:pPr algn="ctr" indent="0" marL="0">
              <a:buNone/>
            </a:pPr>
            <a:r>
              <a:rPr lang="en-US" sz="1100" i="1" dirty="0">
                <a:solidFill>
                  <a:srgbClr val="5A6577"/>
                </a:solidFill>
              </a:rPr>
              <a:t>For a uniform ladder alone against a smooth wall, the least coefficient of friction is 1/(2 tan α). A steeper ladder needs much less friction.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a ladder problem?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Hard · Find</a:t>
            </a:r>
            <a:endParaRPr lang="en-US" sz="1200" dirty="0"/>
          </a:p>
        </p:txBody>
      </p:sp>
      <p:sp>
        <p:nvSpPr>
          <p:cNvPr id="4" name="Text 2"/>
          <p:cNvSpPr txBox="1"/>
          <p:nvPr/>
        </p:nvSpPr>
        <p:spPr>
          <a:xfrm>
            <a:off x="457200" y="1371600"/>
            <a:ext cx="822960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ladder AB has length 6 m and mass 15 kg. The end A rests on rough horizontal ground and the end B rests against a smooth vertical wall. The ladder is in a vertical plane perpendicular to the wall and makes an angle of 60° with the ground. The coefficient of friction between the ladder and the ground is 0.35. A decorator of mass 75 kg climbs slowly up the ladder. Model the decorator as a particle. (a) Find the distance the decorator can climb along the ladder from A before it slips. (b) Find the least coefficient of friction that would allow her to reach the top.</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Resolve vertically: R=90g=882 N. Limiting friction: F=0.35×90g=31.5g=308.7 N. Resolve horizontally: S=F=31.5g. Moments about A, decorator x m from A: S×6sin 60°=15g×3cos 60°+75g×xcos 60°. Dividing by gcos 60°: 189tan 60°=45+75x, so 75x=282.36 and </a:t>
            </a:r>
            <a:r>
              <a:rPr lang="en-US" sz="1500" b="1" dirty="0">
                <a:solidFill>
                  <a:srgbClr val="1A1F2B"/>
                </a:solidFill>
                <a:latin typeface="Calibri" pitchFamily="34" charset="0"/>
                <a:ea typeface="Calibri" pitchFamily="34" charset="-122"/>
                <a:cs typeface="Calibri" pitchFamily="34" charset="-120"/>
              </a:rPr>
              <a:t>x=3.76 m (3.7648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the top, x=6. Moments about A: S×6sin 60°=(15×3+75×6)gcos 60°, so S=495g/6tan 60°=47.63g. With F=S and R=90g: μ≥47.63÷90= </a:t>
            </a:r>
            <a:r>
              <a:rPr lang="en-US" sz="1500" b="1" dirty="0">
                <a:solidFill>
                  <a:srgbClr val="1A1F2B"/>
                </a:solidFill>
                <a:latin typeface="Calibri" pitchFamily="34" charset="0"/>
                <a:ea typeface="Calibri" pitchFamily="34" charset="-122"/>
                <a:cs typeface="Calibri" pitchFamily="34" charset="-120"/>
              </a:rPr>
              <a:t>0.529</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a ladder problem?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Hard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Climbing higher increases the moment about A, so the wall pushes harder and more friction is needed; R does not change.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a ladder problem?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Worked example 6 at the instant of slipping, forces to scale: a 15 kg ladder at 60° with a 75 kg person 3.76 m up it. Friction at the foot has reached its limit, 0.35 × 882 = 308.7 N, and the wall reaction S equals it.">    </p:cNvPr>
          <p:cNvPicPr>
            <a:picLocks noChangeAspect="1"/>
          </p:cNvPicPr>
          <p:nvPr/>
        </p:nvPicPr>
        <p:blipFill>
          <a:blip r:embed="rId1"/>
          <a:stretch>
            <a:fillRect/>
          </a:stretch>
        </p:blipFill>
        <p:spPr>
          <a:xfrm>
            <a:off x="6064301" y="1371600"/>
            <a:ext cx="2622499" cy="2300630"/>
          </a:xfrm>
          <a:prstGeom prst="rect">
            <a:avLst/>
          </a:prstGeom>
        </p:spPr>
      </p:pic>
      <p:sp>
        <p:nvSpPr>
          <p:cNvPr id="5" name="Text 2"/>
          <p:cNvSpPr txBox="1"/>
          <p:nvPr/>
        </p:nvSpPr>
        <p:spPr>
          <a:xfrm>
            <a:off x="6064301" y="3717950"/>
            <a:ext cx="2622499" cy="899770"/>
          </a:xfrm>
          <a:prstGeom prst="rect">
            <a:avLst/>
          </a:prstGeom>
          <a:noFill/>
          <a:ln/>
        </p:spPr>
        <p:txBody>
          <a:bodyPr wrap="square" lIns="0" tIns="0" rIns="0" bIns="0" rtlCol="0" anchor="t"/>
          <a:lstStyle/>
          <a:p>
            <a:pPr algn="ctr" indent="0" marL="0">
              <a:buNone/>
            </a:pPr>
            <a:r>
              <a:rPr lang="en-US" sz="1100" i="1" dirty="0">
                <a:solidFill>
                  <a:srgbClr val="5A6577"/>
                </a:solidFill>
              </a:rPr>
              <a:t>Worked example 6 at the instant of slipping, forces to scale: a 15 kg ladder at 60° with a 75 kg person 3.76 m up it. Friction at the foot has reached its limit, 0.35 × 882 = 308.7 N, and the wall reaction S equals it.</a:t>
            </a:r>
            <a:endParaRPr lang="en-US" sz="1100" dirty="0"/>
          </a:p>
        </p:txBody>
      </p:sp>
      <p:sp>
        <p:nvSpPr>
          <p:cNvPr id="6" name="Shape 3"/>
          <p:cNvSpPr/>
          <p:nvPr/>
        </p:nvSpPr>
        <p:spPr>
          <a:xfrm>
            <a:off x="457200" y="1371600"/>
            <a:ext cx="5287061" cy="1066190"/>
          </a:xfrm>
          <a:prstGeom prst="roundRect">
            <a:avLst>
              <a:gd name="adj" fmla="val 5146"/>
            </a:avLst>
          </a:prstGeom>
          <a:solidFill>
            <a:srgbClr val="FFFBEB"/>
          </a:solidFill>
          <a:ln w="9525">
            <a:solidFill>
              <a:srgbClr val="DDE2EA"/>
            </a:solidFill>
            <a:prstDash val="solid"/>
          </a:ln>
        </p:spPr>
      </p:sp>
      <p:sp>
        <p:nvSpPr>
          <p:cNvPr id="7" name="Text 4"/>
          <p:cNvSpPr txBox="1"/>
          <p:nvPr/>
        </p:nvSpPr>
        <p:spPr>
          <a:xfrm>
            <a:off x="603504" y="1463040"/>
            <a:ext cx="4994453"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"limiting, so F=μR" as a separate line. It shows which contact is on the point of slipping, and it is the step that turns an inequality into an equation.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changes when the wall is rough as well?</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Worked example 7: a uniform 12 kg ladder about to slip, with μ₁ = 0.4 at the ground and μ₂ = 0.25 at the wall, at θ = 48.4°. Reactions and ground friction to scale (wall friction drawn twice size so it shows; the weight shortened). The small upward wall friction still reduces R.">    </p:cNvPr>
          <p:cNvPicPr>
            <a:picLocks noChangeAspect="1"/>
          </p:cNvPicPr>
          <p:nvPr/>
        </p:nvPicPr>
        <p:blipFill>
          <a:blip r:embed="rId1"/>
          <a:stretch>
            <a:fillRect/>
          </a:stretch>
        </p:blipFill>
        <p:spPr>
          <a:xfrm>
            <a:off x="6495898" y="1371600"/>
            <a:ext cx="2190902" cy="1962302"/>
          </a:xfrm>
          <a:prstGeom prst="rect">
            <a:avLst/>
          </a:prstGeom>
        </p:spPr>
      </p:pic>
      <p:sp>
        <p:nvSpPr>
          <p:cNvPr id="5" name="Text 2"/>
          <p:cNvSpPr txBox="1"/>
          <p:nvPr/>
        </p:nvSpPr>
        <p:spPr>
          <a:xfrm>
            <a:off x="6402629" y="3379622"/>
            <a:ext cx="2377440" cy="1238098"/>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a uniform 12 kg ladder about to slip, with μ₁ = 0.4 at the ground and μ₂ = 0.25 at the wall, at θ = 48.4°. Reactions and ground friction to scale (wall friction drawn twice size so it shows; the weight shortened). The small upward wall friction still reduces R.</a:t>
            </a:r>
            <a:endParaRPr lang="en-US" sz="1100" dirty="0"/>
          </a:p>
        </p:txBody>
      </p:sp>
      <p:sp>
        <p:nvSpPr>
          <p:cNvPr id="6" name="Text 3"/>
          <p:cNvSpPr txBox="1"/>
          <p:nvPr/>
        </p:nvSpPr>
        <p:spPr>
          <a:xfrm>
            <a:off x="457200" y="1371600"/>
            <a:ext cx="5718658" cy="20061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wall now gives a normal reaction S and a friction force. As the foot slides away, the top slides down the wall, so the wall's friction on the ladder acts </a:t>
            </a:r>
            <a:r>
              <a:rPr lang="en-US" sz="1500" b="1" dirty="0">
                <a:solidFill>
                  <a:srgbClr val="1A1F2B"/>
                </a:solidFill>
                <a:latin typeface="Calibri" pitchFamily="34" charset="0"/>
                <a:ea typeface="Calibri" pitchFamily="34" charset="-122"/>
                <a:cs typeface="Calibri" pitchFamily="34" charset="-120"/>
              </a:rPr>
              <a:t>upwards</a:t>
            </a:r>
            <a:r>
              <a:rPr lang="en-US" sz="1500" dirty="0">
                <a:solidFill>
                  <a:srgbClr val="1A1F2B"/>
                </a:solidFill>
                <a:latin typeface="Calibri" pitchFamily="34" charset="0"/>
                <a:ea typeface="Calibri" pitchFamily="34" charset="-122"/>
                <a:cs typeface="Calibri" pitchFamily="34" charset="-120"/>
              </a:rPr>
              <a:t>. "About to slip" for a ladder means slipping at both ends at once (the ladder cannot slide at one end only), so both frictions are limiting: F₁=μ₁ R and F₂=μ₂ 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Wall friction now appears in the vertical equation, so R is less than the total weight. Moments about the foot now include the wall friction too: its moment arm is the horizontal distance from A to the wall.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when the wall is rough as well?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Hard · Find</a:t>
            </a:r>
            <a:endParaRPr lang="en-US" sz="1200" dirty="0"/>
          </a:p>
        </p:txBody>
      </p:sp>
      <p:sp>
        <p:nvSpPr>
          <p:cNvPr id="4" name="Text 2"/>
          <p:cNvSpPr txBox="1"/>
          <p:nvPr/>
        </p:nvSpPr>
        <p:spPr>
          <a:xfrm>
            <a:off x="457200" y="1371600"/>
            <a:ext cx="8229600" cy="278892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ladder of mass 12 kg rests with its foot on rough horizontal ground and its top against a rough vertical wall. The coefficient of friction is 0.4 at the ground and 0.25 at the wall. The ladder is about to slip when it makes an angle θ with the ground. (a) Find the normal reactions at the ground and at the wall. (b) Find θ.</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Limiting at both ends. Resolve horizontally: S=0.4R. Resolve vertically, with wall friction 0.25S upwards: R+0.25S=12g, so R+0.1R=12g. Then R=12g÷1.1= </a:t>
            </a:r>
            <a:r>
              <a:rPr lang="en-US" sz="1500" b="1" dirty="0">
                <a:solidFill>
                  <a:srgbClr val="1A1F2B"/>
                </a:solidFill>
                <a:latin typeface="Calibri" pitchFamily="34" charset="0"/>
                <a:ea typeface="Calibri" pitchFamily="34" charset="-122"/>
                <a:cs typeface="Calibri" pitchFamily="34" charset="-120"/>
              </a:rPr>
              <a:t>107 N (106.91 N)</a:t>
            </a:r>
            <a:r>
              <a:rPr lang="en-US" sz="1500" dirty="0">
                <a:solidFill>
                  <a:srgbClr val="1A1F2B"/>
                </a:solidFill>
                <a:latin typeface="Calibri" pitchFamily="34" charset="0"/>
                <a:ea typeface="Calibri" pitchFamily="34" charset="-122"/>
                <a:cs typeface="Calibri" pitchFamily="34" charset="-120"/>
              </a:rPr>
              <a:t> and S=0.4R= </a:t>
            </a:r>
            <a:r>
              <a:rPr lang="en-US" sz="1500" b="1" dirty="0">
                <a:solidFill>
                  <a:srgbClr val="1A1F2B"/>
                </a:solidFill>
                <a:latin typeface="Calibri" pitchFamily="34" charset="0"/>
                <a:ea typeface="Calibri" pitchFamily="34" charset="-122"/>
                <a:cs typeface="Calibri" pitchFamily="34" charset="-120"/>
              </a:rPr>
              <a:t>42.8 N (42.76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Moments about the foot, ladder length 2a: S×2asin θ+0.25S×2acos θ=12g×acos θ. Divide by 2acos θ: S(tan θ+0.25)=6g, so tan θ=(6×9.8÷42.764)-0.25=1.375-0.25=1.125 and </a:t>
            </a:r>
            <a:r>
              <a:rPr lang="en-US" sz="1500" b="1" dirty="0">
                <a:solidFill>
                  <a:srgbClr val="1A1F2B"/>
                </a:solidFill>
                <a:latin typeface="Calibri" pitchFamily="34" charset="0"/>
                <a:ea typeface="Calibri" pitchFamily="34" charset="-122"/>
                <a:cs typeface="Calibri" pitchFamily="34" charset="-120"/>
              </a:rPr>
              <a:t>θ=48.4°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when the wall is rough as well?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Hard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general, for a uniform ladder limiting at both ends, tan θ=(1-μ₁μ₂)÷(2μ₁) — derive it each time; do not quote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when the wall is rough as well?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Drawing the wall friction downwards, or leaving it out of the moments equation. Ask which way the top of the ladder would move, and put friction the opposite way.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handle a rod resting on a peg?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Worked example 8: a uniform 10 kg rod on a smooth peg at 30° to the horizontal, on the point of slipping. The peg reaction is perpendicular to the rod; friction at A acts towards the peg (weight arrow shortened to fit).">    </p:cNvPr>
          <p:cNvPicPr>
            <a:picLocks noChangeAspect="1"/>
          </p:cNvPicPr>
          <p:nvPr/>
        </p:nvPicPr>
        <p:blipFill>
          <a:blip r:embed="rId1"/>
          <a:stretch>
            <a:fillRect/>
          </a:stretch>
        </p:blipFill>
        <p:spPr>
          <a:xfrm>
            <a:off x="5811012" y="1371600"/>
            <a:ext cx="2875788" cy="2300630"/>
          </a:xfrm>
          <a:prstGeom prst="rect">
            <a:avLst/>
          </a:prstGeom>
        </p:spPr>
      </p:pic>
      <p:sp>
        <p:nvSpPr>
          <p:cNvPr id="5" name="Text 2"/>
          <p:cNvSpPr txBox="1"/>
          <p:nvPr/>
        </p:nvSpPr>
        <p:spPr>
          <a:xfrm>
            <a:off x="5811012" y="3717950"/>
            <a:ext cx="2875788" cy="899770"/>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a uniform 10 kg rod on a smooth peg at 30° to the horizontal, on the point of slipping. The peg reaction is perpendicular to the rod; friction at A acts towards the peg (weight arrow shortened to fit).</a:t>
            </a:r>
            <a:endParaRPr lang="en-US" sz="1100" dirty="0"/>
          </a:p>
        </p:txBody>
      </p:sp>
      <p:sp>
        <p:nvSpPr>
          <p:cNvPr id="6" name="Text 3"/>
          <p:cNvSpPr txBox="1"/>
          <p:nvPr/>
        </p:nvSpPr>
        <p:spPr>
          <a:xfrm>
            <a:off x="457200" y="1371600"/>
            <a:ext cx="5033772" cy="24670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smooth peg (or a smooth rail or edge touching the rod along its length) gives a normal reaction </a:t>
            </a:r>
            <a:r>
              <a:rPr lang="en-US" sz="1500" b="1" dirty="0">
                <a:solidFill>
                  <a:srgbClr val="1A1F2B"/>
                </a:solidFill>
                <a:latin typeface="Calibri" pitchFamily="34" charset="0"/>
                <a:ea typeface="Calibri" pitchFamily="34" charset="-122"/>
                <a:cs typeface="Calibri" pitchFamily="34" charset="-120"/>
              </a:rPr>
              <a:t>perpendicular to the rod</a:t>
            </a:r>
            <a:r>
              <a:rPr lang="en-US" sz="1500" dirty="0">
                <a:solidFill>
                  <a:srgbClr val="1A1F2B"/>
                </a:solidFill>
                <a:latin typeface="Calibri" pitchFamily="34" charset="0"/>
                <a:ea typeface="Calibri" pitchFamily="34" charset="-122"/>
                <a:cs typeface="Calibri" pitchFamily="34" charset="-120"/>
              </a:rPr>
              <a:t> — not vertical. If the rod is at angle α to the horizontal, the peg reaction N makes angle α with the vertical, with components Ncos α up and Nsin α horizontally.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Take moments about the foot of the rod: only N and the weight have moments, and N acts perpendicular to the rod, so its moment is simply N × (distance along the rod). Friction at the foot opposes the slide: the horizontal part of N pushes the foot away from the peg, so friction acts towards the peg.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a rod resting on a peg?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Medium · Find</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rod AB has length 4 m and mass 10 kg. The end A rests on rough horizontal ground and the rod rests on a smooth peg C, where AC = 3 m. The rod is in a vertical plane and makes an angle of 30° with the ground. The rod is about to slip. (a) Find the force exerted on the rod by the peg. (b) Find the coefficient of friction between the rod and the ground, giving your answer in exact form.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Moments about A (N is perpendicular to the rod): N×3=10g×2cos 30°=10√3 g, so N=10√3 g/3=10g/√3= </a:t>
            </a:r>
            <a:r>
              <a:rPr lang="en-US" sz="1500" b="1" dirty="0">
                <a:solidFill>
                  <a:srgbClr val="1A1F2B"/>
                </a:solidFill>
                <a:latin typeface="Calibri" pitchFamily="34" charset="0"/>
                <a:ea typeface="Calibri" pitchFamily="34" charset="-122"/>
                <a:cs typeface="Calibri" pitchFamily="34" charset="-120"/>
              </a:rPr>
              <a:t>56.6 N, perpendicular to the rod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Resolve vertically: R+Ncos 30°=10g, so R=10g-5g=5g=49 N. Resolve horizontally: F=Nsin 30°=5g/√3=28.29 N. Limiting, F=μR: μ=(5g/√3)/5g=1/√3= </a:t>
            </a:r>
            <a:r>
              <a:rPr lang="en-US" sz="1500" b="1" dirty="0">
                <a:solidFill>
                  <a:srgbClr val="1A1F2B"/>
                </a:solidFill>
                <a:latin typeface="Calibri" pitchFamily="34" charset="0"/>
                <a:ea typeface="Calibri" pitchFamily="34" charset="-122"/>
                <a:cs typeface="Calibri" pitchFamily="34" charset="-120"/>
              </a:rPr>
              <a:t>√3/3 (≈ 0.577)</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Keeping g as a symbol makes the exact answer drop out cleanly.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M2.6</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a full force diagram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Mark every force with a letter, including both components at a hinge and friction at every rough contact. A force left off the diagram cannot be recovered later by careful algebra.</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choose the moments point deliberately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Take moments about the point where most unknown forces act — the hinge, or the foot of a ladder. Write the point at the start, "M(A):", then state the equation before you simplify it.</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the direction of a hinge force needs a reference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"18.4°" on its own is incomplete. Write "18.4° above the horizontal" or "at 71.6° to the wall". If Y comes out negative, the force points below the horizontal — say so.</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M2.6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keep g until the end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Work with g as a symbol: it often cancels (least μ, angles, distances), and the arithmetic stays exact. Substitute g=9.8 only for a force, and then give 2 or 3 significant figures.</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"least μ" means an inequality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Find F and R from equilibrium alone, then use F≤μR, so μ≥F/R. If the question says "about to slip", write F=μR at the limiting contact — at both contacts for a ladder with two rough ends.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 = force × distance along the rod.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the perpendicular distance to the line of action counts.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 =Flsin θ, or use the perpendicular component.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force at a hinge acts along the rod.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heavy rod, or one with a load part-way along, needs a hinge force in another 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Find components X and Y; the direction comes out of the working.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always equals μR.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μR is only the maximum available.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F≤μR; equality only when slipping is about to happen.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peg pushes vertically upwards.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smooth contact can only push perpendicular to the surfaces in contact.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reaction at a smooth peg is perpendicular to the rod.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ground reaction on a ladder always equals the total weight.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is true only if the wall is smooth.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With a rough wall, R = weight − wall friction.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beam about to tilt has equal reactions at its supports.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 the point of tilting the beam is just leaving one support.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reaction at the support it lifts off is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M1 Moments and M1 Statics of a particle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This page extends M1 moments of parallel forces to forces at any angle, and uses the M1 friction model F≤μR and resolving in two directions.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M2.3 Centres of mass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Non-uniform rods and laminas need the position of the centre of mass before you can take moments; uniform shapes have results in the formulae booklet, and a lamina hanging freely in equilibrium uses the same moments idea.</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P1–P3 trigonometry and 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Ladder and peg questions lead to equations in tan θ, exact values such as sin 30° and cos 30°, and occasionally identities to tidy an answer. In IAL Physics Unit 1 the principle of moments and the centre of gravity are the same ideas, applied to beams, levers and cranes.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731874"/>
                <a:gridCol w="4048049"/>
                <a:gridCol w="244967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 =Fd=Flsin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 of a force about a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xY-yX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 (anticlockwise) of Xi+Yj acting at xi+yj relative to the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components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ΣFₓ=0, ΣF_y=0, ΣM=0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equilibrium of a rigid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F≤μR; F=μR when limiting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at a rough contact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R=√(X²+Y²), tan φ=Y/X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magnitude and direction of a hinge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μ≥1/(2tan 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uniform ladder alone, smooth wall, rough ground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318028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force of 50 N acts at one end of a rod of length 1.2 m, at 40° to the rod. Find its moment about the other end.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uniform rod AB of weight 40 N is hinged at A to a wall and held horizontal by a string attached at B, making 30° with the rod. Find the tension and the force at the hinge.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uniform ladder rests against a smooth wall at 70° to rough ground. Find the least coefficient of friction.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rod rests on a smooth peg. In what direction does the peg push on the rod, and why?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ladder rests against a rough wall on rough ground and is about to slip. In which direction does friction act at each end?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A uniform beam AB of length 5 m and mass 20 kg rests horizontally on supports at A and B. A person of mass 30 kg stands 1 m from A. Find the reactions.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50×1.2sin 40°=38.6 N m (38.57 N 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M(A): Tsin 30°×l=40×l/2, so T=40 N. X=40cos 30°=34.6 N, Y=40-20=20 N, so the hinge force is 40 N at 30° above the horizontal — the three forces meet at the point above the midpoint.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M(foot): Ssin 70°=½ Wcos 70°, so F=S=W/(2tan 70°) and R=W. μ≥1/(2tan 70°)=0.182.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Perpendicular to the rod. A smooth contact cannot exert any force along the surface of the rod, so only the normal reaction remains.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At the ground, towards the wall (the foot tends to slide away). At the wall, upwards (the top tends to slide down). Both frictions are limiting.</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M(A): R_B×5=20g×2.5+30g×1=80g, so R_B=16g=157 N. Resolve: R_A=50g-16g=34g=333 N (3 s.f.).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1 original exam-style questions. Answers at the end of the deck.</a:t>
            </a:r>
            <a:endParaRPr lang="en-US" sz="1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shelf AB is modelled as a uniform rod of length 0.9 m and mass 4 kg, freely hinged at A to a vertical wall. The shelf is held horizontal, perpendicular to the wall, by a light rigid strut CD, freely jointed to the shelf at C and to the wall at D, as shown in Figure 1. A box of mass 6 kg, modelled as a particle, rests on the shelf at B. The shelf and the strut lie in a vertical plane. g = 9.8 m s⁻².</a:t>
            </a:r>
            <a:endParaRPr lang="en-US" sz="1200" dirty="0"/>
          </a:p>
          <a:p>
            <a:pPr indent="0" marL="0">
              <a:spcAft>
                <a:spcPts val="600"/>
              </a:spcAft>
              <a:buNone/>
            </a:pPr>
            <a:r>
              <a:rPr lang="en-US" sz="1200" dirty="0">
                <a:solidFill>
                  <a:srgbClr val="1A1F2B"/>
                </a:solidFill>
              </a:rPr>
              <a:t>(a) Find the thrust in the strut.  [3]</a:t>
            </a:r>
            <a:endParaRPr lang="en-US" sz="1200" dirty="0"/>
          </a:p>
          <a:p>
            <a:pPr indent="0" marL="0">
              <a:spcAft>
                <a:spcPts val="600"/>
              </a:spcAft>
              <a:buNone/>
            </a:pPr>
            <a:r>
              <a:rPr lang="en-US" sz="1200" dirty="0">
                <a:solidFill>
                  <a:srgbClr val="1A1F2B"/>
                </a:solidFill>
              </a:rPr>
              <a:t>(b) Find the magnitude of the force exerted on the shelf by the hinge at A.  [3]</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595336"/>
            <a:ext cx="3474720" cy="2661488"/>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CD = 0.75 m, so the strut makes an angle with sine 0.45/0.75 = 0.6 with the shelf</a:t>
            </a:r>
            <a:endParaRPr lang="en-US" sz="1400" dirty="0"/>
          </a:p>
          <a:p>
            <a:pPr marL="342900" indent="-342900">
              <a:spcAft>
                <a:spcPts val="400"/>
              </a:spcAft>
              <a:buSzPct val="100000"/>
              <a:buChar char="•"/>
            </a:pPr>
            <a:r>
              <a:rPr lang="en-US" sz="1400" dirty="0">
                <a:solidFill>
                  <a:srgbClr val="1A1F2B"/>
                </a:solidFill>
              </a:rPr>
              <a:t>moments about A: T × 0.6 × 0.6 = 4g × 0.45 + 6g × 0.9</a:t>
            </a:r>
            <a:endParaRPr lang="en-US" sz="1400" dirty="0"/>
          </a:p>
          <a:p>
            <a:pPr marL="342900" indent="-342900">
              <a:spcAft>
                <a:spcPts val="400"/>
              </a:spcAft>
              <a:buSzPct val="100000"/>
              <a:buChar char="•"/>
            </a:pPr>
            <a:r>
              <a:rPr lang="en-US" sz="1400" dirty="0">
                <a:solidFill>
                  <a:srgbClr val="1A1F2B"/>
                </a:solidFill>
              </a:rPr>
              <a:t>T = 20g = 196 N</a:t>
            </a:r>
            <a:endParaRPr lang="en-US" sz="1400" dirty="0"/>
          </a:p>
          <a:p>
            <a:pPr marL="342900" indent="-342900">
              <a:spcAft>
                <a:spcPts val="400"/>
              </a:spcAft>
              <a:buSzPct val="100000"/>
              <a:buChar char="•"/>
            </a:pPr>
            <a:r>
              <a:rPr lang="en-US" sz="1400" dirty="0">
                <a:solidFill>
                  <a:srgbClr val="1A1F2B"/>
                </a:solidFill>
              </a:rPr>
              <a:t>horizontally: X = 0.8T = 156.8 N, towards the wall</a:t>
            </a:r>
            <a:endParaRPr lang="en-US" sz="1400" dirty="0"/>
          </a:p>
          <a:p>
            <a:pPr marL="342900" indent="-342900">
              <a:spcAft>
                <a:spcPts val="400"/>
              </a:spcAft>
              <a:buSzPct val="100000"/>
              <a:buChar char="•"/>
            </a:pPr>
            <a:r>
              <a:rPr lang="en-US" sz="1400" dirty="0">
                <a:solidFill>
                  <a:srgbClr val="1A1F2B"/>
                </a:solidFill>
              </a:rPr>
              <a:t>vertically: Y = 10g − 0.6T = −2g, so 19.6 N downwards</a:t>
            </a:r>
            <a:endParaRPr lang="en-US" sz="1400" dirty="0"/>
          </a:p>
          <a:p>
            <a:pPr marL="342900" indent="-342900">
              <a:spcAft>
                <a:spcPts val="400"/>
              </a:spcAft>
              <a:buSzPct val="100000"/>
              <a:buChar char="•"/>
            </a:pPr>
            <a:r>
              <a:rPr lang="en-US" sz="1400" dirty="0">
                <a:solidFill>
                  <a:srgbClr val="1A1F2B"/>
                </a:solidFill>
              </a:rPr>
              <a:t>magnitude √(156.8² + 19.6²) = 158 N</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M2.6 Statics of rigid bodies · Edexcel IAL Maths</dc:title>
  <dc:subject>PptxGenJS Presentation</dc:subject>
  <dc:creator>Evan Kotronis · ExaminerPrep</dc:creator>
  <cp:lastModifiedBy>Evan Kotronis · ExaminerPrep</cp:lastModifiedBy>
  <cp:revision>1</cp:revision>
  <dcterms:created xsi:type="dcterms:W3CDTF">2026-10-26T15:11:38Z</dcterms:created>
  <dcterms:modified xsi:type="dcterms:W3CDTF">2026-10-26T15:11:38Z</dcterms:modified>
</cp:coreProperties>
</file>