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Lst>
  <p:notesMasterIdLst>
    <p:notesMasterId r:id="rId4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f47ec5af-ae07-8879-58d3-5c8691596abb}">
          <p14:sldIdLst>
            <p14:sldId id="256"/>
            <p14:sldId id="257"/>
            <p14:sldId id="258"/>
          </p14:sldIdLst>
        </p14:section>
        <p14:section name="Theory" id="{c8c5c7d5-fb5e-2681-b773-5101d5edde81}">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Lst>
        </p14:section>
        <p14:section name="Practice" id="{ce769416-b36e-e67d-a002-dfc1e90f894a}">
          <p14:sldIdLst>
            <p14:sldId id="296"/>
            <p14:sldId id="297"/>
            <p14:sldId id="298"/>
          </p14:sldIdLst>
        </p14:section>
        <p14:section name="Answers" id="{29c96241-3119-e97a-e3e7-83ef15ad215d}">
          <p14:sldIdLst>
            <p14:sldId id="299"/>
            <p14:sldId id="300"/>
            <p14:sldId id="301"/>
            <p14:sldId id="30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notesMaster" Target="notesMasters/notesMaster1.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P2.7 Stationary points and optimisation. Notes for this topic: https://examinerprep.com/notes/edexcel-ial-maths/stationary-points-and-optimisation/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https://examinerprep.com/notes/edexcel-ial-maths/stationary-points-and-optimisation/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the key points of this topic.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stationary point and how do I find one?. Full notes: https://examinerprep.com/notes/edexcel-ial-maths/stationary-points-and-optimisation/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stationary point and how do I find one?. Full notes: https://examinerprep.com/notes/edexcel-ial-maths/stationary-points-and-optimisation/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stationary point and how do I find one?: Worked example 1. Full notes: https://examinerprep.com/notes/edexcel-ial-maths/stationary-points-and-optimisation/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stationary point and how do I find one?. Full notes: https://examinerprep.com/notes/edexcel-ial-maths/stationary-points-and-optimisation/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 it a maximum or a minimum?. Full notes: https://examinerprep.com/notes/edexcel-ial-maths/stationary-points-and-optimisation/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 it a maximum or a minimum?: Worked example 2. Full notes: https://examinerprep.com/notes/edexcel-ial-maths/stationary-points-and-optimisation/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 it a maximum or a minimum?: Worked example 2. Full notes: https://examinerprep.com/notes/edexcel-ial-maths/stationary-points-and-optimisation/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 it a maximum or a minimum?. Full notes: https://examinerprep.com/notes/edexcel-ial-maths/stationary-points-and-optimisation/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if the second derivative is zero?. Full notes: https://examinerprep.com/notes/edexcel-ial-maths/stationary-points-and-optimisation/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if the second derivative is zero?. Full notes: https://examinerprep.com/notes/edexcel-ial-maths/stationary-points-and-optimisation/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if the second derivative is zero?: Worked example 3. Full notes: https://examinerprep.com/notes/edexcel-ial-maths/stationary-points-and-optimisation/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if the second derivative is zero?: Worked example 3. Full notes: https://examinerprep.com/notes/edexcel-ial-maths/stationary-points-and-optimisation/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if the second derivative is zero?. Full notes: https://examinerprep.com/notes/edexcel-ial-maths/stationary-points-and-optimisation/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is a function increasing or decreasing?. Full notes: https://examinerprep.com/notes/edexcel-ial-maths/stationary-points-and-optimisation/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is a function increasing or decreasing?: Worked example 4. Full notes: https://examinerprep.com/notes/edexcel-ial-maths/stationary-points-and-optimisation/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is a function increasing or decreasing?: Worked example 4. Full notes: https://examinerprep.com/notes/edexcel-ial-maths/stationary-points-and-optimisation/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is a function increasing or decreasing?: Worked example 5. Full notes: https://examinerprep.com/notes/edexcel-ial-maths/stationary-points-and-optimisation/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is a function increasing or decreasing?. Full notes: https://examinerprep.com/notes/edexcel-ial-maths/stationary-points-and-optimisation/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stationary points help me sketch a curve?. Full notes: https://examinerprep.com/notes/edexcel-ial-maths/stationary-points-and-optimisation/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stationary points help me sketch a curve?: Worked example 6. Full notes: https://examinerprep.com/notes/edexcel-ial-maths/stationary-points-and-optimisation/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stationary points help me sketch a curve?: Worked example 6. Full notes: https://examinerprep.com/notes/edexcel-ial-maths/stationary-points-and-optimisation/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stationary points help me sketch a curve?. Full notes: https://examinerprep.com/notes/edexcel-ial-maths/stationary-points-and-optimisation/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solve an optimisation problem?. Full notes: https://examinerprep.com/notes/edexcel-ial-maths/stationary-points-and-optimisation/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solve an optimisation problem?: Worked example 7. Full notes: https://examinerprep.com/notes/edexcel-ial-maths/stationary-points-and-optimisation/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solve an optimisation problem?: Worked example 7. Full notes: https://examinerprep.com/notes/edexcel-ial-maths/stationary-points-and-optimisation/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solve an optimisation problem?: Worked example 8. Full notes: https://examinerprep.com/notes/edexcel-ial-maths/stationary-points-and-optimisation/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solve an optimisation problem?: Worked example 8. Full notes: https://examinerprep.com/notes/edexcel-ial-maths/stationary-points-and-optimisation/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solve an optimisation problem?: Worked example 8. Full notes: https://examinerprep.com/notes/edexcel-ial-maths/stationary-points-and-optimisation/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solve an optimisation problem?. Full notes: https://examinerprep.com/notes/edexcel-ial-maths/stationary-points-and-optimisation/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P2.7. Full notes: https://examinerprep.com/notes/edexcel-ial-maths/stationary-points-and-optimisation/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P2.7. Full notes: https://examinerprep.com/notes/edexcel-ial-maths/stationary-points-and-optimisation/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https://examinerprep.com/notes/edexcel-ial-maths/stationary-points-and-optimisation/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https://examinerprep.com/notes/edexcel-ial-maths/stationary-points-and-optimisation/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https://examinerprep.com/notes/edexcel-ial-maths/stationary-points-and-optimisation/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https://examinerprep.com/notes/edexcel-ial-maths/stationary-points-and-optimisation/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https://examinerprep.com/notes/edexcel-ial-maths/stationary-points-and-optimisation/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https://examinerprep.com/notes/edexcel-ial-maths/stationary-points-and-optimisation/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https://examinerprep.com/ial-maths-p2-7-stationary-points-and-optimisation-questions#IALM-P2-7-B-01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https://examinerprep.com/ial-maths-p2-7-stationary-points-and-optimisation-questions#IALM-P2-7-B-05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https://examinerprep.com/ial-maths-p2-7-stationary-points-and-optimisation-questions#IALM-P2-7-B-01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https://examinerprep.com/ial-maths-p2-7-stationary-points-and-optimisation-questions#IALM-P2-7-B-05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3.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3.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3.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3.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3.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3.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hyperlink" Target="https://examinerprep.com/notes/edexcel-ial-maths/stationary-points-and-optimisation/" TargetMode="External"/><Relationship Id="rId2" Type="http://schemas.openxmlformats.org/officeDocument/2006/relationships/hyperlink" Target="https://examinerprep.com/ial-maths-p2-7-stationary-points-and-optimisation-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4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P2.7 Stationary points and optimisation</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11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221992"/>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Stationary points: where dy/dx = 0, and how to find their coordinates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Deciding whether a stationary point is a maximum or a minimum with the second derivative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Using the sign of the gradient either side when the second derivative is zero</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Stationary points of inflection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Increasing and decreasing functions, including showing that a function is increasing for all x</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Using stationary points and intercepts to sketch a curve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Practical optimisation: setting up a formula for an area, volume or cost, then finding and justifying its maximum or minimum</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Shape 2"/>
          <p:cNvSpPr/>
          <p:nvPr/>
        </p:nvSpPr>
        <p:spPr>
          <a:xfrm>
            <a:off x="457200" y="1371600"/>
            <a:ext cx="3977640" cy="993953"/>
          </a:xfrm>
          <a:prstGeom prst="roundRect">
            <a:avLst>
              <a:gd name="adj" fmla="val 7360"/>
            </a:avLst>
          </a:prstGeom>
          <a:solidFill>
            <a:srgbClr val="F3F5F9"/>
          </a:solidFill>
          <a:ln w="12700">
            <a:solidFill>
              <a:srgbClr val="DDE2EA"/>
            </a:solidFill>
            <a:prstDash val="solid"/>
          </a:ln>
        </p:spPr>
      </p:sp>
      <p:sp>
        <p:nvSpPr>
          <p:cNvPr id="5" name="Shape 3"/>
          <p:cNvSpPr/>
          <p:nvPr/>
        </p:nvSpPr>
        <p:spPr>
          <a:xfrm>
            <a:off x="594360" y="1508760"/>
            <a:ext cx="384048" cy="384048"/>
          </a:xfrm>
          <a:prstGeom prst="ellipse">
            <a:avLst/>
          </a:prstGeom>
          <a:solidFill>
            <a:srgbClr val="C9A227"/>
          </a:solidFill>
          <a:ln w="12700">
            <a:solidFill>
              <a:srgbClr val="C9A227"/>
            </a:solidFill>
            <a:prstDash val="solid"/>
          </a:ln>
        </p:spPr>
      </p:sp>
      <p:sp>
        <p:nvSpPr>
          <p:cNvPr id="6" name="Text 4"/>
          <p:cNvSpPr txBox="1"/>
          <p:nvPr/>
        </p:nvSpPr>
        <p:spPr>
          <a:xfrm>
            <a:off x="594360" y="1508760"/>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1</a:t>
            </a:r>
            <a:endParaRPr lang="en-US" sz="1400" dirty="0"/>
          </a:p>
        </p:txBody>
      </p:sp>
      <p:sp>
        <p:nvSpPr>
          <p:cNvPr id="7" name="Text 5"/>
          <p:cNvSpPr txBox="1"/>
          <p:nvPr/>
        </p:nvSpPr>
        <p:spPr>
          <a:xfrm>
            <a:off x="1097280" y="1426464"/>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A stationary point is a point where dy/dx = 0, so the tangent is horizontal; solve dy/dx = 0 for x, then substitute into the equation of the curve for y.</a:t>
            </a:r>
            <a:endParaRPr lang="en-US" sz="1400" dirty="0"/>
          </a:p>
        </p:txBody>
      </p:sp>
      <p:sp>
        <p:nvSpPr>
          <p:cNvPr id="8" name="Shape 6"/>
          <p:cNvSpPr/>
          <p:nvPr/>
        </p:nvSpPr>
        <p:spPr>
          <a:xfrm>
            <a:off x="457200" y="2475281"/>
            <a:ext cx="3977640" cy="993953"/>
          </a:xfrm>
          <a:prstGeom prst="roundRect">
            <a:avLst>
              <a:gd name="adj" fmla="val 7360"/>
            </a:avLst>
          </a:prstGeom>
          <a:solidFill>
            <a:srgbClr val="F3F5F9"/>
          </a:solidFill>
          <a:ln w="12700">
            <a:solidFill>
              <a:srgbClr val="DDE2EA"/>
            </a:solidFill>
            <a:prstDash val="solid"/>
          </a:ln>
        </p:spPr>
      </p:sp>
      <p:sp>
        <p:nvSpPr>
          <p:cNvPr id="9" name="Shape 7"/>
          <p:cNvSpPr/>
          <p:nvPr/>
        </p:nvSpPr>
        <p:spPr>
          <a:xfrm>
            <a:off x="594360" y="2612441"/>
            <a:ext cx="384048" cy="384048"/>
          </a:xfrm>
          <a:prstGeom prst="ellipse">
            <a:avLst/>
          </a:prstGeom>
          <a:solidFill>
            <a:srgbClr val="C9A227"/>
          </a:solidFill>
          <a:ln w="12700">
            <a:solidFill>
              <a:srgbClr val="C9A227"/>
            </a:solidFill>
            <a:prstDash val="solid"/>
          </a:ln>
        </p:spPr>
      </p:sp>
      <p:sp>
        <p:nvSpPr>
          <p:cNvPr id="10" name="Text 8"/>
          <p:cNvSpPr txBox="1"/>
          <p:nvPr/>
        </p:nvSpPr>
        <p:spPr>
          <a:xfrm>
            <a:off x="594360" y="2612441"/>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2</a:t>
            </a:r>
            <a:endParaRPr lang="en-US" sz="1400" dirty="0"/>
          </a:p>
        </p:txBody>
      </p:sp>
      <p:sp>
        <p:nvSpPr>
          <p:cNvPr id="11" name="Text 9"/>
          <p:cNvSpPr txBox="1"/>
          <p:nvPr/>
        </p:nvSpPr>
        <p:spPr>
          <a:xfrm>
            <a:off x="1097280" y="2530145"/>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Nature: d²y/dx² &lt; 0 ⇒ maximum; d²y/dx² &gt; 0 ⇒ minimum. If d²y/dx² = 0 the test tells you nothing: check the sign of dy/dx either side.</a:t>
            </a:r>
            <a:endParaRPr lang="en-US" sz="1400" dirty="0"/>
          </a:p>
        </p:txBody>
      </p:sp>
      <p:sp>
        <p:nvSpPr>
          <p:cNvPr id="12" name="Shape 10"/>
          <p:cNvSpPr/>
          <p:nvPr/>
        </p:nvSpPr>
        <p:spPr>
          <a:xfrm>
            <a:off x="457200" y="3578047"/>
            <a:ext cx="3977640" cy="993953"/>
          </a:xfrm>
          <a:prstGeom prst="roundRect">
            <a:avLst>
              <a:gd name="adj" fmla="val 7360"/>
            </a:avLst>
          </a:prstGeom>
          <a:solidFill>
            <a:srgbClr val="F3F5F9"/>
          </a:solidFill>
          <a:ln w="12700">
            <a:solidFill>
              <a:srgbClr val="DDE2EA"/>
            </a:solidFill>
            <a:prstDash val="solid"/>
          </a:ln>
        </p:spPr>
      </p:sp>
      <p:sp>
        <p:nvSpPr>
          <p:cNvPr id="13" name="Shape 11"/>
          <p:cNvSpPr/>
          <p:nvPr/>
        </p:nvSpPr>
        <p:spPr>
          <a:xfrm>
            <a:off x="594360" y="3715207"/>
            <a:ext cx="384048" cy="384048"/>
          </a:xfrm>
          <a:prstGeom prst="ellipse">
            <a:avLst/>
          </a:prstGeom>
          <a:solidFill>
            <a:srgbClr val="C9A227"/>
          </a:solidFill>
          <a:ln w="12700">
            <a:solidFill>
              <a:srgbClr val="C9A227"/>
            </a:solidFill>
            <a:prstDash val="solid"/>
          </a:ln>
        </p:spPr>
      </p:sp>
      <p:sp>
        <p:nvSpPr>
          <p:cNvPr id="14" name="Text 12"/>
          <p:cNvSpPr txBox="1"/>
          <p:nvPr/>
        </p:nvSpPr>
        <p:spPr>
          <a:xfrm>
            <a:off x="594360" y="3715207"/>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3</a:t>
            </a:r>
            <a:endParaRPr lang="en-US" sz="1400" dirty="0"/>
          </a:p>
        </p:txBody>
      </p:sp>
      <p:sp>
        <p:nvSpPr>
          <p:cNvPr id="15" name="Text 13"/>
          <p:cNvSpPr txBox="1"/>
          <p:nvPr/>
        </p:nvSpPr>
        <p:spPr>
          <a:xfrm>
            <a:off x="1097280" y="3632911"/>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f′(x) &gt; 0 means f is increasing; f′(x) &lt; 0 means f is decreasing. Solve the inequality.</a:t>
            </a:r>
            <a:endParaRPr lang="en-US" sz="1400" dirty="0"/>
          </a:p>
        </p:txBody>
      </p:sp>
      <p:sp>
        <p:nvSpPr>
          <p:cNvPr id="16" name="Shape 14"/>
          <p:cNvSpPr/>
          <p:nvPr/>
        </p:nvSpPr>
        <p:spPr>
          <a:xfrm>
            <a:off x="4709160" y="1371600"/>
            <a:ext cx="3977640" cy="993953"/>
          </a:xfrm>
          <a:prstGeom prst="roundRect">
            <a:avLst>
              <a:gd name="adj" fmla="val 7360"/>
            </a:avLst>
          </a:prstGeom>
          <a:solidFill>
            <a:srgbClr val="F3F5F9"/>
          </a:solidFill>
          <a:ln w="12700">
            <a:solidFill>
              <a:srgbClr val="DDE2EA"/>
            </a:solidFill>
            <a:prstDash val="solid"/>
          </a:ln>
        </p:spPr>
      </p:sp>
      <p:sp>
        <p:nvSpPr>
          <p:cNvPr id="17" name="Shape 15"/>
          <p:cNvSpPr/>
          <p:nvPr/>
        </p:nvSpPr>
        <p:spPr>
          <a:xfrm>
            <a:off x="4846320" y="1508760"/>
            <a:ext cx="384048" cy="384048"/>
          </a:xfrm>
          <a:prstGeom prst="ellipse">
            <a:avLst/>
          </a:prstGeom>
          <a:solidFill>
            <a:srgbClr val="C9A227"/>
          </a:solidFill>
          <a:ln w="12700">
            <a:solidFill>
              <a:srgbClr val="C9A227"/>
            </a:solidFill>
            <a:prstDash val="solid"/>
          </a:ln>
        </p:spPr>
      </p:sp>
      <p:sp>
        <p:nvSpPr>
          <p:cNvPr id="18" name="Text 16"/>
          <p:cNvSpPr txBox="1"/>
          <p:nvPr/>
        </p:nvSpPr>
        <p:spPr>
          <a:xfrm>
            <a:off x="4846320" y="1508760"/>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4</a:t>
            </a:r>
            <a:endParaRPr lang="en-US" sz="1400" dirty="0"/>
          </a:p>
        </p:txBody>
      </p:sp>
      <p:sp>
        <p:nvSpPr>
          <p:cNvPr id="19" name="Text 17"/>
          <p:cNvSpPr txBox="1"/>
          <p:nvPr/>
        </p:nvSpPr>
        <p:spPr>
          <a:xfrm>
            <a:off x="5349240" y="1426464"/>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Sketching: stationary points, intercepts and behaviour for large |x| (and any asymptotes) fix the shape.</a:t>
            </a:r>
            <a:endParaRPr lang="en-US" sz="1400" dirty="0"/>
          </a:p>
        </p:txBody>
      </p:sp>
      <p:sp>
        <p:nvSpPr>
          <p:cNvPr id="20" name="Shape 18"/>
          <p:cNvSpPr/>
          <p:nvPr/>
        </p:nvSpPr>
        <p:spPr>
          <a:xfrm>
            <a:off x="4709160" y="2475281"/>
            <a:ext cx="3977640" cy="993953"/>
          </a:xfrm>
          <a:prstGeom prst="roundRect">
            <a:avLst>
              <a:gd name="adj" fmla="val 7360"/>
            </a:avLst>
          </a:prstGeom>
          <a:solidFill>
            <a:srgbClr val="F3F5F9"/>
          </a:solidFill>
          <a:ln w="12700">
            <a:solidFill>
              <a:srgbClr val="DDE2EA"/>
            </a:solidFill>
            <a:prstDash val="solid"/>
          </a:ln>
        </p:spPr>
      </p:sp>
      <p:sp>
        <p:nvSpPr>
          <p:cNvPr id="21" name="Shape 19"/>
          <p:cNvSpPr/>
          <p:nvPr/>
        </p:nvSpPr>
        <p:spPr>
          <a:xfrm>
            <a:off x="4846320" y="2612441"/>
            <a:ext cx="384048" cy="384048"/>
          </a:xfrm>
          <a:prstGeom prst="ellipse">
            <a:avLst/>
          </a:prstGeom>
          <a:solidFill>
            <a:srgbClr val="C9A227"/>
          </a:solidFill>
          <a:ln w="12700">
            <a:solidFill>
              <a:srgbClr val="C9A227"/>
            </a:solidFill>
            <a:prstDash val="solid"/>
          </a:ln>
        </p:spPr>
      </p:sp>
      <p:sp>
        <p:nvSpPr>
          <p:cNvPr id="22" name="Text 20"/>
          <p:cNvSpPr txBox="1"/>
          <p:nvPr/>
        </p:nvSpPr>
        <p:spPr>
          <a:xfrm>
            <a:off x="4846320" y="2612441"/>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5</a:t>
            </a:r>
            <a:endParaRPr lang="en-US" sz="1400" dirty="0"/>
          </a:p>
        </p:txBody>
      </p:sp>
      <p:sp>
        <p:nvSpPr>
          <p:cNvPr id="23" name="Text 21"/>
          <p:cNvSpPr txBox="1"/>
          <p:nvPr/>
        </p:nvSpPr>
        <p:spPr>
          <a:xfrm>
            <a:off x="5349240" y="2530145"/>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Optimising: one formula in one variable, differentiate, set to zero, solve, justify max or min, then answer the question asked.</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stationary point and how do I find one?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derivative dy/dx gives the gradient of a curve at every point. Where the curve is climbing the gradient is positive, where it is falling the gradient is negative, and at the top of a hill or the bottom of a valley it is momentarily zero. Those flat points are what this page is about.</a:t>
            </a:r>
            <a:endParaRPr lang="en-US" sz="1500" dirty="0"/>
          </a:p>
        </p:txBody>
      </p:sp>
      <p:sp>
        <p:nvSpPr>
          <p:cNvPr id="5" name="Shape 3"/>
          <p:cNvSpPr/>
          <p:nvPr/>
        </p:nvSpPr>
        <p:spPr>
          <a:xfrm>
            <a:off x="457200" y="2181758"/>
            <a:ext cx="8229600" cy="613562"/>
          </a:xfrm>
          <a:prstGeom prst="roundRect">
            <a:avLst>
              <a:gd name="adj" fmla="val 8942"/>
            </a:avLst>
          </a:prstGeom>
          <a:solidFill>
            <a:srgbClr val="EEF2FF"/>
          </a:solidFill>
          <a:ln w="9525">
            <a:solidFill>
              <a:srgbClr val="DDE2EA"/>
            </a:solidFill>
            <a:prstDash val="solid"/>
          </a:ln>
        </p:spPr>
      </p:sp>
      <p:sp>
        <p:nvSpPr>
          <p:cNvPr id="6" name="Text 4"/>
          <p:cNvSpPr txBox="1"/>
          <p:nvPr/>
        </p:nvSpPr>
        <p:spPr>
          <a:xfrm>
            <a:off x="603504" y="2273198"/>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Stationary point.</a:t>
            </a:r>
            <a:r>
              <a:rPr lang="en-US" sz="1400" dirty="0">
                <a:solidFill>
                  <a:srgbClr val="1A1F2B"/>
                </a:solidFill>
                <a:latin typeface="Calibri" pitchFamily="34" charset="0"/>
                <a:ea typeface="Calibri" pitchFamily="34" charset="-122"/>
                <a:cs typeface="Calibri" pitchFamily="34" charset="-120"/>
              </a:rPr>
              <a:t> A point on a curve where the gradient is zero, dy/dx = 0, so the tangent there is horizontal.</a:t>
            </a:r>
            <a:endParaRPr lang="en-US" sz="1400" dirty="0"/>
          </a:p>
        </p:txBody>
      </p:sp>
      <p:sp>
        <p:nvSpPr>
          <p:cNvPr id="7" name="Text 5"/>
          <p:cNvSpPr txBox="1"/>
          <p:nvPr/>
        </p:nvSpPr>
        <p:spPr>
          <a:xfrm>
            <a:off x="457200" y="2914193"/>
            <a:ext cx="8229600" cy="1276502"/>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A (local) </a:t>
            </a:r>
            <a:r>
              <a:rPr lang="en-US" sz="1500" b="1" dirty="0">
                <a:solidFill>
                  <a:srgbClr val="1A1F2B"/>
                </a:solidFill>
                <a:latin typeface="Calibri" pitchFamily="34" charset="0"/>
                <a:ea typeface="Calibri" pitchFamily="34" charset="-122"/>
                <a:cs typeface="Calibri" pitchFamily="34" charset="-120"/>
              </a:rPr>
              <a:t>maximum</a:t>
            </a:r>
            <a:r>
              <a:rPr lang="en-US" sz="1500" dirty="0">
                <a:solidFill>
                  <a:srgbClr val="1A1F2B"/>
                </a:solidFill>
                <a:latin typeface="Calibri" pitchFamily="34" charset="0"/>
                <a:ea typeface="Calibri" pitchFamily="34" charset="-122"/>
                <a:cs typeface="Calibri" pitchFamily="34" charset="-120"/>
              </a:rPr>
              <a:t> is a stationary point where the curve changes from going up to going down; a (local) </a:t>
            </a:r>
            <a:r>
              <a:rPr lang="en-US" sz="1500" b="1" dirty="0">
                <a:solidFill>
                  <a:srgbClr val="1A1F2B"/>
                </a:solidFill>
                <a:latin typeface="Calibri" pitchFamily="34" charset="0"/>
                <a:ea typeface="Calibri" pitchFamily="34" charset="-122"/>
                <a:cs typeface="Calibri" pitchFamily="34" charset="-120"/>
              </a:rPr>
              <a:t>minimum</a:t>
            </a:r>
            <a:r>
              <a:rPr lang="en-US" sz="1500" dirty="0">
                <a:solidFill>
                  <a:srgbClr val="1A1F2B"/>
                </a:solidFill>
                <a:latin typeface="Calibri" pitchFamily="34" charset="0"/>
                <a:ea typeface="Calibri" pitchFamily="34" charset="-122"/>
                <a:cs typeface="Calibri" pitchFamily="34" charset="-120"/>
              </a:rPr>
              <a:t> is where it changes from going down to going up. Together they are called </a:t>
            </a:r>
            <a:r>
              <a:rPr lang="en-US" sz="1500" b="1" dirty="0">
                <a:solidFill>
                  <a:srgbClr val="1A1F2B"/>
                </a:solidFill>
                <a:latin typeface="Calibri" pitchFamily="34" charset="0"/>
                <a:ea typeface="Calibri" pitchFamily="34" charset="-122"/>
                <a:cs typeface="Calibri" pitchFamily="34" charset="-120"/>
              </a:rPr>
              <a:t>turning points</a:t>
            </a:r>
            <a:r>
              <a:rPr lang="en-US" sz="1500" dirty="0">
                <a:solidFill>
                  <a:srgbClr val="1A1F2B"/>
                </a:solidFill>
                <a:latin typeface="Calibri" pitchFamily="34" charset="0"/>
                <a:ea typeface="Calibri" pitchFamily="34" charset="-122"/>
                <a:cs typeface="Calibri" pitchFamily="34" charset="-120"/>
              </a:rPr>
              <a: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"Local" matters: a local maximum is the highest point near it, not necessarily the highest point of the whole curve.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stationary point and how do I find one?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pic>
        <p:nvPicPr>
          <p:cNvPr id="4" name="Image 0" descr="Through a maximum the gradient changes from positive, through zero, to negative. The tangent at the top is horizontal: that is the stationary point.">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Through a maximum the gradient changes from positive, through zero, to negative. The tangent at the top is horizontal: that is the stationary point.</a:t>
            </a:r>
            <a:endParaRPr lang="en-US" sz="1100" dirty="0"/>
          </a:p>
        </p:txBody>
      </p:sp>
      <p:sp>
        <p:nvSpPr>
          <p:cNvPr id="6" name="Text 3"/>
          <p:cNvSpPr txBox="1"/>
          <p:nvPr/>
        </p:nvSpPr>
        <p:spPr>
          <a:xfrm>
            <a:off x="457200" y="1371600"/>
            <a:ext cx="3611880" cy="3080614"/>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A stationary point where the curve does not turn (it keeps going up, or keeps going down) is a </a:t>
            </a:r>
            <a:r>
              <a:rPr lang="en-US" sz="1500" b="1" dirty="0">
                <a:solidFill>
                  <a:srgbClr val="1A1F2B"/>
                </a:solidFill>
                <a:latin typeface="Calibri" pitchFamily="34" charset="0"/>
                <a:ea typeface="Calibri" pitchFamily="34" charset="-122"/>
                <a:cs typeface="Calibri" pitchFamily="34" charset="-120"/>
              </a:rPr>
              <a:t>stationary point of inflection</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method is short, and every step can go wrong in a predictable way:</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1. Differentiate to find dy/dx (write every term as a power of x first).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Set dy/dx = 0 and solve for x, usually by factorising.</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Substitute each x into the equation of the curve (not into dy/dx) to get the y-coordinate.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stationary point and how do I find one?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 · Worked example 1 · Easy · Find</a:t>
            </a:r>
            <a:endParaRPr lang="en-US" sz="1200" dirty="0"/>
          </a:p>
        </p:txBody>
      </p:sp>
      <p:pic>
        <p:nvPicPr>
          <p:cNvPr id="4" name="Image 0" descr="The tangent is horizontal at (1, 6) and (2, 5). The curve rises to (1, 6), falls to (2, 5) and then rises again, so (1, 6) is a maximum and (2, 5) a minimum, even though the two y-values differ by only 1.">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The tangent is horizontal at (1, 6) and (2, 5). The curve rises to (1, 6), falls to (2, 5) and then rises again, so (1, 6) is a maximum and (2, 5) a minimum, even though the two y-values differ by only 1.</a:t>
            </a:r>
            <a:endParaRPr lang="en-US" sz="1100" dirty="0"/>
          </a:p>
        </p:txBody>
      </p:sp>
      <p:sp>
        <p:nvSpPr>
          <p:cNvPr id="6" name="Text 3"/>
          <p:cNvSpPr txBox="1"/>
          <p:nvPr/>
        </p:nvSpPr>
        <p:spPr>
          <a:xfrm>
            <a:off x="457200" y="1371600"/>
            <a:ext cx="3621938" cy="262158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Find the coordinates of the stationary points on the curve y = 2x³ - 9x² + 12x + 1.</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Differentiate: dy/dx = 6x² - 18x + 12.</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Set equal to zero and factorise: 6(x² - 3x + 2) = 6(x - 1)(x - 2) = 0, so x = 1 or x = 2.</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Substitute into the curve: x = 1: y = 2 - 9 + 12 + 1 = 6; x = 2: y = 16 - 36 + 24 + 1 = 5. </a:t>
            </a:r>
            <a:r>
              <a:rPr lang="en-US" sz="1500" b="1" dirty="0">
                <a:solidFill>
                  <a:srgbClr val="1A1F2B"/>
                </a:solidFill>
                <a:latin typeface="Calibri" pitchFamily="34" charset="0"/>
                <a:ea typeface="Calibri" pitchFamily="34" charset="-122"/>
                <a:cs typeface="Calibri" pitchFamily="34" charset="-120"/>
              </a:rPr>
              <a:t>(1, 6) and (2, 5)</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stationary point and how do I find one?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Substituting the x-values back into dy/dx. That always gives 0, because that is how you found them. The y-coordinate comes from the equation of the curve.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Is it a maximum or a minimum?</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second derivative d²y/dx² is the rate of change of the gradient. At a maximum the gradient goes from positive, through zero, to negative, so the gradient is decreasing: d²y/dx² &lt; 0. At a minimum the gradient goes from negative to positive, so it is increasing: d²y/dx² &gt; 0. A helpful picture: positive second derivative means the curve bends like a cup, which holds water at the bottom, a minimum.</a:t>
            </a:r>
            <a:endParaRPr lang="en-US" sz="1500" dirty="0"/>
          </a:p>
        </p:txBody>
      </p:sp>
      <p:sp>
        <p:nvSpPr>
          <p:cNvPr id="5" name="Shape 3"/>
          <p:cNvSpPr/>
          <p:nvPr/>
        </p:nvSpPr>
        <p:spPr>
          <a:xfrm>
            <a:off x="457200" y="2412187"/>
            <a:ext cx="8229600" cy="1494130"/>
          </a:xfrm>
          <a:prstGeom prst="roundRect">
            <a:avLst>
              <a:gd name="adj" fmla="val 3672"/>
            </a:avLst>
          </a:prstGeom>
          <a:solidFill>
            <a:srgbClr val="EEF2FF"/>
          </a:solidFill>
          <a:ln w="9525">
            <a:solidFill>
              <a:srgbClr val="DDE2EA"/>
            </a:solidFill>
            <a:prstDash val="solid"/>
          </a:ln>
        </p:spPr>
      </p:sp>
      <p:sp>
        <p:nvSpPr>
          <p:cNvPr id="6" name="Text 4"/>
          <p:cNvSpPr txBox="1"/>
          <p:nvPr/>
        </p:nvSpPr>
        <p:spPr>
          <a:xfrm>
            <a:off x="603504" y="2503627"/>
            <a:ext cx="7936992" cy="134782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The second derivative test</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(not in the booklet: learn it). At a stationary point:</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d²y/dx² &lt; 0 ⇒maximum   d²y/dx² &gt; 0 ⇒minimum</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Substitute the x-coordinate of the stationary point into d²y/dx²; only the sign matters. If d²y/dx² = 0 there, the test is inconclusive.</a:t>
            </a:r>
            <a:endParaRPr lang="en-US" sz="1400" dirty="0"/>
          </a:p>
        </p:txBody>
      </p:sp>
      <p:sp>
        <p:nvSpPr>
          <p:cNvPr id="7" name="Text 5"/>
          <p:cNvSpPr txBox="1"/>
          <p:nvPr/>
        </p:nvSpPr>
        <p:spPr>
          <a:xfrm>
            <a:off x="457200" y="4025189"/>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alternative test is always valid: find the sign of dy/dx just to the left and just to the right of the point. + then - is a maximum; - then + is a minimum.</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Is it a maximum or a minimum?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 · Worked example 2 · Medium · Find / Determine</a:t>
            </a:r>
            <a:endParaRPr lang="en-US" sz="1200" dirty="0"/>
          </a:p>
        </p:txBody>
      </p:sp>
      <p:pic>
        <p:nvPicPr>
          <p:cNvPr id="4" name="Image 0" descr="y = x + 9/x. The maximum (−3, −6) is lower than the minimum (3, 6): &quot;maximum&quot; and &quot;minimum&quot; describe the shape of the curve near each point, not which is higher. The curve approaches the asymptotes x = 0 and y = x (dashed).">    </p:cNvPr>
          <p:cNvPicPr>
            <a:picLocks noChangeAspect="1"/>
          </p:cNvPicPr>
          <p:nvPr/>
        </p:nvPicPr>
        <p:blipFill>
          <a:blip r:embed="rId1"/>
          <a:stretch>
            <a:fillRect/>
          </a:stretch>
        </p:blipFill>
        <p:spPr>
          <a:xfrm>
            <a:off x="4674413" y="1371600"/>
            <a:ext cx="4012387" cy="2469794"/>
          </a:xfrm>
          <a:prstGeom prst="rect">
            <a:avLst/>
          </a:prstGeom>
        </p:spPr>
      </p:pic>
      <p:sp>
        <p:nvSpPr>
          <p:cNvPr id="5" name="Text 2"/>
          <p:cNvSpPr txBox="1"/>
          <p:nvPr/>
        </p:nvSpPr>
        <p:spPr>
          <a:xfrm>
            <a:off x="4674413" y="3887114"/>
            <a:ext cx="4012387" cy="730606"/>
          </a:xfrm>
          <a:prstGeom prst="rect">
            <a:avLst/>
          </a:prstGeom>
          <a:noFill/>
          <a:ln/>
        </p:spPr>
        <p:txBody>
          <a:bodyPr wrap="square" lIns="0" tIns="0" rIns="0" bIns="0" rtlCol="0" anchor="t"/>
          <a:lstStyle/>
          <a:p>
            <a:pPr algn="ctr" indent="0" marL="0">
              <a:buNone/>
            </a:pPr>
            <a:r>
              <a:rPr lang="en-US" sz="1100" i="1" dirty="0">
                <a:solidFill>
                  <a:srgbClr val="5A6577"/>
                </a:solidFill>
              </a:rPr>
              <a:t>y = x + 9/x. The maximum (−3, −6) is lower than the minimum (3, 6): "maximum" and "minimum" describe the shape of the curve near each point, not which is higher. The curve approaches the asymptotes x = 0 and y = x (dashed).</a:t>
            </a:r>
            <a:endParaRPr lang="en-US" sz="1100" dirty="0"/>
          </a:p>
        </p:txBody>
      </p:sp>
      <p:sp>
        <p:nvSpPr>
          <p:cNvPr id="6" name="Text 3"/>
          <p:cNvSpPr txBox="1"/>
          <p:nvPr/>
        </p:nvSpPr>
        <p:spPr>
          <a:xfrm>
            <a:off x="457200" y="1371600"/>
            <a:ext cx="3897173"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curve C has equation y = x + 9/x, x ≠0. Find the coordinates of the stationary points of C and determine the nature of each.</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Powers first, then differentiate: y = x + 9x⁻¹, so dy/dx = 1 - 9x⁻² = 1 - 9/x².</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Solve dy/dx = 0: 9/x² = 1 ⇒x² = 9 ⇒x = 3 or x = -3; then y = 3 + 3 = 6 and y = -3 - 3 = -6.</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Second derivative: d²y/dx² = 18x⁻³ = 18/x³. At x = 3: (18/27) = ⅔ &gt; 0, so minimum. At x = -3: -⅔ &lt; 0, so maximum. </a:t>
            </a:r>
            <a:r>
              <a:rPr lang="en-US" sz="1500" b="1" dirty="0">
                <a:solidFill>
                  <a:srgbClr val="1A1F2B"/>
                </a:solidFill>
                <a:latin typeface="Calibri" pitchFamily="34" charset="0"/>
                <a:ea typeface="Calibri" pitchFamily="34" charset="-122"/>
                <a:cs typeface="Calibri" pitchFamily="34" charset="-120"/>
              </a:rPr>
              <a:t>(3, 6) minimum; (-3, -6) maximum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Is it a maximum or a minimum?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 · Worked example 2 · Medium · Find / Determine (continued)</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Remember both square roots: x² = 9 has two solutions, and the negative one is easy to lose.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Is it a maximum or a minimum?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the conclusion with its reason: "d²y/dx² = ⅔ &gt; 0, so minimum". A bare "minimum" with no sign stated shows no method.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if the second derivative is zero?</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pic>
        <p:nvPicPr>
          <p:cNvPr id="4" name="Image 0" descr="Both curves have dy/dx = 0 and d²y/dx² = 0 at the origin. y = x⁴ turns there (a minimum); y = x³ flattens and carries on rising (a stationary point of inflection). Only the gradient either side tells them apart.">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Both curves have dy/dx = 0 and d²y/dx² = 0 at the origin. y = x⁴ turns there (a minimum); y = x³ flattens and carries on rising (a stationary point of inflection). Only the gradient either side tells them apart.</a:t>
            </a:r>
            <a:endParaRPr lang="en-US" sz="1100" dirty="0"/>
          </a:p>
        </p:txBody>
      </p:sp>
      <p:sp>
        <p:nvSpPr>
          <p:cNvPr id="6" name="Text 3"/>
          <p:cNvSpPr txBox="1"/>
          <p:nvPr/>
        </p:nvSpPr>
        <p:spPr>
          <a:xfrm>
            <a:off x="457200" y="1371600"/>
            <a:ext cx="3621938" cy="214792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If d²y/dx² = 0 at a stationary point, the point could be a maximum, a minimum or a stationary point of inflection. For example, y = x⁴ has a minimum at the origin, yet d²y/dx² = 12x² = 0 there; and y = x³ has a stationary point of inflection at the origin, where d²y/dx² = 6x = 0 as well. The test cannot tell them apart, so go back to the gradient and test its sign on each side.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if the second derivative is zero?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825496"/>
                <a:gridCol w="2480767"/>
                <a:gridCol w="2923337"/>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Sign of dy/dx: left, at, right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Shape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Nature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+ 0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up, flat, down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maximum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- 0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down, flat, up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minimum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+ 0  + or - 0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flattens, then carries 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stationary point of inflection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2630729"/>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Choose test values close to the point and between it and any neighbouring stationary point, and show the values you substitute.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if the second derivative is zero?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 · Worked example 3 · Medium · Determine</a:t>
            </a:r>
            <a:endParaRPr lang="en-US" sz="1200" dirty="0"/>
          </a:p>
        </p:txBody>
      </p:sp>
      <p:pic>
        <p:nvPicPr>
          <p:cNvPr id="4" name="Image 0" descr="y = x⁴ − 4x³. The curve flattens at the origin but keeps falling, down to the minimum (3, −27), then rises through (4, 0).">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y = x⁴ − 4x³. The curve flattens at the origin but keeps falling, down to the minimum (3, −27), then rises through (4, 0).</a:t>
            </a:r>
            <a:endParaRPr lang="en-US" sz="1100" dirty="0"/>
          </a:p>
        </p:txBody>
      </p:sp>
      <p:sp>
        <p:nvSpPr>
          <p:cNvPr id="6" name="Text 3"/>
          <p:cNvSpPr txBox="1"/>
          <p:nvPr/>
        </p:nvSpPr>
        <p:spPr>
          <a:xfrm>
            <a:off x="457200" y="1371600"/>
            <a:ext cx="3611880" cy="82296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Find the stationary points of y = x⁴ - 4x³ and determine their nature.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if the second derivative is zero?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 · Worked example 3 · Medium · Determine (continued)</a:t>
            </a:r>
            <a:endParaRPr lang="en-US" sz="1200" dirty="0"/>
          </a:p>
        </p:txBody>
      </p:sp>
      <p:pic>
        <p:nvPicPr>
          <p:cNvPr id="4" name="Image 0" descr="The gradient function 4x²(x − 3). The factor x² never changes sign, so the graph only touches the axis at x = 0: the gradient is negative on both sides, which is why the origin is an inflection, not a turning point.">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The gradient function 4x²(x − 3). The factor x² never changes sign, so the graph only touches the axis at x = 0: the gradient is negative on both sides, which is why the origin is an inflection, not a turning point.</a:t>
            </a:r>
            <a:endParaRPr lang="en-US" sz="1100" dirty="0"/>
          </a:p>
        </p:txBody>
      </p:sp>
      <p:sp>
        <p:nvSpPr>
          <p:cNvPr id="6" name="Text 3"/>
          <p:cNvSpPr txBox="1"/>
          <p:nvPr/>
        </p:nvSpPr>
        <p:spPr>
          <a:xfrm>
            <a:off x="457200" y="1371600"/>
            <a:ext cx="3621938" cy="299923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Differentiate and factorise: dy/dx = 4x³ - 12x² = 4x²(x - 3) = 0, so x = 0 or x = 3; the points are (0, 0) and (3, -27).</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Second derivative: d²y/dx² = 12x² - 24x. At x = 3: 108 - 72 = 36 &gt; 0, so (3, -27) is a minimum. At x = 0: d²y/dx² = 0, which is inconclusive.</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Gradient either side of x = 0: at x = -0.5, 4(0.25)(-3.5) = -3.5 &lt; 0; at x = 0.5, 4(0.25)(-2.5) = -2.5 &lt; 0. - then -: the curve does not turn. </a:t>
            </a:r>
            <a:r>
              <a:rPr lang="en-US" sz="1500" b="1" dirty="0">
                <a:solidFill>
                  <a:srgbClr val="1A1F2B"/>
                </a:solidFill>
                <a:latin typeface="Calibri" pitchFamily="34" charset="0"/>
                <a:ea typeface="Calibri" pitchFamily="34" charset="-122"/>
                <a:cs typeface="Calibri" pitchFamily="34" charset="-120"/>
              </a:rPr>
              <a:t>(0, 0) stationary point of inflection; (3, -27) minimum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if the second derivative is zero?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Concluding "d²y/dx² = 0, so it is a point of inflection". A zero second derivative only means this test cannot decide. y = x⁴ is the counterexample: zero second derivative, but a minimum.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Where is a function increasing or decreasing?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Increasing and decreasing.</a:t>
            </a:r>
            <a:r>
              <a:rPr lang="en-US" sz="1400" dirty="0">
                <a:solidFill>
                  <a:srgbClr val="1A1F2B"/>
                </a:solidFill>
                <a:latin typeface="Calibri" pitchFamily="34" charset="0"/>
                <a:ea typeface="Calibri" pitchFamily="34" charset="-122"/>
                <a:cs typeface="Calibri" pitchFamily="34" charset="-120"/>
              </a:rPr>
              <a:t> f is increasing on an interval if f′(x) &gt; 0 throughout it, and decreasing if f′(x) &lt; 0 throughout it.</a:t>
            </a:r>
            <a:endParaRPr lang="en-US" sz="1400" dirty="0"/>
          </a:p>
        </p:txBody>
      </p:sp>
      <p:sp>
        <p:nvSpPr>
          <p:cNvPr id="6" name="Text 4"/>
          <p:cNvSpPr txBox="1"/>
          <p:nvPr/>
        </p:nvSpPr>
        <p:spPr>
          <a:xfrm>
            <a:off x="457200" y="2104034"/>
            <a:ext cx="8229600" cy="1788566"/>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To find where f is increasing or decreasing, solve an inequality in f′(x): find the critical values where f′(x) = 0, then decide which side(s) you need. A sketch of f′(x) helps, exactly as with P1 quadratic inequalities.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To show that f is increasing for all x, prove that f′(x) &gt; 0 for every x. Completing the square is the standard tool.</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Some texts use f′(x) ≥0 for "increasing" and keep f′(x) &gt; 0 for "strictly increasing"; follow the wording of the question.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Where is a function increasing or decreasing?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 · Worked example 4 · Medium · Find</a:t>
            </a:r>
            <a:endParaRPr lang="en-US" sz="1200" dirty="0"/>
          </a:p>
        </p:txBody>
      </p:sp>
      <p:pic>
        <p:nvPicPr>
          <p:cNvPr id="4" name="Image 0" descr="f(x) = x³ − 6x² − 15x + 4 has a maximum at (−1, 12) and a minimum at (5, −96). Between them the curve is falling.">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f(x) = x³ − 6x² − 15x + 4 has a maximum at (−1, 12) and a minimum at (5, −96). Between them the curve is falling.</a:t>
            </a:r>
            <a:endParaRPr lang="en-US" sz="1100" dirty="0"/>
          </a:p>
        </p:txBody>
      </p:sp>
      <p:sp>
        <p:nvSpPr>
          <p:cNvPr id="6" name="Text 3"/>
          <p:cNvSpPr txBox="1"/>
          <p:nvPr/>
        </p:nvSpPr>
        <p:spPr>
          <a:xfrm>
            <a:off x="457200" y="1371600"/>
            <a:ext cx="3611880" cy="82296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Find the set of values of x for which f(x) = x³ - 6x² - 15x + 4 is decreasing.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Where is a function increasing or decreasing?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 · Worked example 4 · Medium · Find (continued)</a:t>
            </a:r>
            <a:endParaRPr lang="en-US" sz="1200" dirty="0"/>
          </a:p>
        </p:txBody>
      </p:sp>
      <p:pic>
        <p:nvPicPr>
          <p:cNvPr id="4" name="Image 0" descr="f′(x) = 3(x − 5)(x + 1). In the shaded interval −1 &lt; x &lt; 5 the gradient function is below the axis, so f is decreasing there.">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f′(x) = 3(x − 5)(x + 1). In the shaded interval −1 &lt; x &lt; 5 the gradient function is below the axis, so f is decreasing there.</a:t>
            </a:r>
            <a:endParaRPr lang="en-US" sz="1100" dirty="0"/>
          </a:p>
        </p:txBody>
      </p:sp>
      <p:sp>
        <p:nvSpPr>
          <p:cNvPr id="6" name="Text 3"/>
          <p:cNvSpPr txBox="1"/>
          <p:nvPr/>
        </p:nvSpPr>
        <p:spPr>
          <a:xfrm>
            <a:off x="457200" y="1371600"/>
            <a:ext cx="3611880" cy="155265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Differentiate: f′(x) = 3x² - 12x - 15 = 3(x² - 4x - 5) = 3(x - 5)(x + 1).</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Critical values: f′(x) = 0 at x = -1 and x = 5. The parabola f′ opens upwards, so f′(x) &lt; 0 between the roots. </a:t>
            </a:r>
            <a:r>
              <a:rPr lang="en-US" sz="1500" b="1" dirty="0">
                <a:solidFill>
                  <a:srgbClr val="1A1F2B"/>
                </a:solidFill>
                <a:latin typeface="Calibri" pitchFamily="34" charset="0"/>
                <a:ea typeface="Calibri" pitchFamily="34" charset="-122"/>
                <a:cs typeface="Calibri" pitchFamily="34" charset="-120"/>
              </a:rPr>
              <a:t>-1 &lt; x &lt; 5</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Where is a function increasing or decreasing?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 · Worked example 5 · Medium · Show that</a:t>
            </a:r>
            <a:endParaRPr lang="en-US" sz="1200" dirty="0"/>
          </a:p>
        </p:txBody>
      </p:sp>
      <p:sp>
        <p:nvSpPr>
          <p:cNvPr id="4" name="Text 2"/>
          <p:cNvSpPr txBox="1"/>
          <p:nvPr/>
        </p:nvSpPr>
        <p:spPr>
          <a:xfrm>
            <a:off x="457200" y="1371600"/>
            <a:ext cx="8229600" cy="222382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Show that f(x) = x³ + 3x² + 5x - 7 is an increasing function.</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Differentiate: f′(x) = 3x² + 6x + 5.</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Complete the square: 3(x² + 2x) + 5 = 3(x + 1)² - 3 + 5 = 3(x + 1)² + 2.</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Conclude, with the reason: (x + 1)² ≥0 for all x, so f′(x) ≥2 &gt; 0 for all x. </a:t>
            </a:r>
            <a:r>
              <a:rPr lang="en-US" sz="1500" b="1" dirty="0">
                <a:solidFill>
                  <a:srgbClr val="1A1F2B"/>
                </a:solidFill>
                <a:latin typeface="Calibri" pitchFamily="34" charset="0"/>
                <a:ea typeface="Calibri" pitchFamily="34" charset="-122"/>
                <a:cs typeface="Calibri" pitchFamily="34" charset="-120"/>
              </a:rPr>
              <a:t>Hence f is increasing</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discriminant works too: 36 - 60 = -24 &lt; 0 and the coefficient of x² is positive, so 3x² + 6x + 5 is always positive.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Where is a function increasing or decreasing?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In a "show that f is increasing" question the final sentence carries weight: state that the square is never negative, so f′(x) &gt; 0 for all x, therefore f is increasing.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stationary points help me sketch a curve?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sp>
        <p:nvSpPr>
          <p:cNvPr id="4" name="Text 2"/>
          <p:cNvSpPr txBox="1"/>
          <p:nvPr/>
        </p:nvSpPr>
        <p:spPr>
          <a:xfrm>
            <a:off x="457200" y="1371600"/>
            <a:ext cx="8229600" cy="160843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sketch is not an accurate plot; it must show the right shape and the key points, labelled with their coordinates. Collect three kinds of information before you draw:</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stationary points and their nature;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where the curve crosses the axes (put x = 0; put y = 0 and solve). A repeated root means the curve touches the x-axis there;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what happens as x →±∞, and any asymptotes (for example x = 0 when there is a 1/x term).</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stationary points help me sketch a curve?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 · Worked example 6 · Medium · Find / Sketch</a:t>
            </a:r>
            <a:endParaRPr lang="en-US" sz="1200" dirty="0"/>
          </a:p>
        </p:txBody>
      </p:sp>
      <p:pic>
        <p:nvPicPr>
          <p:cNvPr id="4" name="Image 0" descr="The sketch of y = x(x − 3)². The minimum (3, 0) lies on the x-axis because x = 3 is a repeated root, so the axis is a tangent there; the maximum is (1, 4).">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The sketch of y = x(x − 3)². The minimum (3, 0) lies on the x-axis because x = 3 is a repeated root, so the axis is a tangent there; the maximum is (1, 4).</a:t>
            </a:r>
            <a:endParaRPr lang="en-US" sz="1100" dirty="0"/>
          </a:p>
        </p:txBody>
      </p:sp>
      <p:sp>
        <p:nvSpPr>
          <p:cNvPr id="6" name="Text 3"/>
          <p:cNvSpPr txBox="1"/>
          <p:nvPr/>
        </p:nvSpPr>
        <p:spPr>
          <a:xfrm>
            <a:off x="457200" y="1371600"/>
            <a:ext cx="3621938" cy="295534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curve C has equation y = x(x - 3)². (a) Find the coordinates of the stationary points of C and determine their nature. (b) Sketch C, showing the coordinates of the points where C meets the axes.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Expand, then differentiate: y = x³ - 6x² + 9x, so dy/dx = 3x² - 12x + 9 = 3(x - 1)(x - 3). At x = 1: y = 1 ×4 = 4; at x = 3: y = 0. d²y/dx² = 6x - 12: -6 at x = 1 and +6 at x = 3. </a:t>
            </a:r>
            <a:r>
              <a:rPr lang="en-US" sz="1500" b="1" dirty="0">
                <a:solidFill>
                  <a:srgbClr val="1A1F2B"/>
                </a:solidFill>
                <a:latin typeface="Calibri" pitchFamily="34" charset="0"/>
                <a:ea typeface="Calibri" pitchFamily="34" charset="-122"/>
                <a:cs typeface="Calibri" pitchFamily="34" charset="-120"/>
              </a:rPr>
              <a:t>(1, 4) maximum; (3, 0) minimum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stationary points help me sketch a curve?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 · Worked example 6 · Medium · Find / Sketch (continued)</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y = 0 at x = 0 (crosses) and x = 3 (repeated root: touches). Positive cubic: y →-∞ as x →-∞ and y →+∞ as x →+∞. The curve rises through O to the maximum (1, 4), falls to touch the x-axis at (3, 0), then rises.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stationary points help me sketch a curve?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Check that your stationary points and intercepts agree before you draw: a maximum must sit between two lower points, and a cubic with a positive x³ coefficient has its maximum to the left of its minimum.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I solve an optimisation problem?</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sp>
        <p:nvSpPr>
          <p:cNvPr id="4" name="Text 2"/>
          <p:cNvSpPr txBox="1"/>
          <p:nvPr/>
        </p:nvSpPr>
        <p:spPr>
          <a:xfrm>
            <a:off x="457200" y="1371600"/>
            <a:ext cx="8229600" cy="235092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Practical problems ask for the largest area, the greatest volume or the least cost. The calculus is the same as above; the work is in setting up the formula.</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1. Name the variables and write the quantity to be optimised (area, volume, cost) in terms of them.</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Use the constraint (fixed perimeter, fixed volume, fixed amount of material) to eliminate one variable, so the formula has one variable. This is usually the "show that" part.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Differentiate, set equal to zero and solve. Reject values that make no physical sense (negative lengths, or a box with no base).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Justify that it is a maximum or minimum (second derivative), then answer the actual question: the maximum area, the dimensions, the cost.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solve an optimisation problem?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7 · Medium · Show that / Find</a:t>
            </a:r>
            <a:endParaRPr lang="en-US" sz="1200" dirty="0"/>
          </a:p>
        </p:txBody>
      </p:sp>
      <p:pic>
        <p:nvPicPr>
          <p:cNvPr id="4" name="Image 0" descr="The best pen, drawn to scale: 120 m along the wall and 30 m deep. Fencing used: one length x plus four lengths y, 120 + 4 × 30 = 240 m.">    </p:cNvPr>
          <p:cNvPicPr>
            <a:picLocks noChangeAspect="1"/>
          </p:cNvPicPr>
          <p:nvPr/>
        </p:nvPicPr>
        <p:blipFill>
          <a:blip r:embed="rId1"/>
          <a:stretch>
            <a:fillRect/>
          </a:stretch>
        </p:blipFill>
        <p:spPr>
          <a:xfrm>
            <a:off x="4389120" y="1725473"/>
            <a:ext cx="4297680" cy="2099462"/>
          </a:xfrm>
          <a:prstGeom prst="rect">
            <a:avLst/>
          </a:prstGeom>
        </p:spPr>
      </p:pic>
      <p:sp>
        <p:nvSpPr>
          <p:cNvPr id="5" name="Text 2"/>
          <p:cNvSpPr txBox="1"/>
          <p:nvPr/>
        </p:nvSpPr>
        <p:spPr>
          <a:xfrm>
            <a:off x="4389120" y="3870655"/>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The best pen, drawn to scale: 120 m along the wall and 30 m deep. Fencing used: one length x plus four lengths y, 120 + 4 × 30 = 240 m.</a:t>
            </a:r>
            <a:endParaRPr lang="en-US" sz="1100" dirty="0"/>
          </a:p>
        </p:txBody>
      </p:sp>
      <p:sp>
        <p:nvSpPr>
          <p:cNvPr id="6" name="Text 3"/>
          <p:cNvSpPr txBox="1"/>
          <p:nvPr/>
        </p:nvSpPr>
        <p:spPr>
          <a:xfrm>
            <a:off x="457200" y="1371600"/>
            <a:ext cx="3611880" cy="312816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farmer has 240 m of fencing to build a rectangular pen against a long straight wall. The wall forms one long side, so needs no fencing. The fencing forms the other long side, of length x metres, the two ends, each of length y metres, and two internal fences parallel to the ends that divide the pen into three sections. All 240 m is used. (a) Show that the area A m² of the pen is given by A = 60x - x²/4. (b) Use calculus to find the maximum area, justifying that it is a maximum.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solve an optimisation problem?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7 · Medium · Show that / Find (continued)</a:t>
            </a:r>
            <a:endParaRPr lang="en-US" sz="1200" dirty="0"/>
          </a:p>
        </p:txBody>
      </p:sp>
      <p:pic>
        <p:nvPicPr>
          <p:cNvPr id="4" name="Image 0" descr="A = 60x − x²/4 for 0 &lt; x &lt; 240. The area is zero at both ends of the range and greatest, 3600 m², where the gradient is zero.">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A = 60x − x²/4 for 0 &lt; x &lt; 240. The area is zero at both ends of the range and greatest, 3600 m², where the gradient is zero.</a:t>
            </a:r>
            <a:endParaRPr lang="en-US" sz="1100" dirty="0"/>
          </a:p>
        </p:txBody>
      </p:sp>
      <p:sp>
        <p:nvSpPr>
          <p:cNvPr id="6" name="Text 3"/>
          <p:cNvSpPr txBox="1"/>
          <p:nvPr/>
        </p:nvSpPr>
        <p:spPr>
          <a:xfrm>
            <a:off x="457200" y="1371600"/>
            <a:ext cx="3611880" cy="201350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Constraint, one long side and four lengths y: x + 4y = 240, so y = (240 - x)/4. Area in terms of x only: A = xy = (x(240 - x))/4 = 60x - x²/4, as required.</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dA/dx = 60 - x/2 = 0 ⇒x = 120, so y = 30. d²A/dx² = -½ &lt; 0, so maximum. A = 60(120) - (14400/4) = 3600. </a:t>
            </a:r>
            <a:r>
              <a:rPr lang="en-US" sz="1500" b="1" dirty="0">
                <a:solidFill>
                  <a:srgbClr val="1A1F2B"/>
                </a:solidFill>
                <a:latin typeface="Calibri" pitchFamily="34" charset="0"/>
                <a:ea typeface="Calibri" pitchFamily="34" charset="-122"/>
                <a:cs typeface="Calibri" pitchFamily="34" charset="-120"/>
              </a:rPr>
              <a:t>Maximum area 3600 m²</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solve an optimisation problem?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8 · Hard · Show that / Find / Justify</a:t>
            </a:r>
            <a:endParaRPr lang="en-US" sz="1200" dirty="0"/>
          </a:p>
        </p:txBody>
      </p:sp>
      <p:pic>
        <p:nvPicPr>
          <p:cNvPr id="4" name="Image 0" descr="The closed cylinder: two circular ends of area πr² each and a curved surface of area 2πrh, which unrolls into a rectangle 2πr by h.">    </p:cNvPr>
          <p:cNvPicPr>
            <a:picLocks noChangeAspect="1"/>
          </p:cNvPicPr>
          <p:nvPr/>
        </p:nvPicPr>
        <p:blipFill>
          <a:blip r:embed="rId1"/>
          <a:stretch>
            <a:fillRect/>
          </a:stretch>
        </p:blipFill>
        <p:spPr>
          <a:xfrm>
            <a:off x="5611673" y="1371600"/>
            <a:ext cx="3075127" cy="2638044"/>
          </a:xfrm>
          <a:prstGeom prst="rect">
            <a:avLst/>
          </a:prstGeom>
        </p:spPr>
      </p:pic>
      <p:sp>
        <p:nvSpPr>
          <p:cNvPr id="5" name="Text 2"/>
          <p:cNvSpPr txBox="1"/>
          <p:nvPr/>
        </p:nvSpPr>
        <p:spPr>
          <a:xfrm>
            <a:off x="5611673" y="4055364"/>
            <a:ext cx="3075127" cy="562356"/>
          </a:xfrm>
          <a:prstGeom prst="rect">
            <a:avLst/>
          </a:prstGeom>
          <a:noFill/>
          <a:ln/>
        </p:spPr>
        <p:txBody>
          <a:bodyPr wrap="square" lIns="0" tIns="0" rIns="0" bIns="0" rtlCol="0" anchor="t"/>
          <a:lstStyle/>
          <a:p>
            <a:pPr algn="ctr" indent="0" marL="0">
              <a:buNone/>
            </a:pPr>
            <a:r>
              <a:rPr lang="en-US" sz="1100" i="1" dirty="0">
                <a:solidFill>
                  <a:srgbClr val="5A6577"/>
                </a:solidFill>
              </a:rPr>
              <a:t>The closed cylinder: two circular ends of area πr² each and a curved surface of area 2πrh, which unrolls into a rectangle 2πr by h.</a:t>
            </a:r>
            <a:endParaRPr lang="en-US" sz="1100" dirty="0"/>
          </a:p>
        </p:txBody>
      </p:sp>
      <p:sp>
        <p:nvSpPr>
          <p:cNvPr id="6" name="Text 3"/>
          <p:cNvSpPr txBox="1"/>
          <p:nvPr/>
        </p:nvSpPr>
        <p:spPr>
          <a:xfrm>
            <a:off x="457200" y="1371600"/>
            <a:ext cx="4834433" cy="243596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closed cylindrical container of radius r cm and height h cm has volume 2000 cm³. The material for the curved surface costs 1p per cm² and the material for the two circular ends costs 2p per cm². The total cost of the material is C pence. (a) Show that C = 4πr² + 4000/r. (b) Use calculus to find the value of r for which C is a minimum, giving your answer to 3 significant figures. (c) Justify that this value of r gives a minimum. (d) Find the minimum cost, and show that at the minimum h = 4r.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solve an optimisation problem?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8 · Hard · Show that / Find / Justify (continued)</a:t>
            </a:r>
            <a:endParaRPr lang="en-US" sz="1200" dirty="0"/>
          </a:p>
        </p:txBody>
      </p:sp>
      <p:pic>
        <p:nvPicPr>
          <p:cNvPr id="4" name="Image 0" descr="The cost C = 4πr² + 4000/r (solid) is the sum of the cost of the ends (rising) and the cost of the curved surface (falling). A thin, tall can wastes money on the curved surface; a wide, flat one on the ends. The minimum is at r ≈ 5.42, C ≈ 1107.">    </p:cNvPr>
          <p:cNvPicPr>
            <a:picLocks noChangeAspect="1"/>
          </p:cNvPicPr>
          <p:nvPr/>
        </p:nvPicPr>
        <p:blipFill>
          <a:blip r:embed="rId1"/>
          <a:stretch>
            <a:fillRect/>
          </a:stretch>
        </p:blipFill>
        <p:spPr>
          <a:xfrm>
            <a:off x="4674413" y="1371600"/>
            <a:ext cx="4012387" cy="2469794"/>
          </a:xfrm>
          <a:prstGeom prst="rect">
            <a:avLst/>
          </a:prstGeom>
        </p:spPr>
      </p:pic>
      <p:sp>
        <p:nvSpPr>
          <p:cNvPr id="5" name="Text 2"/>
          <p:cNvSpPr txBox="1"/>
          <p:nvPr/>
        </p:nvSpPr>
        <p:spPr>
          <a:xfrm>
            <a:off x="4674413" y="3887114"/>
            <a:ext cx="4012387" cy="730606"/>
          </a:xfrm>
          <a:prstGeom prst="rect">
            <a:avLst/>
          </a:prstGeom>
          <a:noFill/>
          <a:ln/>
        </p:spPr>
        <p:txBody>
          <a:bodyPr wrap="square" lIns="0" tIns="0" rIns="0" bIns="0" rtlCol="0" anchor="t"/>
          <a:lstStyle/>
          <a:p>
            <a:pPr algn="ctr" indent="0" marL="0">
              <a:buNone/>
            </a:pPr>
            <a:r>
              <a:rPr lang="en-US" sz="1100" i="1" dirty="0">
                <a:solidFill>
                  <a:srgbClr val="5A6577"/>
                </a:solidFill>
              </a:rPr>
              <a:t>The cost C = 4πr² + 4000/r (solid) is the sum of the cost of the ends (rising) and the cost of the curved surface (falling). A thin, tall can wastes money on the curved surface; a wide, flat one on the ends. The minimum is at r ≈ 5.42, C ≈ 1107.</a:t>
            </a:r>
            <a:endParaRPr lang="en-US" sz="1100" dirty="0"/>
          </a:p>
        </p:txBody>
      </p:sp>
      <p:sp>
        <p:nvSpPr>
          <p:cNvPr id="6" name="Text 3"/>
          <p:cNvSpPr txBox="1"/>
          <p:nvPr/>
        </p:nvSpPr>
        <p:spPr>
          <a:xfrm>
            <a:off x="457200" y="1371600"/>
            <a:ext cx="3897173" cy="102778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The constraint gives h: πr² h = 2000 ⇒h = 2000/πr². Cost = 2 × (area of ends) + 1 × (curved area):</a:t>
            </a:r>
            <a:endParaRPr lang="en-US" sz="1300" dirty="0"/>
          </a:p>
        </p:txBody>
      </p:sp>
      <p:sp>
        <p:nvSpPr>
          <p:cNvPr id="7" name="Shape 4"/>
          <p:cNvSpPr/>
          <p:nvPr/>
        </p:nvSpPr>
        <p:spPr>
          <a:xfrm>
            <a:off x="457200" y="2445106"/>
            <a:ext cx="3897173" cy="705002"/>
          </a:xfrm>
          <a:prstGeom prst="roundRect">
            <a:avLst>
              <a:gd name="adj" fmla="val 7782"/>
            </a:avLst>
          </a:prstGeom>
          <a:solidFill>
            <a:srgbClr val="F3F5F9"/>
          </a:solidFill>
          <a:ln w="9525">
            <a:solidFill>
              <a:srgbClr val="DDE2EA"/>
            </a:solidFill>
            <a:prstDash val="solid"/>
          </a:ln>
        </p:spPr>
      </p:sp>
      <p:sp>
        <p:nvSpPr>
          <p:cNvPr id="8" name="Text 5"/>
          <p:cNvSpPr txBox="1"/>
          <p:nvPr/>
        </p:nvSpPr>
        <p:spPr>
          <a:xfrm>
            <a:off x="603504" y="2536546"/>
            <a:ext cx="3604565" cy="558698"/>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C = 2(2πr²) + 2πr h = 4πr² + 2πr ×2000/πr² = 4πr² + 4000/r</a:t>
            </a:r>
            <a:endParaRPr lang="en-US" sz="1700" dirty="0"/>
          </a:p>
        </p:txBody>
      </p:sp>
      <p:sp>
        <p:nvSpPr>
          <p:cNvPr id="9" name="Text 6"/>
          <p:cNvSpPr txBox="1"/>
          <p:nvPr/>
        </p:nvSpPr>
        <p:spPr>
          <a:xfrm>
            <a:off x="457200" y="3269894"/>
            <a:ext cx="3897173" cy="135239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as required.</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dC/dr = 8πr - 4000/r² = 0 ⇒r³ = 500/π ⇒r = 5.4193… </a:t>
            </a:r>
            <a:r>
              <a:rPr lang="en-US" sz="1500" b="1" dirty="0">
                <a:solidFill>
                  <a:srgbClr val="1A1F2B"/>
                </a:solidFill>
                <a:latin typeface="Calibri" pitchFamily="34" charset="0"/>
                <a:ea typeface="Calibri" pitchFamily="34" charset="-122"/>
                <a:cs typeface="Calibri" pitchFamily="34" charset="-120"/>
              </a:rPr>
              <a:t>r = 5.42</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d²C/dr² = 8π+ 8000/r³ &gt; 0 for every r &gt; 0, so minimum.</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solve an optimisation problem?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8 · Hard · Show that / Find / Justify (continued)</a:t>
            </a:r>
            <a:endParaRPr lang="en-US" sz="1200" dirty="0"/>
          </a:p>
        </p:txBody>
      </p:sp>
      <p:sp>
        <p:nvSpPr>
          <p:cNvPr id="4" name="Text 2"/>
          <p:cNvSpPr txBox="1"/>
          <p:nvPr/>
        </p:nvSpPr>
        <p:spPr>
          <a:xfrm>
            <a:off x="457200" y="1371600"/>
            <a:ext cx="8229600" cy="828446"/>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Use the unrounded r: C = 4π(5.4193…)² + 4000/5.4193… = 1107.16… pence. </a:t>
            </a:r>
            <a:r>
              <a:rPr lang="en-US" sz="1500" b="1" dirty="0">
                <a:solidFill>
                  <a:srgbClr val="1A1F2B"/>
                </a:solidFill>
                <a:latin typeface="Calibri" pitchFamily="34" charset="0"/>
                <a:ea typeface="Calibri" pitchFamily="34" charset="-122"/>
                <a:cs typeface="Calibri" pitchFamily="34" charset="-120"/>
              </a:rPr>
              <a:t>Minimum cost £11.07 (to the nearest penny)</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Height at the minimum: h = 2000/πr² = 2000r/πr³ = 2000r/500 = 4r (using πr³ = 500), so h ≈21.7 cm.</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solve an optimisation problem?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sp>
        <p:nvSpPr>
          <p:cNvPr id="4" name="Shape 2"/>
          <p:cNvSpPr/>
          <p:nvPr/>
        </p:nvSpPr>
        <p:spPr>
          <a:xfrm>
            <a:off x="457200" y="1371600"/>
            <a:ext cx="8229600" cy="1066190"/>
          </a:xfrm>
          <a:prstGeom prst="roundRect">
            <a:avLst>
              <a:gd name="adj" fmla="val 5146"/>
            </a:avLst>
          </a:prstGeom>
          <a:solidFill>
            <a:srgbClr val="FEF2F2"/>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Stopping at "r = 5.42". The question asked for the minimum cost as well; finding the variable is only half of an optimisation problem. Use the unrounded r in the final calculation, or the cost can come out a penny or two out.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P2.7</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powers before differentiating</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Rewrite 9/x as 9x⁻¹ and √x as x^(1/2) before you differentiate, and expand any brackets. Almost every wrong stationary point starts with a wrong derivative.</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find every solution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dy/dx = 0 often gives a quadratic or an equation like x² = 9 with two solutions. Keep both unless the question restricts x (for example x &gt; 0, or a length that must be positive), and say why you reject one.</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state the sign, then the nature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the value of d²y/dx² (or the signs of dy/dx either side), then "&lt; 0 so maximum". If d²y/dx² = 0, switch to the gradient either side and show the numbers you used.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P2.7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"show that" formulas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In a set-up part, write the constraint, rearrange it, substitute, and simplify to the given form. Every step should be visible: you are told the answer, so the working is what counts.</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finish the problem</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After finding the stationary value, re-read the question: does it want the value of x, the maximum area, the dimensions, or a cost in pounds? Give units and the accuracy asked for.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11</a:t>
            </a:r>
            <a:endParaRPr lang="en-US" sz="1200" dirty="0"/>
          </a:p>
        </p:txBody>
      </p:sp>
      <p:graphicFrame>
        <p:nvGraphicFramePr>
          <p:cNvPr id="3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maximum is always higher than a minimum.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They are local features. On y = x + 9/x the maximum is at y = -6 and the minimum at y = 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"Maximum" means the curve turns from up to down there.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d²y/dx² = 0 means a point of inflection.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 = x⁴ has d²y/dx² = 0 at a minimum.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d²y/dx² = 0 means the test is inconclusive: check the gradient either side.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y-coordinate comes from putting x into dy/dx.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dy/dx = 0 there by definition.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Substitute into the equation of the curve.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positive second derivative means a maximum, because positive is "up".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d²y/dx² &gt; 0 means the gradient is increasing: the curve is shaped like a cup.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d²y/dx² &gt; 0 ⇒ minimum; d²y/dx² &lt; 0 ⇒ maximum.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You can differentiate an area formula that still has two variables.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dA/dx is not defined until A depends on x alone.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Use the constraint to eliminate the second variable first.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11</a:t>
            </a:r>
            <a:endParaRPr lang="en-US" sz="1200" dirty="0"/>
          </a:p>
        </p:txBody>
      </p:sp>
      <p:graphicFrame>
        <p:nvGraphicFramePr>
          <p:cNvPr id="3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Showing f′(x) = 0 has no solutions proves f is increasing.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 could be negative everywhere: f would then be decreasing.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Show f′(x) &gt; 0 for all x, for example by completing the square.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11</a:t>
            </a:r>
            <a:endParaRPr lang="en-US" sz="1200" dirty="0"/>
          </a:p>
        </p:txBody>
      </p:sp>
      <p:sp>
        <p:nvSpPr>
          <p:cNvPr id="4" name="Text 2"/>
          <p:cNvSpPr txBox="1"/>
          <p:nvPr/>
        </p:nvSpPr>
        <p:spPr>
          <a:xfrm>
            <a:off x="457200" y="1371600"/>
            <a:ext cx="8229600" cy="3044038"/>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Differentiation and quadratics (P1)</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derivative of xⁿ, tangents and normals come from P1, and so do the quadratic inequalities and completing the square used for increasing and decreasing functions.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Further calculus (P3 and P4)</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Stationary points of curves involving eˣ, ln x, sin x and cos x use the same method with the chain, product and quotient rules (P3); P4 adds rates of change in context and stationary points of implicit and parametric curves.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Mechanics (M1, M2) and IAL Physics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In M2, velocity is greatest when dv/dt = 0, a stationary point of v(t); a particle is momentarily at rest at a stationary point of its displacement. In physics, the maximum power delivered to a load occurs where the derivative of the power with respect to the load resistance is zero.</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11</a:t>
            </a:r>
            <a:endParaRPr lang="en-US" sz="1200" dirty="0"/>
          </a:p>
        </p:txBody>
      </p:sp>
      <p:graphicFrame>
        <p:nvGraphicFramePr>
          <p:cNvPr id="39"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324758"/>
                <a:gridCol w="3655771"/>
                <a:gridCol w="1249985"/>
              </a:tblGrid>
              <a:tr h="469087">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dy/dx =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condition for a stationary point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d²y/dx² &lt; 0 ⇒ maximum; d²y/dx² &gt; 0 ⇒ minimum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second derivative test for the nature of a stationary point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f′(x) &gt; 0 ⇒ increasing; f′(x) &lt; 0 ⇒ decreasing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finding or proving where a function increases or decreases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d/dx(axⁿ) = anxⁿ⁻¹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differentiating each term (P1)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Cylinder: V = πr² h, curved surface 2πrh, each end πr²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setting up volume and surface-area formulas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Cuboid: V = lwh, surface area 2(lw + lh + wh)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box problems (omit faces that are open)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225856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Find the coordinates of the stationary point of y = x² - 8x + 3.</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At a stationary point, d²y/dx² = -5. What kind of stationary point is it?</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Find the set of values of x for which y = 12x - x³ is increasing.</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y = x³ has a stationary point at the origin. What kind is it, and how do you know?</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An open box has a square base of side x cm and volume 32 cm³. Show that its outer surface area is S = x² + 128/x and find the least value of 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Find the stationary point of y = 2√x - x, x &gt; 0, and show that it is a maximum.</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269565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dy/dx = 2x - 8 = 0 ⇒x = 4; y = 16 - 32 + 3 = -13. The point is (4, -13), a minimum (d²y/dx² = 2 &gt; 0).</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A maximum: the second derivative is negative, so the gradient is decreasing as it passes through zero (from + to -).</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dy/dx = 12 - 3x² = 3(2 - x)(2 + x) &gt; 0 ⇒-2 &lt; x &lt; 2.</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d²y/dx² = 6x = 0 at x = 0, so test the gradient: 3x² is positive on both sides (e.g. 0.03 at x = ±0.1). + then +: a stationary point of inflection.</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Height = 32/x²; S = x² + 4x ·32/x² = x² + 128/x. dS/dx = 2x - 128/x² = 0 ⇒x³ = 64 ⇒x = 4; d²S/dx² = 2 + 256/x³ &gt; 0, so the least value is S = 16 + 32 = 48 cm².</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y = 2x^(1/2) - x, so dy/dx = x^(-1/2) - 1 = 0 ⇒x = 1, y = 2 - 1 = 1. d²y/dx² = -½ x^(-3/2) = -½ &lt; 0 at x = 1, so (1, 1) is a maximum.</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A cubic curve C is defined for every real value of x by y = x³ − 12x + 5. It has two turning points.</a:t>
            </a:r>
            <a:endParaRPr lang="en-US" sz="1600" dirty="0"/>
          </a:p>
          <a:p>
            <a:pPr indent="0" marL="0">
              <a:spcAft>
                <a:spcPts val="600"/>
              </a:spcAft>
              <a:buNone/>
            </a:pPr>
            <a:r>
              <a:rPr lang="en-US" sz="1600" dirty="0">
                <a:solidFill>
                  <a:srgbClr val="1A1F2B"/>
                </a:solidFill>
              </a:rPr>
              <a:t>(a) Find dy/dx.  [1]</a:t>
            </a:r>
            <a:endParaRPr lang="en-US" sz="1600" dirty="0"/>
          </a:p>
          <a:p>
            <a:pPr indent="0" marL="0">
              <a:spcAft>
                <a:spcPts val="600"/>
              </a:spcAft>
              <a:buNone/>
            </a:pPr>
            <a:r>
              <a:rPr lang="en-US" sz="1600" dirty="0">
                <a:solidFill>
                  <a:srgbClr val="1A1F2B"/>
                </a:solidFill>
              </a:rPr>
              <a:t>(b) Find the coordinates of the stationary points of C.  [3]</a:t>
            </a:r>
            <a:endParaRPr lang="en-US" sz="1600" dirty="0"/>
          </a:p>
          <a:p>
            <a:pPr indent="0" marL="0">
              <a:spcAft>
                <a:spcPts val="600"/>
              </a:spcAft>
              <a:buNone/>
            </a:pPr>
            <a:r>
              <a:rPr lang="en-US" sz="1600" dirty="0">
                <a:solidFill>
                  <a:srgbClr val="1A1F2B"/>
                </a:solidFill>
              </a:rPr>
              <a:t>(c) Use the second derivative to determine the nature of each stationary point.  [2]</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9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The curve C has equation y = 3x⁵ − 5x³.</a:t>
            </a:r>
            <a:endParaRPr lang="en-US" sz="1400" dirty="0"/>
          </a:p>
          <a:p>
            <a:pPr indent="0" marL="0">
              <a:spcAft>
                <a:spcPts val="600"/>
              </a:spcAft>
              <a:buNone/>
            </a:pPr>
            <a:r>
              <a:rPr lang="en-US" sz="1400" dirty="0">
                <a:solidFill>
                  <a:srgbClr val="1A1F2B"/>
                </a:solidFill>
              </a:rPr>
              <a:t>(a) Find the x-coordinates of the stationary points of C.  [3]</a:t>
            </a:r>
            <a:endParaRPr lang="en-US" sz="1400" dirty="0"/>
          </a:p>
          <a:p>
            <a:pPr indent="0" marL="0">
              <a:spcAft>
                <a:spcPts val="600"/>
              </a:spcAft>
              <a:buNone/>
            </a:pPr>
            <a:r>
              <a:rPr lang="en-US" sz="1400" dirty="0">
                <a:solidFill>
                  <a:srgbClr val="1A1F2B"/>
                </a:solidFill>
              </a:rPr>
              <a:t>(b) Find the coordinates of the two stationary points with x ≠ 0, and use the second derivative to determine their nature.  [3]</a:t>
            </a:r>
            <a:endParaRPr lang="en-US" sz="1400" dirty="0"/>
          </a:p>
          <a:p>
            <a:pPr indent="0" marL="0">
              <a:spcAft>
                <a:spcPts val="600"/>
              </a:spcAft>
              <a:buNone/>
            </a:pPr>
            <a:r>
              <a:rPr lang="en-US" sz="1400" dirty="0">
                <a:solidFill>
                  <a:srgbClr val="1A1F2B"/>
                </a:solidFill>
              </a:rPr>
              <a:t>(c) Show that the second derivative test gives no conclusion at the origin, and determine the nature of the stationary point there.  [3]</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3x² − 12</a:t>
            </a:r>
            <a:endParaRPr lang="en-US" sz="1600" dirty="0"/>
          </a:p>
          <a:p>
            <a:pPr marL="342900" indent="-342900">
              <a:spcAft>
                <a:spcPts val="400"/>
              </a:spcAft>
              <a:buSzPct val="100000"/>
              <a:buChar char="•"/>
            </a:pPr>
            <a:r>
              <a:rPr lang="en-US" sz="1600" dirty="0">
                <a:solidFill>
                  <a:srgbClr val="1A1F2B"/>
                </a:solidFill>
              </a:rPr>
              <a:t>sets 3x² − 12 = 0</a:t>
            </a:r>
            <a:endParaRPr lang="en-US" sz="1600" dirty="0"/>
          </a:p>
          <a:p>
            <a:pPr marL="342900" indent="-342900">
              <a:spcAft>
                <a:spcPts val="400"/>
              </a:spcAft>
              <a:buSzPct val="100000"/>
              <a:buChar char="•"/>
            </a:pPr>
            <a:r>
              <a:rPr lang="en-US" sz="1600" dirty="0">
                <a:solidFill>
                  <a:srgbClr val="1A1F2B"/>
                </a:solidFill>
              </a:rPr>
              <a:t>x = 2 and x = −2</a:t>
            </a:r>
            <a:endParaRPr lang="en-US" sz="1600" dirty="0"/>
          </a:p>
          <a:p>
            <a:pPr marL="342900" indent="-342900">
              <a:spcAft>
                <a:spcPts val="400"/>
              </a:spcAft>
              <a:buSzPct val="100000"/>
              <a:buChar char="•"/>
            </a:pPr>
            <a:r>
              <a:rPr lang="en-US" sz="1600" dirty="0">
                <a:solidFill>
                  <a:srgbClr val="1A1F2B"/>
                </a:solidFill>
              </a:rPr>
              <a:t>(2, −11) and (−2, 21)</a:t>
            </a:r>
            <a:endParaRPr lang="en-US" sz="1600" dirty="0"/>
          </a:p>
          <a:p>
            <a:pPr marL="342900" indent="-342900">
              <a:spcAft>
                <a:spcPts val="400"/>
              </a:spcAft>
              <a:buSzPct val="100000"/>
              <a:buChar char="•"/>
            </a:pPr>
            <a:r>
              <a:rPr lang="en-US" sz="1600" dirty="0">
                <a:solidFill>
                  <a:srgbClr val="1A1F2B"/>
                </a:solidFill>
              </a:rPr>
              <a:t>d²y/dx² = 6x, substituting both x-values</a:t>
            </a:r>
            <a:endParaRPr lang="en-US" sz="1600" dirty="0"/>
          </a:p>
          <a:p>
            <a:pPr marL="342900" indent="-342900">
              <a:spcAft>
                <a:spcPts val="400"/>
              </a:spcAft>
              <a:buSzPct val="100000"/>
              <a:buChar char="•"/>
            </a:pPr>
            <a:r>
              <a:rPr lang="en-US" sz="1600" dirty="0">
                <a:solidFill>
                  <a:srgbClr val="1A1F2B"/>
                </a:solidFill>
              </a:rPr>
              <a:t>at x = 2: 12 &gt; 0 so (2, −11) is a minimum; at x = −2: −12 &lt; 0 so (−2, 21) is a maximum</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dy/dx = 15x⁴ − 15x²</a:t>
            </a:r>
            <a:endParaRPr lang="en-US" sz="1400" dirty="0"/>
          </a:p>
          <a:p>
            <a:pPr marL="342900" indent="-342900">
              <a:spcAft>
                <a:spcPts val="400"/>
              </a:spcAft>
              <a:buSzPct val="100000"/>
              <a:buChar char="•"/>
            </a:pPr>
            <a:r>
              <a:rPr lang="en-US" sz="1400" dirty="0">
                <a:solidFill>
                  <a:srgbClr val="1A1F2B"/>
                </a:solidFill>
              </a:rPr>
              <a:t>15x²(x² − 1) = 0</a:t>
            </a:r>
            <a:endParaRPr lang="en-US" sz="1400" dirty="0"/>
          </a:p>
          <a:p>
            <a:pPr marL="342900" indent="-342900">
              <a:spcAft>
                <a:spcPts val="400"/>
              </a:spcAft>
              <a:buSzPct val="100000"/>
              <a:buChar char="•"/>
            </a:pPr>
            <a:r>
              <a:rPr lang="en-US" sz="1400" dirty="0">
                <a:solidFill>
                  <a:srgbClr val="1A1F2B"/>
                </a:solidFill>
              </a:rPr>
              <a:t>x = 0, 1, −1</a:t>
            </a:r>
            <a:endParaRPr lang="en-US" sz="1400" dirty="0"/>
          </a:p>
          <a:p>
            <a:pPr marL="342900" indent="-342900">
              <a:spcAft>
                <a:spcPts val="400"/>
              </a:spcAft>
              <a:buSzPct val="100000"/>
              <a:buChar char="•"/>
            </a:pPr>
            <a:r>
              <a:rPr lang="en-US" sz="1400" dirty="0">
                <a:solidFill>
                  <a:srgbClr val="1A1F2B"/>
                </a:solidFill>
              </a:rPr>
              <a:t>(1, −2) and (−1, 2)</a:t>
            </a:r>
            <a:endParaRPr lang="en-US" sz="1400" dirty="0"/>
          </a:p>
          <a:p>
            <a:pPr marL="342900" indent="-342900">
              <a:spcAft>
                <a:spcPts val="400"/>
              </a:spcAft>
              <a:buSzPct val="100000"/>
              <a:buChar char="•"/>
            </a:pPr>
            <a:r>
              <a:rPr lang="en-US" sz="1400" dirty="0">
                <a:solidFill>
                  <a:srgbClr val="1A1F2B"/>
                </a:solidFill>
              </a:rPr>
              <a:t>d²y/dx² = 60x³ − 30x</a:t>
            </a:r>
            <a:endParaRPr lang="en-US" sz="1400" dirty="0"/>
          </a:p>
          <a:p>
            <a:pPr marL="342900" indent="-342900">
              <a:spcAft>
                <a:spcPts val="400"/>
              </a:spcAft>
              <a:buSzPct val="100000"/>
              <a:buChar char="•"/>
            </a:pPr>
            <a:r>
              <a:rPr lang="en-US" sz="1400" dirty="0">
                <a:solidFill>
                  <a:srgbClr val="1A1F2B"/>
                </a:solidFill>
              </a:rPr>
              <a:t>at x = 1: 30 &gt; 0, (1, −2) minimum; at x = −1: −30 &lt; 0, (−1, 2) maximum</a:t>
            </a:r>
            <a:endParaRPr lang="en-US" sz="1400" dirty="0"/>
          </a:p>
          <a:p>
            <a:pPr marL="342900" indent="-342900">
              <a:spcAft>
                <a:spcPts val="400"/>
              </a:spcAft>
              <a:buSzPct val="100000"/>
              <a:buChar char="•"/>
            </a:pPr>
            <a:r>
              <a:rPr lang="en-US" sz="1400" dirty="0">
                <a:solidFill>
                  <a:srgbClr val="1A1F2B"/>
                </a:solidFill>
              </a:rPr>
              <a:t>d²y/dx² = 0 at x = 0, so the test is inconclusive</a:t>
            </a:r>
            <a:endParaRPr lang="en-US" sz="1400" dirty="0"/>
          </a:p>
          <a:p>
            <a:pPr marL="342900" indent="-342900">
              <a:spcAft>
                <a:spcPts val="400"/>
              </a:spcAft>
              <a:buSzPct val="100000"/>
              <a:buChar char="•"/>
            </a:pPr>
            <a:r>
              <a:rPr lang="en-US" sz="1400" dirty="0">
                <a:solidFill>
                  <a:srgbClr val="1A1F2B"/>
                </a:solidFill>
              </a:rPr>
              <a:t>gradient either side, e.g. at x = ±0.5: 15(0.0625) − 15(0.25) = −2.8125</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47</Slides>
  <Notes>47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P2.7 Stationary points and optimisation · Edexcel IAL Maths</dc:title>
  <dc:subject>PptxGenJS Presentation</dc:subject>
  <dc:creator>Evan Kotronis · ExaminerPrep</dc:creator>
  <cp:lastModifiedBy>Evan Kotronis · ExaminerPrep</cp:lastModifiedBy>
  <cp:revision>1</cp:revision>
  <dcterms:created xsi:type="dcterms:W3CDTF">2026-10-26T15:11:40Z</dcterms:created>
  <dcterms:modified xsi:type="dcterms:W3CDTF">2026-10-26T15:11:40Z</dcterms:modified>
</cp:coreProperties>
</file>