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eda5994-4615-8d33-cdb7-3e6f0d14ccbd}">
          <p14:sldIdLst>
            <p14:sldId id="256"/>
            <p14:sldId id="257"/>
            <p14:sldId id="258"/>
          </p14:sldIdLst>
        </p14:section>
        <p14:section name="Theory" id="{6fc57f5b-a165-7c12-6c94-ee5239b9909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Lst>
        </p14:section>
        <p14:section name="Practice" id="{ad89f39d-2208-f3a7-0555-d10c63483825}">
          <p14:sldIdLst>
            <p14:sldId id="291"/>
            <p14:sldId id="292"/>
            <p14:sldId id="293"/>
          </p14:sldIdLst>
        </p14:section>
        <p14:section name="Answers" id="{72b5b04b-c689-e441-7f45-41685f8c3105}">
          <p14:sldIdLst>
            <p14:sldId id="294"/>
            <p14:sldId id="295"/>
            <p14:sldId id="296"/>
            <p14:sldId id="29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P1.4 Straight-line graphs. Notes for this topic: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gradient of a straight line?.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gradient of a straight line?.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gradient of a straight line?.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three forms of the equation of a line?.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three forms of the equation of a line?.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three forms of the equation of a line?: Worked example 1.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line through two points?.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line through two points?: Worked example 2.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line through two points?.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recognise parallel and perpendicular lines?.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recognise parallel and perpendicular lines?.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recognise parallel and perpendicular lines?: Worked example 3.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recognise parallel and perpendicular lines?.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midpoints, lengths and perpendicular bisectors?.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midpoints, lengths and perpendicular bisectors?: Worked example 4.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where two lines meet?.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where two lines meet?: Worked example 5.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of a shape formed by lines?.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of a shape formed by lines?: Worked example 6.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that three points are collinear?.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that three points are collinear?: Worked example 7.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P1.4.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P1.4.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https://examinerprep.com/notes/edexcel-ial-maths/straight-line-graphs/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https://examinerprep.com/ial-maths-p1-4-straight-line-graphs-questions#IALM-P1-4-FB-01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https://examinerprep.com/ial-maths-p1-4-straight-line-graphs-questions#IALM-P1-4-FB-02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https://examinerprep.com/ial-maths-p1-4-straight-line-graphs-questions#IALM-P1-4-FB-01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https://examinerprep.com/ial-maths-p1-4-straight-line-graphs-questions#IALM-P1-4-FB-02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hyperlink" Target="https://examinerprep.com/notes/edexcel-ial-maths/straight-line-graphs/" TargetMode="External"/><Relationship Id="rId2" Type="http://schemas.openxmlformats.org/officeDocument/2006/relationships/hyperlink" Target="https://examinerprep.com/ial-maths-p1-4-straight-line-graph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P1.4 Straight-line graphs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14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gradient of a line and of the segment joining two 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equation of a line in the forms y=mx+c, y-y₁=m(x-x₁) and ax+by+c=0, and moving between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equation of the line through two given 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Parallel lines (equal gradients) and perpendicular lines (m₁m₂=-1)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Midpoints, lengths of line segments and perpendicular bisectors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Points of intersection of two lines and the foot of a perpendicular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Areas of triangles and quadrilaterals formed by lines and the coordinate axes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Showing that three points are collinear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Almost every straight-line question is built from four small tools (the gradient, the point–gradient equation, the perpendicular rule m₁m₂=-1 and solving two equations at once) used in the right order.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Gradient m=(change in y)/(change in x)=(y₂-y₁)/(x₂-x₁).</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With a point and a gradient, use y-y₁=m(x-x₁); then rearrange to y=mx+c or ax+by+c=0 as asked.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Parallel lines have equal gradients. Perpendicular lines have gradients with product -1: the perpendicular gradient is the negative reciprocal.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Midpoint = (mean of the xs, mean of the ys); length =√((Δx)²+(Δy)²). Intersection: solve the two equations simultaneously.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Area: find the vertices first, then use ½×base×height with a horizontal or vertical base or two perpendicular sides; split or subtract for quadrilaterals.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gradient of a straight line?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gradient</a:t>
            </a:r>
            <a:r>
              <a:rPr lang="en-US" sz="1400" dirty="0">
                <a:solidFill>
                  <a:srgbClr val="1A1F2B"/>
                </a:solidFill>
                <a:latin typeface="Calibri" pitchFamily="34" charset="0"/>
                <a:ea typeface="Calibri" pitchFamily="34" charset="-122"/>
                <a:cs typeface="Calibri" pitchFamily="34" charset="-120"/>
              </a:rPr>
              <a:t> of a straight line is the increase in y for each increase of 1 in x. On a straight line it is the same between any two points.</a:t>
            </a:r>
            <a:endParaRPr lang="en-US" sz="1400" dirty="0"/>
          </a:p>
        </p:txBody>
      </p:sp>
      <p:sp>
        <p:nvSpPr>
          <p:cNvPr id="6" name="Text 4"/>
          <p:cNvSpPr txBox="1"/>
          <p:nvPr/>
        </p:nvSpPr>
        <p:spPr>
          <a:xfrm>
            <a:off x="457200" y="210403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the line through two points (x₁, y₁) and (x₂, y₂), with x₁≠x₂,</a:t>
            </a:r>
            <a:endParaRPr lang="en-US" sz="1500" dirty="0"/>
          </a:p>
        </p:txBody>
      </p:sp>
      <p:sp>
        <p:nvSpPr>
          <p:cNvPr id="7" name="Shape 5"/>
          <p:cNvSpPr/>
          <p:nvPr/>
        </p:nvSpPr>
        <p:spPr>
          <a:xfrm>
            <a:off x="457200" y="2453335"/>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2544775"/>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m=(y₂-y₁)/(x₂-x₁)</a:t>
            </a:r>
            <a:endParaRPr lang="en-US" sz="1700" dirty="0"/>
          </a:p>
        </p:txBody>
      </p:sp>
      <p:sp>
        <p:nvSpPr>
          <p:cNvPr id="9" name="Text 7"/>
          <p:cNvSpPr txBox="1"/>
          <p:nvPr/>
        </p:nvSpPr>
        <p:spPr>
          <a:xfrm>
            <a:off x="457200" y="3015691"/>
            <a:ext cx="8229600" cy="160843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does not matter which point you call "1", as long as you use the same order on the top and the bottom. The formula is not in the formulae list, so learn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Positive gradient: the line rises from left to right. Negative: it falls.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horizontal line y=k has gradient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vertical line x=k has no gradient (the run is zero), so it cannot be written as y=mx+c, but it can be written as ax+by+c=0 with b=0.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gradient of a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pic>
        <p:nvPicPr>
          <p:cNvPr id="4" name="Image 0" descr="Positive, negative, zero and undefined gradient. The horizontal line has m=0; the vertical line has no gradient at all.">    </p:cNvPr>
          <p:cNvPicPr>
            <a:picLocks noChangeAspect="1"/>
          </p:cNvPicPr>
          <p:nvPr/>
        </p:nvPicPr>
        <p:blipFill>
          <a:blip r:embed="rId1"/>
          <a:stretch>
            <a:fillRect/>
          </a:stretch>
        </p:blipFill>
        <p:spPr>
          <a:xfrm>
            <a:off x="5726887" y="1371600"/>
            <a:ext cx="2959913" cy="2638044"/>
          </a:xfrm>
          <a:prstGeom prst="rect">
            <a:avLst/>
          </a:prstGeom>
        </p:spPr>
      </p:pic>
      <p:sp>
        <p:nvSpPr>
          <p:cNvPr id="5" name="Text 2"/>
          <p:cNvSpPr txBox="1"/>
          <p:nvPr/>
        </p:nvSpPr>
        <p:spPr>
          <a:xfrm>
            <a:off x="5726887" y="4055364"/>
            <a:ext cx="2959913" cy="562356"/>
          </a:xfrm>
          <a:prstGeom prst="rect">
            <a:avLst/>
          </a:prstGeom>
          <a:noFill/>
          <a:ln/>
        </p:spPr>
        <p:txBody>
          <a:bodyPr wrap="square" lIns="0" tIns="0" rIns="0" bIns="0" rtlCol="0" anchor="t"/>
          <a:lstStyle/>
          <a:p>
            <a:pPr algn="ctr" indent="0" marL="0">
              <a:buNone/>
            </a:pPr>
            <a:r>
              <a:rPr lang="en-US" sz="1100" i="1" dirty="0">
                <a:solidFill>
                  <a:srgbClr val="5A6577"/>
                </a:solidFill>
              </a:rPr>
              <a:t>Positive, negative, zero and undefined gradient. The horizontal line has m=0; the vertical line has no gradient at all.</a:t>
            </a:r>
            <a:endParaRPr lang="en-US" sz="1100" dirty="0"/>
          </a:p>
        </p:txBody>
      </p:sp>
      <p:sp>
        <p:nvSpPr>
          <p:cNvPr id="6" name="Text 3"/>
          <p:cNvSpPr txBox="1"/>
          <p:nvPr/>
        </p:nvSpPr>
        <p:spPr>
          <a:xfrm>
            <a:off x="457200" y="1371600"/>
            <a:ext cx="4949647" cy="30358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larger |m| means a steeper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gradient of a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pic>
        <p:nvPicPr>
          <p:cNvPr id="4" name="Image 0" descr="The line through A(-1, -4) and B(5, 8). The run from A to B is 6 and the rise is 12, so the gradient is 12÷6=2. The line meets the axes at (0, -2) and (1, 0).">    </p:cNvPr>
          <p:cNvPicPr>
            <a:picLocks noChangeAspect="1"/>
          </p:cNvPicPr>
          <p:nvPr/>
        </p:nvPicPr>
        <p:blipFill>
          <a:blip r:embed="rId1"/>
          <a:stretch>
            <a:fillRect/>
          </a:stretch>
        </p:blipFill>
        <p:spPr>
          <a:xfrm>
            <a:off x="7006133" y="1371600"/>
            <a:ext cx="1680667" cy="2469794"/>
          </a:xfrm>
          <a:prstGeom prst="rect">
            <a:avLst/>
          </a:prstGeom>
        </p:spPr>
      </p:pic>
      <p:sp>
        <p:nvSpPr>
          <p:cNvPr id="5" name="Text 2"/>
          <p:cNvSpPr txBox="1"/>
          <p:nvPr/>
        </p:nvSpPr>
        <p:spPr>
          <a:xfrm>
            <a:off x="6657746"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line through A(-1, -4) and B(5, 8). The run from A to B is 6 and the rise is 12, so the gradient is 12÷6=2. The line meets the axes at (0, -2) and (1, 0).</a:t>
            </a:r>
            <a:endParaRPr lang="en-US" sz="1100" dirty="0"/>
          </a:p>
        </p:txBody>
      </p:sp>
      <p:sp>
        <p:nvSpPr>
          <p:cNvPr id="6" name="Shape 3"/>
          <p:cNvSpPr/>
          <p:nvPr/>
        </p:nvSpPr>
        <p:spPr>
          <a:xfrm>
            <a:off x="457200" y="1371600"/>
            <a:ext cx="6228893"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5936285"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Mixing the order: (y₂-y₁)÷(x₁-x₂) gives the right size with the wrong sign. Write both differences with the same point first, and bracket negative coordinates: 5-(-1), not 5-1.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three forms of the equation of a line?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same line can be written in three ways. Each one is best for a different job, so you need to move between them confidently.</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1613002"/>
                <a:gridCol w="3779215"/>
                <a:gridCol w="28364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the letters mean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Best for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Gradient–intercept: y=mx+c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 gradient; c = y-intercept, so the line crosses the y-axis at (0,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reading the gradient and intercept at a glance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Point–gradient: y-y₁=m(x-x₁)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line with gradient m through the point (x₁, y₁)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writing down a line from a point and a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General: ax+by+c=0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usually with a, b, c integers; gradient -a/b, y-intercept -c/b (for b≠0)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answers "in the form ax+by+c=0"; vertical lines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763670"/>
            <a:ext cx="8229600" cy="8156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point–gradient form is just the gradient formula rearranged: for any other point (x, y) on the line, (y-y₁)/(x-x₁)=m. Multiply both sides by x-x₁ and you have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read the gradient from ax+by+c=0, make y the subject.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three forms of the equation of a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Text 2"/>
          <p:cNvSpPr txBox="1"/>
          <p:nvPr/>
        </p:nvSpPr>
        <p:spPr>
          <a:xfrm>
            <a:off x="457200" y="1371600"/>
            <a:ext cx="8229600" cy="86593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example, 4x-6y+9=0 gives y=⅔x+(3/2), so the gradient is ⅔.</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reach integer form, collect everything on one side and multiply by the denominators.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test whether a point lies on a line, substitute its coordinates: the equation must balance exactly.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three forms of the equation of a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 · Worked example 1 · Easy · Find</a:t>
            </a:r>
            <a:endParaRPr lang="en-US" sz="1200" dirty="0"/>
          </a:p>
        </p:txBody>
      </p:sp>
      <p:pic>
        <p:nvPicPr>
          <p:cNvPr id="4" name="Image 0" descr="Gradient -¾ means 3 down for every 4 across. The line passes through (-2, 5) and crosses the y-axis at (0, (7/2)).">    </p:cNvPr>
          <p:cNvPicPr>
            <a:picLocks noChangeAspect="1"/>
          </p:cNvPicPr>
          <p:nvPr/>
        </p:nvPicPr>
        <p:blipFill>
          <a:blip r:embed="rId1"/>
          <a:stretch>
            <a:fillRect/>
          </a:stretch>
        </p:blipFill>
        <p:spPr>
          <a:xfrm>
            <a:off x="5203850" y="1371600"/>
            <a:ext cx="3482950" cy="2807208"/>
          </a:xfrm>
          <a:prstGeom prst="rect">
            <a:avLst/>
          </a:prstGeom>
        </p:spPr>
      </p:pic>
      <p:sp>
        <p:nvSpPr>
          <p:cNvPr id="5" name="Text 2"/>
          <p:cNvSpPr txBox="1"/>
          <p:nvPr/>
        </p:nvSpPr>
        <p:spPr>
          <a:xfrm>
            <a:off x="5203850" y="4224528"/>
            <a:ext cx="3482950" cy="393192"/>
          </a:xfrm>
          <a:prstGeom prst="rect">
            <a:avLst/>
          </a:prstGeom>
          <a:noFill/>
          <a:ln/>
        </p:spPr>
        <p:txBody>
          <a:bodyPr wrap="square" lIns="0" tIns="0" rIns="0" bIns="0" rtlCol="0" anchor="t"/>
          <a:lstStyle/>
          <a:p>
            <a:pPr algn="ctr" indent="0" marL="0">
              <a:buNone/>
            </a:pPr>
            <a:r>
              <a:rPr lang="en-US" sz="1100" i="1" dirty="0">
                <a:solidFill>
                  <a:srgbClr val="5A6577"/>
                </a:solidFill>
              </a:rPr>
              <a:t>Gradient -¾ means 3 down for every 4 across. The line passes through (-2, 5) and crosses the y-axis at (0, (7/2)).</a:t>
            </a:r>
            <a:endParaRPr lang="en-US" sz="1100" dirty="0"/>
          </a:p>
        </p:txBody>
      </p:sp>
      <p:sp>
        <p:nvSpPr>
          <p:cNvPr id="6" name="Text 3"/>
          <p:cNvSpPr txBox="1"/>
          <p:nvPr/>
        </p:nvSpPr>
        <p:spPr>
          <a:xfrm>
            <a:off x="457200" y="1371600"/>
            <a:ext cx="442661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L passes through the point (-2, 5) and has gradient -¾. Find an equation of L in the form ax+by+c=0, where a, b and c are integers, and state the y-intercept of 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Point–gradient form: y-5=-¾(x+2).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Multiply by 4 and collect on one side: 4y-20=-3x-6, so </a:t>
            </a:r>
            <a:r>
              <a:rPr lang="en-US" sz="1500" b="1" dirty="0">
                <a:solidFill>
                  <a:srgbClr val="1A1F2B"/>
                </a:solidFill>
                <a:latin typeface="Calibri" pitchFamily="34" charset="0"/>
                <a:ea typeface="Calibri" pitchFamily="34" charset="-122"/>
                <a:cs typeface="Calibri" pitchFamily="34" charset="-120"/>
              </a:rPr>
              <a:t>3x+4y-14=0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Intercept: put x=0, so 4y=14 and y=(7/2). </a:t>
            </a:r>
            <a:r>
              <a:rPr lang="en-US" sz="1500" b="1" dirty="0">
                <a:solidFill>
                  <a:srgbClr val="1A1F2B"/>
                </a:solidFill>
                <a:latin typeface="Calibri" pitchFamily="34" charset="0"/>
                <a:ea typeface="Calibri" pitchFamily="34" charset="-122"/>
                <a:cs typeface="Calibri" pitchFamily="34" charset="-120"/>
              </a:rPr>
              <a:t>y-intercept (0, (7/2))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3(-2)+4(5)-14=0 ✓, and -a/b=-¾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line through two points?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Text 2"/>
          <p:cNvSpPr txBox="1"/>
          <p:nvPr/>
        </p:nvSpPr>
        <p:spPr>
          <a:xfrm>
            <a:off x="457200" y="1371600"/>
            <a:ext cx="8229600" cy="86593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gradient from the two points.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Put the gradient and either point into y-y₁=m(x-x₁).</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Rearrange into the form asked for, then check with the other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line through two points?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2 · Easy · Find</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 and B have coordinates (-1, -4) and (5, 8). (a) Find the equation of the line AB in the form y=mx+c. (b) Find the coordinates of the points where AB crosses the coordinate axes.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m=(8-(-4))/(5-(-1))=(12/6)=2. Through A(-1, -4): y+4=2(x+1), so </a:t>
            </a:r>
            <a:r>
              <a:rPr lang="en-US" sz="1500" b="1" dirty="0">
                <a:solidFill>
                  <a:srgbClr val="1A1F2B"/>
                </a:solidFill>
                <a:latin typeface="Calibri" pitchFamily="34" charset="0"/>
                <a:ea typeface="Calibri" pitchFamily="34" charset="-122"/>
                <a:cs typeface="Calibri" pitchFamily="34" charset="-120"/>
              </a:rPr>
              <a:t>y=2x-2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B: 2×5-2=8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Put x=0: y=-2. Put y=0: x=1. </a:t>
            </a:r>
            <a:r>
              <a:rPr lang="en-US" sz="1500" b="1" dirty="0">
                <a:solidFill>
                  <a:srgbClr val="1A1F2B"/>
                </a:solidFill>
                <a:latin typeface="Calibri" pitchFamily="34" charset="0"/>
                <a:ea typeface="Calibri" pitchFamily="34" charset="-122"/>
                <a:cs typeface="Calibri" pitchFamily="34" charset="-120"/>
              </a:rPr>
              <a:t>(0, -2) and (1,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line through two points?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Always check your line with the point you did not use. It takes ten seconds and catches almost every sign slip in the rearranging.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recognise parallel and perpendicular lines?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Parallel lines rise at the same rate, so they have equal gradients. For perpendicular lines, turning a line through 90° swaps its run and rise and changes one sign: a step of (1, m) becomes (-m, 1), which has gradient -1/m. So for two lines with gradients m₁ and m₂ (neither line vertical):</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parallel: m₁=m₂  perpendicular: m₁m₂=-1, so m₂=-1/m₁</a:t>
            </a:r>
            <a:endParaRPr lang="en-US" sz="1700" dirty="0"/>
          </a:p>
        </p:txBody>
      </p:sp>
      <p:sp>
        <p:nvSpPr>
          <p:cNvPr id="7" name="Text 5"/>
          <p:cNvSpPr txBox="1"/>
          <p:nvPr/>
        </p:nvSpPr>
        <p:spPr>
          <a:xfrm>
            <a:off x="457200" y="2745029"/>
            <a:ext cx="8229600" cy="160843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horizontal line (gradient 0) is perpendicular to a vertical line, which has no gradient; the product rule does not apply to that pair.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Parallel lines in general form share the same a:b, for example x-2y+6=0 and x-2y-9=0.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prove two lines are perpendicular, find both gradients, multiply them, show the product is -1, and then say so.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Negative reciprocal: flip the fraction and change the sign. (2/5) becomes -(5/2); -3 becomes ⅓.</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recognise parallel and perpendicular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Three lines with gradient ½ are parallel. The line y=-2x+3 is perpendicular to all of them because ½×(-2)=-1; it crosses y=½x+1 at right angles at ((4/5), (7/5)).">    </p:cNvPr>
          <p:cNvPicPr>
            <a:picLocks noChangeAspect="1"/>
          </p:cNvPicPr>
          <p:nvPr/>
        </p:nvPicPr>
        <p:blipFill>
          <a:blip r:embed="rId1"/>
          <a:stretch>
            <a:fillRect/>
          </a:stretch>
        </p:blipFill>
        <p:spPr>
          <a:xfrm>
            <a:off x="3299155" y="1371600"/>
            <a:ext cx="2546604" cy="2469794"/>
          </a:xfrm>
          <a:prstGeom prst="rect">
            <a:avLst/>
          </a:prstGeom>
        </p:spPr>
      </p:pic>
      <p:sp>
        <p:nvSpPr>
          <p:cNvPr id="5" name="Text 2"/>
          <p:cNvSpPr txBox="1"/>
          <p:nvPr/>
        </p:nvSpPr>
        <p:spPr>
          <a:xfrm>
            <a:off x="3299155" y="3887114"/>
            <a:ext cx="2546604" cy="730606"/>
          </a:xfrm>
          <a:prstGeom prst="rect">
            <a:avLst/>
          </a:prstGeom>
          <a:noFill/>
          <a:ln/>
        </p:spPr>
        <p:txBody>
          <a:bodyPr wrap="square" lIns="0" tIns="0" rIns="0" bIns="0" rtlCol="0" anchor="t"/>
          <a:lstStyle/>
          <a:p>
            <a:pPr algn="ctr" indent="0" marL="0">
              <a:buNone/>
            </a:pPr>
            <a:r>
              <a:rPr lang="en-US" sz="1100" i="1" dirty="0">
                <a:solidFill>
                  <a:srgbClr val="5A6577"/>
                </a:solidFill>
              </a:rPr>
              <a:t>Three lines with gradient ½ are parallel. The line y=-2x+3 is perpendicular to all of them because ½×(-2)=-1; it crosses y=½x+1 at right angles at ((4/5), (7/5)).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recognise parallel and perpendicular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3 · Medium · Find</a:t>
            </a:r>
            <a:endParaRPr lang="en-US" sz="1200" dirty="0"/>
          </a:p>
        </p:txBody>
      </p:sp>
      <p:pic>
        <p:nvPicPr>
          <p:cNvPr id="4" name="Image 0" descr="The parallel line through P has the same slope as L; the perpendicular line through P crosses L at right angles.">    </p:cNvPr>
          <p:cNvPicPr>
            <a:picLocks noChangeAspect="1"/>
          </p:cNvPicPr>
          <p:nvPr/>
        </p:nvPicPr>
        <p:blipFill>
          <a:blip r:embed="rId1"/>
          <a:stretch>
            <a:fillRect/>
          </a:stretch>
        </p:blipFill>
        <p:spPr>
          <a:xfrm>
            <a:off x="6287414" y="1371600"/>
            <a:ext cx="2399386" cy="2638044"/>
          </a:xfrm>
          <a:prstGeom prst="rect">
            <a:avLst/>
          </a:prstGeom>
        </p:spPr>
      </p:pic>
      <p:sp>
        <p:nvSpPr>
          <p:cNvPr id="5" name="Text 2"/>
          <p:cNvSpPr txBox="1"/>
          <p:nvPr/>
        </p:nvSpPr>
        <p:spPr>
          <a:xfrm>
            <a:off x="6287414" y="4055364"/>
            <a:ext cx="2399386" cy="562356"/>
          </a:xfrm>
          <a:prstGeom prst="rect">
            <a:avLst/>
          </a:prstGeom>
          <a:noFill/>
          <a:ln/>
        </p:spPr>
        <p:txBody>
          <a:bodyPr wrap="square" lIns="0" tIns="0" rIns="0" bIns="0" rtlCol="0" anchor="t"/>
          <a:lstStyle/>
          <a:p>
            <a:pPr algn="ctr" indent="0" marL="0">
              <a:buNone/>
            </a:pPr>
            <a:r>
              <a:rPr lang="en-US" sz="1100" i="1" dirty="0">
                <a:solidFill>
                  <a:srgbClr val="5A6577"/>
                </a:solidFill>
              </a:rPr>
              <a:t>The parallel line through P has the same slope as L; the perpendicular line through P crosses L at right angles.</a:t>
            </a:r>
            <a:endParaRPr lang="en-US" sz="1100" dirty="0"/>
          </a:p>
        </p:txBody>
      </p:sp>
      <p:sp>
        <p:nvSpPr>
          <p:cNvPr id="6" name="Text 3"/>
          <p:cNvSpPr txBox="1"/>
          <p:nvPr/>
        </p:nvSpPr>
        <p:spPr>
          <a:xfrm>
            <a:off x="457200" y="1371600"/>
            <a:ext cx="5510174"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L has equation x-2y+6=0. The point P has coordinates (5, -2). Find an equation of (a) the line through P parallel to L, in the form ax+by+c=0; (b) the line through P perpendicular to L, in the form y=mx+c.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of L: 2y=x+6, so y=½x+3 and the gradient is ½.</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Keep the same x- and y-coefficients and change the constant: x-2y+k=0 through P gives 5-2(-2)+k=0, so k=-9. </a:t>
            </a:r>
            <a:r>
              <a:rPr lang="en-US" sz="1500" b="1" dirty="0">
                <a:solidFill>
                  <a:srgbClr val="1A1F2B"/>
                </a:solidFill>
                <a:latin typeface="Calibri" pitchFamily="34" charset="0"/>
                <a:ea typeface="Calibri" pitchFamily="34" charset="-122"/>
                <a:cs typeface="Calibri" pitchFamily="34" charset="-120"/>
              </a:rPr>
              <a:t>x-2y-9=0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Perpendicular gradient =-1÷½=-2. Then y+2=-2(x-5), so </a:t>
            </a:r>
            <a:r>
              <a:rPr lang="en-US" sz="1500" b="1" dirty="0">
                <a:solidFill>
                  <a:srgbClr val="1A1F2B"/>
                </a:solidFill>
                <a:latin typeface="Calibri" pitchFamily="34" charset="0"/>
                <a:ea typeface="Calibri" pitchFamily="34" charset="-122"/>
                <a:cs typeface="Calibri" pitchFamily="34" charset="-120"/>
              </a:rPr>
              <a:t>y=-2x+8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recognise parallel and perpendicular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the perpendicular gradient as just the reciprocal (2) or just the negative (-½). It must be both: multiply your two gradients and check that you get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midpoints, lengths and perpendicular bisectors?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the segment from (x₁, y₁) to (x₂, y₂):</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midpoint=((x₁+x₂)/2, (y₁+y₂)/2)  length=√((x₂-x₁)²+(y₂-y₁)²)</a:t>
            </a:r>
            <a:endParaRPr lang="en-US" sz="1700" dirty="0"/>
          </a:p>
        </p:txBody>
      </p:sp>
      <p:sp>
        <p:nvSpPr>
          <p:cNvPr id="7" name="Text 5"/>
          <p:cNvSpPr txBox="1"/>
          <p:nvPr/>
        </p:nvSpPr>
        <p:spPr>
          <a:xfrm>
            <a:off x="457200" y="228417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midpoint averages the coordinates; the length is Pythagoras' theorem on the run and the rise. Neither is in the formulae list, but both can be derived in seconds from those two ideas.</a:t>
            </a:r>
            <a:endParaRPr lang="en-US" sz="1500" dirty="0"/>
          </a:p>
        </p:txBody>
      </p:sp>
      <p:sp>
        <p:nvSpPr>
          <p:cNvPr id="8" name="Shape 6"/>
          <p:cNvSpPr/>
          <p:nvPr/>
        </p:nvSpPr>
        <p:spPr>
          <a:xfrm>
            <a:off x="457200" y="2863901"/>
            <a:ext cx="8229600" cy="613562"/>
          </a:xfrm>
          <a:prstGeom prst="roundRect">
            <a:avLst>
              <a:gd name="adj" fmla="val 8942"/>
            </a:avLst>
          </a:prstGeom>
          <a:solidFill>
            <a:srgbClr val="EEF2FF"/>
          </a:solidFill>
          <a:ln w="9525">
            <a:solidFill>
              <a:srgbClr val="DDE2EA"/>
            </a:solidFill>
            <a:prstDash val="solid"/>
          </a:ln>
        </p:spPr>
      </p:sp>
      <p:sp>
        <p:nvSpPr>
          <p:cNvPr id="9" name="Text 7"/>
          <p:cNvSpPr txBox="1"/>
          <p:nvPr/>
        </p:nvSpPr>
        <p:spPr>
          <a:xfrm>
            <a:off x="603504" y="2955341"/>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perpendicular bisector</a:t>
            </a:r>
            <a:r>
              <a:rPr lang="en-US" sz="1400" dirty="0">
                <a:solidFill>
                  <a:srgbClr val="1A1F2B"/>
                </a:solidFill>
                <a:latin typeface="Calibri" pitchFamily="34" charset="0"/>
                <a:ea typeface="Calibri" pitchFamily="34" charset="-122"/>
                <a:cs typeface="Calibri" pitchFamily="34" charset="-120"/>
              </a:rPr>
              <a:t> of a segment AB is the line through the midpoint of AB at right angles to AB. Every point on it is the same distance from A and from B.</a:t>
            </a:r>
            <a:endParaRPr lang="en-US" sz="1400" dirty="0"/>
          </a:p>
        </p:txBody>
      </p:sp>
      <p:sp>
        <p:nvSpPr>
          <p:cNvPr id="10" name="Text 8"/>
          <p:cNvSpPr txBox="1"/>
          <p:nvPr/>
        </p:nvSpPr>
        <p:spPr>
          <a:xfrm>
            <a:off x="457200" y="359542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Method: midpoint of AB → gradient of AB → negative reciprocal → y-y₁=m(x-x₁) through the midpoint. Give lengths in exact form unless told otherwise, with surds simplified: √80=√(16×5)=4√5.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midpoints, lengths and perpendicular bisectors?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4 · Medium · Find</a:t>
            </a:r>
            <a:endParaRPr lang="en-US" sz="1200" dirty="0"/>
          </a:p>
        </p:txBody>
      </p:sp>
      <p:pic>
        <p:nvPicPr>
          <p:cNvPr id="4" name="Image 0" descr="The perpendicular bisector of A(-3, 2) and B(5, 6) passes through the midpoint M(1, 4) with gradient -2. The point (0, 6) on it is 5 units from A and 5 units from B.">    </p:cNvPr>
          <p:cNvPicPr>
            <a:picLocks noChangeAspect="1"/>
          </p:cNvPicPr>
          <p:nvPr/>
        </p:nvPicPr>
        <p:blipFill>
          <a:blip r:embed="rId1"/>
          <a:stretch>
            <a:fillRect/>
          </a:stretch>
        </p:blipFill>
        <p:spPr>
          <a:xfrm>
            <a:off x="6140196" y="1371600"/>
            <a:ext cx="2546604" cy="2469794"/>
          </a:xfrm>
          <a:prstGeom prst="rect">
            <a:avLst/>
          </a:prstGeom>
        </p:spPr>
      </p:pic>
      <p:sp>
        <p:nvSpPr>
          <p:cNvPr id="5" name="Text 2"/>
          <p:cNvSpPr txBox="1"/>
          <p:nvPr/>
        </p:nvSpPr>
        <p:spPr>
          <a:xfrm>
            <a:off x="6140196" y="3887114"/>
            <a:ext cx="2546604" cy="730606"/>
          </a:xfrm>
          <a:prstGeom prst="rect">
            <a:avLst/>
          </a:prstGeom>
          <a:noFill/>
          <a:ln/>
        </p:spPr>
        <p:txBody>
          <a:bodyPr wrap="square" lIns="0" tIns="0" rIns="0" bIns="0" rtlCol="0" anchor="t"/>
          <a:lstStyle/>
          <a:p>
            <a:pPr algn="ctr" indent="0" marL="0">
              <a:buNone/>
            </a:pPr>
            <a:r>
              <a:rPr lang="en-US" sz="1100" i="1" dirty="0">
                <a:solidFill>
                  <a:srgbClr val="5A6577"/>
                </a:solidFill>
              </a:rPr>
              <a:t>The perpendicular bisector of A(-3, 2) and B(5, 6) passes through the midpoint M(1, 4) with gradient -2. The point (0, 6) on it is 5 units from A and 5 units from B.</a:t>
            </a:r>
            <a:endParaRPr lang="en-US" sz="1100" dirty="0"/>
          </a:p>
        </p:txBody>
      </p:sp>
      <p:sp>
        <p:nvSpPr>
          <p:cNvPr id="6" name="Text 3"/>
          <p:cNvSpPr txBox="1"/>
          <p:nvPr/>
        </p:nvSpPr>
        <p:spPr>
          <a:xfrm>
            <a:off x="457200" y="1371600"/>
            <a:ext cx="5362956"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 and B have coordinates (-3, 2) and (5, 6). (a) Find the exact length of AB. (b) Find an equation of the perpendicular bisector of AB in the form ax+by+c=0.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AB=√(8²+4²)=√80= </a:t>
            </a:r>
            <a:r>
              <a:rPr lang="en-US" sz="1500" b="1" dirty="0">
                <a:solidFill>
                  <a:srgbClr val="1A1F2B"/>
                </a:solidFill>
                <a:latin typeface="Calibri" pitchFamily="34" charset="0"/>
                <a:ea typeface="Calibri" pitchFamily="34" charset="-122"/>
                <a:cs typeface="Calibri" pitchFamily="34" charset="-120"/>
              </a:rPr>
              <a:t>4√5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Midpoint M=((-3+5)/2, (2+6)/2)=(1, 4); gradient of AB=(4/8)=½.</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Perpendicular gradient -2, through M: y-4=-2(x-1), so y=-2x+6, which gives </a:t>
            </a:r>
            <a:r>
              <a:rPr lang="en-US" sz="1500" b="1" dirty="0">
                <a:solidFill>
                  <a:srgbClr val="1A1F2B"/>
                </a:solidFill>
                <a:latin typeface="Calibri" pitchFamily="34" charset="0"/>
                <a:ea typeface="Calibri" pitchFamily="34" charset="-122"/>
                <a:cs typeface="Calibri" pitchFamily="34" charset="-120"/>
              </a:rPr>
              <a:t>2x+y-6=0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where two lines meet?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sp>
        <p:nvSpPr>
          <p:cNvPr id="4" name="Text 2"/>
          <p:cNvSpPr txBox="1"/>
          <p:nvPr/>
        </p:nvSpPr>
        <p:spPr>
          <a:xfrm>
            <a:off x="457200" y="1371600"/>
            <a:ext cx="8229600" cy="160843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point of intersection satisfies both equations, so solve them simultaneously.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one equation is y=…, substitute it into the other; otherwise eliminate by matching coefficients.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Two different lines with equal gradients are parallel and never meet: the simultaneous equations have no solution.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foot of the perpendicular</a:t>
            </a:r>
            <a:r>
              <a:rPr lang="en-US" sz="1500" dirty="0">
                <a:solidFill>
                  <a:srgbClr val="1A1F2B"/>
                </a:solidFill>
                <a:latin typeface="Calibri" pitchFamily="34" charset="0"/>
                <a:ea typeface="Calibri" pitchFamily="34" charset="-122"/>
                <a:cs typeface="Calibri" pitchFamily="34" charset="-120"/>
              </a:rPr>
              <a:t> from a point P to a line is where the perpendicular through P meets the line. The distance from P to the foot is the shortest distance from P to the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where two lines meet?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 · Worked example 5 · Medium · Find</a:t>
            </a:r>
            <a:endParaRPr lang="en-US" sz="1200" dirty="0"/>
          </a:p>
        </p:txBody>
      </p:sp>
      <p:pic>
        <p:nvPicPr>
          <p:cNvPr id="4" name="Image 0" descr="The perpendicular from P(5, -2) to x-2y+6=0 meets it at the foot F(2, 4). PF is the shortest distance from P to the line: √45=3√5.">    </p:cNvPr>
          <p:cNvPicPr>
            <a:picLocks noChangeAspect="1"/>
          </p:cNvPicPr>
          <p:nvPr/>
        </p:nvPicPr>
        <p:blipFill>
          <a:blip r:embed="rId1"/>
          <a:stretch>
            <a:fillRect/>
          </a:stretch>
        </p:blipFill>
        <p:spPr>
          <a:xfrm>
            <a:off x="5965546" y="1371600"/>
            <a:ext cx="2721254" cy="2638044"/>
          </a:xfrm>
          <a:prstGeom prst="rect">
            <a:avLst/>
          </a:prstGeom>
        </p:spPr>
      </p:pic>
      <p:sp>
        <p:nvSpPr>
          <p:cNvPr id="5" name="Text 2"/>
          <p:cNvSpPr txBox="1"/>
          <p:nvPr/>
        </p:nvSpPr>
        <p:spPr>
          <a:xfrm>
            <a:off x="5965546" y="4055364"/>
            <a:ext cx="2721254" cy="562356"/>
          </a:xfrm>
          <a:prstGeom prst="rect">
            <a:avLst/>
          </a:prstGeom>
          <a:noFill/>
          <a:ln/>
        </p:spPr>
        <p:txBody>
          <a:bodyPr wrap="square" lIns="0" tIns="0" rIns="0" bIns="0" rtlCol="0" anchor="t"/>
          <a:lstStyle/>
          <a:p>
            <a:pPr algn="ctr" indent="0" marL="0">
              <a:buNone/>
            </a:pPr>
            <a:r>
              <a:rPr lang="en-US" sz="1100" i="1" dirty="0">
                <a:solidFill>
                  <a:srgbClr val="5A6577"/>
                </a:solidFill>
              </a:rPr>
              <a:t>The perpendicular from P(5, -2) to x-2y+6=0 meets it at the foot F(2, 4). PF is the shortest distance from P to the line: √45=3√5.</a:t>
            </a:r>
            <a:endParaRPr lang="en-US" sz="1100" dirty="0"/>
          </a:p>
        </p:txBody>
      </p:sp>
      <p:sp>
        <p:nvSpPr>
          <p:cNvPr id="6" name="Text 3"/>
          <p:cNvSpPr txBox="1"/>
          <p:nvPr/>
        </p:nvSpPr>
        <p:spPr>
          <a:xfrm>
            <a:off x="457200" y="1371600"/>
            <a:ext cx="5188306"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Continue Worked example 3. The line y=-2x+8 meets L: x-2y+6=0 at the point F. (a) Find the coordinates of F. (b) Find the exact distance from P(5, -2) to 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Substitute y=-2x+8 into L: x-2(-2x+8)+6=0, so 5x-10=0 and x=2. Then y=-2(2)+8=4. </a:t>
            </a:r>
            <a:r>
              <a:rPr lang="en-US" sz="1500" b="1" dirty="0">
                <a:solidFill>
                  <a:srgbClr val="1A1F2B"/>
                </a:solidFill>
                <a:latin typeface="Calibri" pitchFamily="34" charset="0"/>
                <a:ea typeface="Calibri" pitchFamily="34" charset="-122"/>
                <a:cs typeface="Calibri" pitchFamily="34" charset="-120"/>
              </a:rPr>
              <a:t>F(2,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PF is perpendicular to L, so it is the shortest distance: PF=√((5-2)²+(-2-4)²)=√45= </a:t>
            </a:r>
            <a:r>
              <a:rPr lang="en-US" sz="1500" b="1" dirty="0">
                <a:solidFill>
                  <a:srgbClr val="1A1F2B"/>
                </a:solidFill>
                <a:latin typeface="Calibri" pitchFamily="34" charset="0"/>
                <a:ea typeface="Calibri" pitchFamily="34" charset="-122"/>
                <a:cs typeface="Calibri" pitchFamily="34" charset="-120"/>
              </a:rPr>
              <a:t>3√5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of a shape formed by lines?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21588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Find every vertex first: axis intercepts (put x=0 or y=0) and intersections of the lines.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Triangle with a side on an axis (or any horizontal or vertical side): the base lies along that side, and the height is the perpendicular distance of the third vertex from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Right-angled triangle (two sides perpendicular, shown with m₁m₂=-1): area =½× (one perpendicular side) × (the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Quadrilateral: split it along a diagonal into two triangles, or take a large triangle and subtract a smaller one.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sketch with the vertices marked tells you which method is quickest.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of a shape formed by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6 · Medium · Find, Hence</a:t>
            </a:r>
            <a:endParaRPr lang="en-US" sz="1200" dirty="0"/>
          </a:p>
        </p:txBody>
      </p:sp>
      <p:pic>
        <p:nvPicPr>
          <p:cNvPr id="4" name="Image 0" descr="The line 3x+4y=24 cuts the axes at A(8, 0) and B(0, 6); triangle OAB has a right angle at O, so its area is ½×8×6=24. The dashed height h to AB is the shortest distance from O.">    </p:cNvPr>
          <p:cNvPicPr>
            <a:picLocks noChangeAspect="1"/>
          </p:cNvPicPr>
          <p:nvPr/>
        </p:nvPicPr>
        <p:blipFill>
          <a:blip r:embed="rId1"/>
          <a:stretch>
            <a:fillRect/>
          </a:stretch>
        </p:blipFill>
        <p:spPr>
          <a:xfrm>
            <a:off x="5684825" y="1371600"/>
            <a:ext cx="3001975" cy="2469794"/>
          </a:xfrm>
          <a:prstGeom prst="rect">
            <a:avLst/>
          </a:prstGeom>
        </p:spPr>
      </p:pic>
      <p:sp>
        <p:nvSpPr>
          <p:cNvPr id="5" name="Text 2"/>
          <p:cNvSpPr txBox="1"/>
          <p:nvPr/>
        </p:nvSpPr>
        <p:spPr>
          <a:xfrm>
            <a:off x="5684825" y="3887114"/>
            <a:ext cx="3001975" cy="730606"/>
          </a:xfrm>
          <a:prstGeom prst="rect">
            <a:avLst/>
          </a:prstGeom>
          <a:noFill/>
          <a:ln/>
        </p:spPr>
        <p:txBody>
          <a:bodyPr wrap="square" lIns="0" tIns="0" rIns="0" bIns="0" rtlCol="0" anchor="t"/>
          <a:lstStyle/>
          <a:p>
            <a:pPr algn="ctr" indent="0" marL="0">
              <a:buNone/>
            </a:pPr>
            <a:r>
              <a:rPr lang="en-US" sz="1100" i="1" dirty="0">
                <a:solidFill>
                  <a:srgbClr val="5A6577"/>
                </a:solidFill>
              </a:rPr>
              <a:t>The line 3x+4y=24 cuts the axes at A(8, 0) and B(0, 6); triangle OAB has a right angle at O, so its area is ½×8×6=24. The dashed height h to AB is the shortest distance from O.</a:t>
            </a:r>
            <a:endParaRPr lang="en-US" sz="1100" dirty="0"/>
          </a:p>
        </p:txBody>
      </p:sp>
      <p:sp>
        <p:nvSpPr>
          <p:cNvPr id="6" name="Text 3"/>
          <p:cNvSpPr txBox="1"/>
          <p:nvPr/>
        </p:nvSpPr>
        <p:spPr>
          <a:xfrm>
            <a:off x="457200" y="1371600"/>
            <a:ext cx="4907585"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3x+4y=24 meets the x-axis at A and the y-axis at B. O is the origin. (a) Find the area of triangle OAB. (b) Hence find the shortest distance from O to the line.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y=0: x=8, so A(8, 0). x=0: y=6, so B(0, 6). Area =½×8×6= </a:t>
            </a:r>
            <a:r>
              <a:rPr lang="en-US" sz="1500" b="1" dirty="0">
                <a:solidFill>
                  <a:srgbClr val="1A1F2B"/>
                </a:solidFill>
                <a:latin typeface="Calibri" pitchFamily="34" charset="0"/>
                <a:ea typeface="Calibri" pitchFamily="34" charset="-122"/>
                <a:cs typeface="Calibri" pitchFamily="34" charset="-120"/>
              </a:rPr>
              <a:t>24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AB as the base: AB=√(8²+6²)=10. Then ½×10×h=24, so </a:t>
            </a:r>
            <a:r>
              <a:rPr lang="en-US" sz="1500" b="1" dirty="0">
                <a:solidFill>
                  <a:srgbClr val="1A1F2B"/>
                </a:solidFill>
                <a:latin typeface="Calibri" pitchFamily="34" charset="0"/>
                <a:ea typeface="Calibri" pitchFamily="34" charset="-122"/>
                <a:cs typeface="Calibri" pitchFamily="34" charset="-120"/>
              </a:rPr>
              <a:t>h=(24/5)=4.8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same triangle has two bases and two heights; equating the two area calculations gives a distance without finding the foot of the perpendicular.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show that three points are collinear?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Collinear</a:t>
            </a:r>
            <a:r>
              <a:rPr lang="en-US" sz="1400" dirty="0">
                <a:solidFill>
                  <a:srgbClr val="1A1F2B"/>
                </a:solidFill>
                <a:latin typeface="Calibri" pitchFamily="34" charset="0"/>
                <a:ea typeface="Calibri" pitchFamily="34" charset="-122"/>
                <a:cs typeface="Calibri" pitchFamily="34" charset="-120"/>
              </a:rPr>
              <a:t> points are points that all lie on one straight line.</a:t>
            </a:r>
            <a:endParaRPr lang="en-US" sz="1400" dirty="0"/>
          </a:p>
        </p:txBody>
      </p:sp>
      <p:sp>
        <p:nvSpPr>
          <p:cNvPr id="6" name="Text 4"/>
          <p:cNvSpPr txBox="1"/>
          <p:nvPr/>
        </p:nvSpPr>
        <p:spPr>
          <a:xfrm>
            <a:off x="457200" y="1888236"/>
            <a:ext cx="8229600" cy="136519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Method 1: gradient AB = gradient BC. Because the two segments share the point B and have the same gradient, they lie on the same line.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Method 2: find the equation of the line through two of the points and show that the third satisfies it.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Equal gradients alone only show AB∥BC; it is the shared point B that completes the argument, so mention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that three points are collinear?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7 · Medium · Show that, Find</a:t>
            </a:r>
            <a:endParaRPr lang="en-US" sz="1200" dirty="0"/>
          </a:p>
        </p:txBody>
      </p:sp>
      <p:pic>
        <p:nvPicPr>
          <p:cNvPr id="4" name="Image 0" descr="AB and BC both have gradient -2 and share the point B, so A, B and C lie on one line, y=-2x+3. D(-5, 13) is on the same line.">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AB and BC both have gradient -2 and share the point B, so A, B and C lie on one line, y=-2x+3. D(-5, 13) is on the same line.</a:t>
            </a:r>
            <a:endParaRPr lang="en-US" sz="1100" dirty="0"/>
          </a:p>
        </p:txBody>
      </p:sp>
      <p:sp>
        <p:nvSpPr>
          <p:cNvPr id="6" name="Text 3"/>
          <p:cNvSpPr txBox="1"/>
          <p:nvPr/>
        </p:nvSpPr>
        <p:spPr>
          <a:xfrm>
            <a:off x="457200" y="1371600"/>
            <a:ext cx="361188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 B and C have coordinates (-2, 7), (1, 1) and (6, -9). (a) Show that A, B and C are collinear. (b) The point D(k, 13) also lies on this line. Find 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AB=(1-7)/(1-(-2))=-2; gradient BC=(-9-1)/(6-1)=-2. The gradients are equal and the segments share the point B, so </a:t>
            </a:r>
            <a:r>
              <a:rPr lang="en-US" sz="1500" b="1" dirty="0">
                <a:solidFill>
                  <a:srgbClr val="1A1F2B"/>
                </a:solidFill>
                <a:latin typeface="Calibri" pitchFamily="34" charset="0"/>
                <a:ea typeface="Calibri" pitchFamily="34" charset="-122"/>
                <a:cs typeface="Calibri" pitchFamily="34" charset="-120"/>
              </a:rPr>
              <a:t>A, B and C are collinear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Line through B: y-1=-2(x-1), so y=-2x+3. Then 13=-2k+3, so </a:t>
            </a:r>
            <a:r>
              <a:rPr lang="en-US" sz="1500" b="1" dirty="0">
                <a:solidFill>
                  <a:srgbClr val="1A1F2B"/>
                </a:solidFill>
                <a:latin typeface="Calibri" pitchFamily="34" charset="0"/>
                <a:ea typeface="Calibri" pitchFamily="34" charset="-122"/>
                <a:cs typeface="Calibri" pitchFamily="34" charset="-120"/>
              </a:rPr>
              <a:t>k=-5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chain the tools: an equation from two points, a perpendicular line, an intersection, then an area. Each part usually feeds the next, so keep exact values (fractions, surds) all the way through.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Find</a:t>
            </a:r>
            <a:endParaRPr lang="en-US" sz="1200" dirty="0"/>
          </a:p>
        </p:txBody>
      </p:sp>
      <p:pic>
        <p:nvPicPr>
          <p:cNvPr id="4" name="Image 0" descr="Part (d): triangle ACD has a right angle at D, so its area is ½×AD×CD. Its side AC is vertical, which gives the quick check.">    </p:cNvPr>
          <p:cNvPicPr>
            <a:picLocks noChangeAspect="1"/>
          </p:cNvPicPr>
          <p:nvPr/>
        </p:nvPicPr>
        <p:blipFill>
          <a:blip r:embed="rId1"/>
          <a:stretch>
            <a:fillRect/>
          </a:stretch>
        </p:blipFill>
        <p:spPr>
          <a:xfrm>
            <a:off x="6601054" y="1371600"/>
            <a:ext cx="2085746" cy="2638044"/>
          </a:xfrm>
          <a:prstGeom prst="rect">
            <a:avLst/>
          </a:prstGeom>
        </p:spPr>
      </p:pic>
      <p:sp>
        <p:nvSpPr>
          <p:cNvPr id="5" name="Text 2"/>
          <p:cNvSpPr txBox="1"/>
          <p:nvPr/>
        </p:nvSpPr>
        <p:spPr>
          <a:xfrm>
            <a:off x="6455207" y="4055364"/>
            <a:ext cx="2377440" cy="562356"/>
          </a:xfrm>
          <a:prstGeom prst="rect">
            <a:avLst/>
          </a:prstGeom>
          <a:noFill/>
          <a:ln/>
        </p:spPr>
        <p:txBody>
          <a:bodyPr wrap="square" lIns="0" tIns="0" rIns="0" bIns="0" rtlCol="0" anchor="t"/>
          <a:lstStyle/>
          <a:p>
            <a:pPr algn="ctr" indent="0" marL="0">
              <a:buNone/>
            </a:pPr>
            <a:r>
              <a:rPr lang="en-US" sz="1100" i="1" dirty="0">
                <a:solidFill>
                  <a:srgbClr val="5A6577"/>
                </a:solidFill>
              </a:rPr>
              <a:t>Part (d): triangle ACD has a right angle at D, so its area is ½×AD×CD. Its side AC is vertical, which gives the quick check.</a:t>
            </a:r>
            <a:endParaRPr lang="en-US" sz="1100" dirty="0"/>
          </a:p>
        </p:txBody>
      </p:sp>
      <p:sp>
        <p:nvSpPr>
          <p:cNvPr id="6" name="Text 3"/>
          <p:cNvSpPr txBox="1"/>
          <p:nvPr/>
        </p:nvSpPr>
        <p:spPr>
          <a:xfrm>
            <a:off x="457200" y="1371600"/>
            <a:ext cx="5823814" cy="296997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l₁ passes through the points A(-1, 6) and B(5, 3).</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an equation of l₁ in the form ax+by+c=0, where a, b and c are integers.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l₂ is perpendicular to l₁ and passes through C(-1, -4).</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Find an equation of l₂ in the form y=mx+c.</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The lines meet at D. Find the coordinates of D.</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 Find the area of triangle ACD.</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 l₂ meets the x-axis at E and l₁ meets the y-axis at F. Find the area of the region R enclosed by l₁, l₂ and the positive coordinate axes.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Find (continued)</a:t>
            </a:r>
            <a:endParaRPr lang="en-US" sz="1200" dirty="0"/>
          </a:p>
        </p:txBody>
      </p:sp>
      <p:pic>
        <p:nvPicPr>
          <p:cNvPr id="4" name="Image 0" descr="Part (e): the region R has vertices O, E(1, 0), D(3, 4) and F(0, (11/2)); the diagonal OD splits it into two triangles with areas 2 and (33/4).">    </p:cNvPr>
          <p:cNvPicPr>
            <a:picLocks noChangeAspect="1"/>
          </p:cNvPicPr>
          <p:nvPr/>
        </p:nvPicPr>
        <p:blipFill>
          <a:blip r:embed="rId1"/>
          <a:stretch>
            <a:fillRect/>
          </a:stretch>
        </p:blipFill>
        <p:spPr>
          <a:xfrm>
            <a:off x="6402629" y="1371600"/>
            <a:ext cx="2284171" cy="2469794"/>
          </a:xfrm>
          <a:prstGeom prst="rect">
            <a:avLst/>
          </a:prstGeom>
        </p:spPr>
      </p:pic>
      <p:sp>
        <p:nvSpPr>
          <p:cNvPr id="5" name="Text 2"/>
          <p:cNvSpPr txBox="1"/>
          <p:nvPr/>
        </p:nvSpPr>
        <p:spPr>
          <a:xfrm>
            <a:off x="6355994"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Part (e): the region R has vertices O, E(1, 0), D(3, 4) and F(0, (11/2)); the diagonal OD splits it into two triangles with areas 2 and (33/4).</a:t>
            </a:r>
            <a:endParaRPr lang="en-US" sz="1100" dirty="0"/>
          </a:p>
        </p:txBody>
      </p:sp>
      <p:sp>
        <p:nvSpPr>
          <p:cNvPr id="6" name="Text 3"/>
          <p:cNvSpPr txBox="1"/>
          <p:nvPr/>
        </p:nvSpPr>
        <p:spPr>
          <a:xfrm>
            <a:off x="457200" y="1371600"/>
            <a:ext cx="5625389" cy="31894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AB=(3-6)/(5-(-1))=-½. Then y-6=-½(x+1), so 2y-12=-x-1, giving </a:t>
            </a:r>
            <a:r>
              <a:rPr lang="en-US" sz="1500" b="1" dirty="0">
                <a:solidFill>
                  <a:srgbClr val="1A1F2B"/>
                </a:solidFill>
                <a:latin typeface="Calibri" pitchFamily="34" charset="0"/>
                <a:ea typeface="Calibri" pitchFamily="34" charset="-122"/>
                <a:cs typeface="Calibri" pitchFamily="34" charset="-120"/>
              </a:rPr>
              <a:t>x+2y-11=0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Perpendicular gradient 2, through C(-1, -4): y+4=2(x+1), so </a:t>
            </a:r>
            <a:r>
              <a:rPr lang="en-US" sz="1500" b="1" dirty="0">
                <a:solidFill>
                  <a:srgbClr val="1A1F2B"/>
                </a:solidFill>
                <a:latin typeface="Calibri" pitchFamily="34" charset="0"/>
                <a:ea typeface="Calibri" pitchFamily="34" charset="-122"/>
                <a:cs typeface="Calibri" pitchFamily="34" charset="-120"/>
              </a:rPr>
              <a:t>y=2x-2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Substitute into l₁: x+2(2x-2)-11=0, so 5x=15, x=3, y=4. </a:t>
            </a:r>
            <a:r>
              <a:rPr lang="en-US" sz="1500" b="1" dirty="0">
                <a:solidFill>
                  <a:srgbClr val="1A1F2B"/>
                </a:solidFill>
                <a:latin typeface="Calibri" pitchFamily="34" charset="0"/>
                <a:ea typeface="Calibri" pitchFamily="34" charset="-122"/>
                <a:cs typeface="Calibri" pitchFamily="34" charset="-120"/>
              </a:rPr>
              <a:t>D(3,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angle at D is 90° (the lines are perpendicular), so use AD and CD: AD=√(4²+2²)=√20=2√5 and CD=√(4²+8²)=√80=4√5. Area =½×2√5×4√5= </a:t>
            </a:r>
            <a:r>
              <a:rPr lang="en-US" sz="1500" b="1" dirty="0">
                <a:solidFill>
                  <a:srgbClr val="1A1F2B"/>
                </a:solidFill>
                <a:latin typeface="Calibri" pitchFamily="34" charset="0"/>
                <a:ea typeface="Calibri" pitchFamily="34" charset="-122"/>
                <a:cs typeface="Calibri" pitchFamily="34" charset="-120"/>
              </a:rPr>
              <a:t>20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another way: AC is vertical (both points have x=-1) with length 10, and D is 4 units from it, so the area is ½×10×4=20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E: 2x-2=0 gives E(1, 0). F: 2y=11 gives F(0, (11/2)). Split R along OD: triangle OED=½×1×4=2; triangle ODF=½×(11/2)×3=(33/4).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Area of R=2+(33/4)= </a:t>
            </a:r>
            <a:r>
              <a:rPr lang="en-US" sz="1500" b="1" dirty="0">
                <a:solidFill>
                  <a:srgbClr val="1A1F2B"/>
                </a:solidFill>
                <a:latin typeface="Calibri" pitchFamily="34" charset="0"/>
                <a:ea typeface="Calibri" pitchFamily="34" charset="-122"/>
                <a:cs typeface="Calibri" pitchFamily="34" charset="-120"/>
              </a:rPr>
              <a:t>(41/4) (=10.25)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give the form that is asked for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the form ax+by+c=0, where a, b and c are integers" means no fractions and everything on one side. Multiply through by the denominators, and check the line with a known point at the end.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the substitution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gradient formula with the numbers in it, brackets round negatives: (3-6)/(5-(-1)). Visible method shows exactly where a slip happened, both to you when you check and to whoever reads your work.</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sketch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quick sketch with the points roughly placed shows whether a gradient should be positive or negative, which vertices bound an area and whether an intersection is believable.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keep answers exact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Leave lengths as simplified surds (√80=4√5) and coordinates as fractions unless a decimal is asked for. Rounding early makes later parts, especially areas, inexact.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finish a "show that" with a sentence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perpendicular lines, write both gradients, the product, "=-1" and "so the lines are perpendicular". For collinear points, mention the common point. The conclusion is part of the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gradient of 3x+4y-14=0 is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coefficient of x is only the gradient when y is the subject.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Make y the subject: gradient =-¾.</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Perpendicular gradient = reciprocal.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product of m and 1/m is +1, not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negative reciprocal: m₂=-1/m₁.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AB = gradient CD shows that A, B, C and D are collinear.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Equal gradients only show that AB and CD are parallel; they may be two different lines.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segments that share a point: AB and BC with equal gradients lie on one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=Δx+Δy.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run and rise are at right angles; lengths combine by Pythagoras.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=√((Δx)²+(Δy)²).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vertical line has gradient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0 is horizontal; a vertical line has zero run, so no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 x=k. Horizontal: y=k, gradient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perpendicular bisector passes through A or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bisects AB, so it goes through the 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midpoint of AB as (x₁, y₁).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14</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P1.6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tangent to a curve at a point is a straight line with gradient dy/dx; the normal is perpendicular to it. Both are written with y-y₁=m(x-x₁).</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Circles (P2), vectors (P4) and statistics (S1)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perpendicular bisector of a chord passes through the centre of a circle, and a tangent is perpendicular to the radius, so the midpoint, length and m₁m₂=-1 tools are used throughout P2. P4 describes lines in two and three dimensions with vector equations; in S1 the regression line y=a+bx is a straight line whose gradient is interpreted in context.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gradient of a velocity–time graph is an acceleration and the gradient of a displacement–time graph is a velocity: the same rise ÷ run, with units.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91156"/>
                <a:gridCol w="3293669"/>
                <a:gridCol w="254477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m=(y₂-y₁)/(x₂-x₁)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through two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y=mx+c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m, y-intercept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y-y₁=m(x-x₁)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with gradient m through (x₁, y₁)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ax+by+c=0, gradient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general form; reading the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m₁=m₂; m₁m₂=-1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parallel; perpendicular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((x₁+x₂)/2, (y₁+y₂)/2)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√((x₂-x₁)²+(y₂-y₁)²)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of a segment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(Pythagoras)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gradient of the line 4x-6y+9=0.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Show that the lines y=3x-1 and x+3y=12 are perpendicular.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P is (2, -3) and Q is (8, 5). Find the midpoint and the length of PQ.</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equation of the line through (4, 3) parallel to 2x+y=7.</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area of the triangle formed by the line y=2x+6 and the coordinate axes.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The points A(1, 2), B(4, k) and C(7, 14) are collinear. Find 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6y=4x+9, so y=⅔x+(3/2). </a:t>
            </a:r>
            <a:r>
              <a:rPr lang="en-US" sz="1500" b="1" dirty="0">
                <a:solidFill>
                  <a:srgbClr val="1A1F2B"/>
                </a:solidFill>
                <a:latin typeface="Calibri" pitchFamily="34" charset="0"/>
                <a:ea typeface="Calibri" pitchFamily="34" charset="-122"/>
                <a:cs typeface="Calibri" pitchFamily="34" charset="-120"/>
              </a:rPr>
              <a:t>Gradient =⅔</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second line is y=-⅓x+4. Gradients 3 and -⅓; 3×(-⅓)=-1, </a:t>
            </a:r>
            <a:r>
              <a:rPr lang="en-US" sz="1500" b="1" dirty="0">
                <a:solidFill>
                  <a:srgbClr val="1A1F2B"/>
                </a:solidFill>
                <a:latin typeface="Calibri" pitchFamily="34" charset="0"/>
                <a:ea typeface="Calibri" pitchFamily="34" charset="-122"/>
                <a:cs typeface="Calibri" pitchFamily="34" charset="-120"/>
              </a:rPr>
              <a:t>so the lines are perpendicular</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Midpoint ((2+8)/2, (-3+5)/2)= </a:t>
            </a:r>
            <a:r>
              <a:rPr lang="en-US" sz="1500" b="1" dirty="0">
                <a:solidFill>
                  <a:srgbClr val="1A1F2B"/>
                </a:solidFill>
                <a:latin typeface="Calibri" pitchFamily="34" charset="0"/>
                <a:ea typeface="Calibri" pitchFamily="34" charset="-122"/>
                <a:cs typeface="Calibri" pitchFamily="34" charset="-120"/>
              </a:rPr>
              <a:t>(5, 1)</a:t>
            </a:r>
            <a:r>
              <a:rPr lang="en-US" sz="1500" dirty="0">
                <a:solidFill>
                  <a:srgbClr val="1A1F2B"/>
                </a:solidFill>
                <a:latin typeface="Calibri" pitchFamily="34" charset="0"/>
                <a:ea typeface="Calibri" pitchFamily="34" charset="-122"/>
                <a:cs typeface="Calibri" pitchFamily="34" charset="-120"/>
              </a:rPr>
              <a:t>. Length √(6²+8²)=√100= </a:t>
            </a:r>
            <a:r>
              <a:rPr lang="en-US" sz="1500" b="1" dirty="0">
                <a:solidFill>
                  <a:srgbClr val="1A1F2B"/>
                </a:solidFill>
                <a:latin typeface="Calibri" pitchFamily="34" charset="0"/>
                <a:ea typeface="Calibri" pitchFamily="34" charset="-122"/>
                <a:cs typeface="Calibri" pitchFamily="34" charset="-120"/>
              </a:rPr>
              <a:t>10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Gradient -2. y-3=-2(x-4), so </a:t>
            </a:r>
            <a:r>
              <a:rPr lang="en-US" sz="1500" b="1" dirty="0">
                <a:solidFill>
                  <a:srgbClr val="1A1F2B"/>
                </a:solidFill>
                <a:latin typeface="Calibri" pitchFamily="34" charset="0"/>
                <a:ea typeface="Calibri" pitchFamily="34" charset="-122"/>
                <a:cs typeface="Calibri" pitchFamily="34" charset="-120"/>
              </a:rPr>
              <a:t>y=-2x+11</a:t>
            </a:r>
            <a:r>
              <a:rPr lang="en-US" sz="1500" dirty="0">
                <a:solidFill>
                  <a:srgbClr val="1A1F2B"/>
                </a:solidFill>
                <a:latin typeface="Calibri" pitchFamily="34" charset="0"/>
                <a:ea typeface="Calibri" pitchFamily="34" charset="-122"/>
                <a:cs typeface="Calibri" pitchFamily="34" charset="-120"/>
              </a:rPr>
              <a:t> (or 2x+y-11=0).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Intercepts (-3, 0) and (0, 6). Area =½×3×6= </a:t>
            </a:r>
            <a:r>
              <a:rPr lang="en-US" sz="1500" b="1" dirty="0">
                <a:solidFill>
                  <a:srgbClr val="1A1F2B"/>
                </a:solidFill>
                <a:latin typeface="Calibri" pitchFamily="34" charset="0"/>
                <a:ea typeface="Calibri" pitchFamily="34" charset="-122"/>
                <a:cs typeface="Calibri" pitchFamily="34" charset="-120"/>
              </a:rPr>
              <a:t>9</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Collinear means gradient AB equals gradient AC (the segments share A). Gradient AC=(14-2)/(7-1)=2, so gradient AB=(k-2)/(4-1)=2, giving k-2=6 and </a:t>
            </a:r>
            <a:r>
              <a:rPr lang="en-US" sz="1500" b="1" dirty="0">
                <a:solidFill>
                  <a:srgbClr val="1A1F2B"/>
                </a:solidFill>
                <a:latin typeface="Calibri" pitchFamily="34" charset="0"/>
                <a:ea typeface="Calibri" pitchFamily="34" charset="-122"/>
                <a:cs typeface="Calibri" pitchFamily="34" charset="-120"/>
              </a:rPr>
              <a:t>k=8</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the straight line ℓ. The marked points A and B lie on ℓ at gridline intersections.</a:t>
            </a:r>
            <a:endParaRPr lang="en-US" sz="1200" dirty="0"/>
          </a:p>
          <a:p>
            <a:pPr indent="0" marL="0">
              <a:spcAft>
                <a:spcPts val="600"/>
              </a:spcAft>
              <a:buNone/>
            </a:pPr>
            <a:r>
              <a:rPr lang="en-US" sz="1200" dirty="0">
                <a:solidFill>
                  <a:srgbClr val="1A1F2B"/>
                </a:solidFill>
              </a:rPr>
              <a:t>(a) Use Figure 1 to write down the coordinates of A and of B.  [1]</a:t>
            </a:r>
            <a:endParaRPr lang="en-US" sz="1200" dirty="0"/>
          </a:p>
          <a:p>
            <a:pPr indent="0" marL="0">
              <a:spcAft>
                <a:spcPts val="600"/>
              </a:spcAft>
              <a:buNone/>
            </a:pPr>
            <a:r>
              <a:rPr lang="en-US" sz="1200" dirty="0">
                <a:solidFill>
                  <a:srgbClr val="1A1F2B"/>
                </a:solidFill>
              </a:rPr>
              <a:t>(b) Find the gradient of ℓ.  [1]</a:t>
            </a:r>
            <a:endParaRPr lang="en-US" sz="1200" dirty="0"/>
          </a:p>
          <a:p>
            <a:pPr indent="0" marL="0">
              <a:spcAft>
                <a:spcPts val="600"/>
              </a:spcAft>
              <a:buNone/>
            </a:pPr>
            <a:r>
              <a:rPr lang="en-US" sz="1200" dirty="0">
                <a:solidFill>
                  <a:srgbClr val="1A1F2B"/>
                </a:solidFill>
              </a:rPr>
              <a:t>(c) Find an equation of ℓ, giving your answer in the form ax + by + c = 0, where a, b and c are integers.  [2]</a:t>
            </a:r>
            <a:endParaRPr lang="en-US" sz="1200" dirty="0"/>
          </a:p>
          <a:p>
            <a:pPr indent="0" marL="0">
              <a:spcAft>
                <a:spcPts val="600"/>
              </a:spcAft>
              <a:buNone/>
            </a:pPr>
            <a:r>
              <a:rPr lang="en-US" sz="1200" dirty="0">
                <a:solidFill>
                  <a:srgbClr val="1A1F2B"/>
                </a:solidFill>
              </a:rPr>
              <a:t>(d) The point (k, −7) lies on ℓ. Find the value of k.  [1]</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538886"/>
            <a:ext cx="3474720" cy="277438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taxi companies, A and B, each charge for a journey according to its length. Figure 1 shows the cost, £C, of a journey of d km with each company. The marked points lie on gridline intersections. The cost for each company is modelled by the straight line shown.</a:t>
            </a:r>
            <a:endParaRPr lang="en-US" sz="1200" dirty="0"/>
          </a:p>
          <a:p>
            <a:pPr indent="0" marL="0">
              <a:spcAft>
                <a:spcPts val="600"/>
              </a:spcAft>
              <a:buNone/>
            </a:pPr>
            <a:r>
              <a:rPr lang="en-US" sz="1200" dirty="0">
                <a:solidFill>
                  <a:srgbClr val="1A1F2B"/>
                </a:solidFill>
              </a:rPr>
              <a:t>(a) Find the gradient of the line for Company A and explain what it represents in this context.  [2]</a:t>
            </a:r>
            <a:endParaRPr lang="en-US" sz="1200" dirty="0"/>
          </a:p>
          <a:p>
            <a:pPr indent="0" marL="0">
              <a:spcAft>
                <a:spcPts val="600"/>
              </a:spcAft>
              <a:buNone/>
            </a:pPr>
            <a:r>
              <a:rPr lang="en-US" sz="1200" dirty="0">
                <a:solidFill>
                  <a:srgbClr val="1A1F2B"/>
                </a:solidFill>
              </a:rPr>
              <a:t>(b) Write down an equation for Company A's cost in the form C = md + c.  [1]</a:t>
            </a:r>
            <a:endParaRPr lang="en-US" sz="1200" dirty="0"/>
          </a:p>
          <a:p>
            <a:pPr indent="0" marL="0">
              <a:spcAft>
                <a:spcPts val="600"/>
              </a:spcAft>
              <a:buNone/>
            </a:pPr>
            <a:r>
              <a:rPr lang="en-US" sz="1200" dirty="0">
                <a:solidFill>
                  <a:srgbClr val="1A1F2B"/>
                </a:solidFill>
              </a:rPr>
              <a:t>(c) Find an equation for Company B's cost.  [1]</a:t>
            </a:r>
            <a:endParaRPr lang="en-US" sz="1200" dirty="0"/>
          </a:p>
          <a:p>
            <a:pPr indent="0" marL="0">
              <a:spcAft>
                <a:spcPts val="600"/>
              </a:spcAft>
              <a:buNone/>
            </a:pPr>
            <a:r>
              <a:rPr lang="en-US" sz="1200" dirty="0">
                <a:solidFill>
                  <a:srgbClr val="1A1F2B"/>
                </a:solidFill>
              </a:rPr>
              <a:t>(d) Use algebra to find the length of journey for which the two companies charge the same, and that cost.  [2]</a:t>
            </a:r>
            <a:endParaRPr lang="en-US" sz="1200" dirty="0"/>
          </a:p>
          <a:p>
            <a:pPr indent="0" marL="0">
              <a:spcAft>
                <a:spcPts val="600"/>
              </a:spcAft>
              <a:buNone/>
            </a:pPr>
            <a:r>
              <a:rPr lang="en-US" sz="1200" dirty="0">
                <a:solidFill>
                  <a:srgbClr val="1A1F2B"/>
                </a:solidFill>
              </a:rPr>
              <a:t>(e) A customer plans a journey of 15 km. State, with a reason, which company is cheaper.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71050"/>
            <a:ext cx="3474720" cy="211006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89849"/>
          </a:xfrm>
          <a:prstGeom prst="roundRect">
            <a:avLst>
              <a:gd name="adj" fmla="val 1720"/>
            </a:avLst>
          </a:prstGeom>
          <a:solidFill>
            <a:srgbClr val="F3F5F9"/>
          </a:solidFill>
          <a:ln w="12700">
            <a:solidFill>
              <a:srgbClr val="DDE2EA"/>
            </a:solidFill>
            <a:prstDash val="solid"/>
          </a:ln>
        </p:spPr>
      </p:sp>
      <p:sp>
        <p:nvSpPr>
          <p:cNvPr id="5" name="Text 3"/>
          <p:cNvSpPr txBox="1"/>
          <p:nvPr/>
        </p:nvSpPr>
        <p:spPr>
          <a:xfrm>
            <a:off x="685800" y="1463040"/>
            <a:ext cx="7772400" cy="296124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A(−3, 5) and B(6, −1), both needed</a:t>
            </a:r>
            <a:endParaRPr lang="en-US" sz="1600" dirty="0"/>
          </a:p>
          <a:p>
            <a:pPr marL="342900" indent="-342900">
              <a:spcAft>
                <a:spcPts val="400"/>
              </a:spcAft>
              <a:buSzPct val="100000"/>
              <a:buChar char="•"/>
            </a:pPr>
            <a:r>
              <a:rPr lang="en-US" sz="1600" dirty="0">
                <a:solidFill>
                  <a:srgbClr val="1A1F2B"/>
                </a:solidFill>
              </a:rPr>
              <a:t>(−1 − 5) ÷ (6 − (−3)) = −6 ÷ 9 = −²⁄₃, ft their points</a:t>
            </a:r>
            <a:endParaRPr lang="en-US" sz="1600" dirty="0"/>
          </a:p>
          <a:p>
            <a:pPr marL="342900" indent="-342900">
              <a:spcAft>
                <a:spcPts val="400"/>
              </a:spcAft>
              <a:buSzPct val="100000"/>
              <a:buChar char="•"/>
            </a:pPr>
            <a:r>
              <a:rPr lang="en-US" sz="1600" dirty="0">
                <a:solidFill>
                  <a:srgbClr val="1A1F2B"/>
                </a:solidFill>
              </a:rPr>
              <a:t>y − 5 = −²⁄₃(x + 3) or y + 1 = −²⁄₃(x − 6), ft their gradient</a:t>
            </a:r>
            <a:endParaRPr lang="en-US" sz="1600" dirty="0"/>
          </a:p>
          <a:p>
            <a:pPr marL="342900" indent="-342900">
              <a:spcAft>
                <a:spcPts val="400"/>
              </a:spcAft>
              <a:buSzPct val="100000"/>
              <a:buChar char="•"/>
            </a:pPr>
            <a:r>
              <a:rPr lang="en-US" sz="1600" dirty="0">
                <a:solidFill>
                  <a:srgbClr val="1A1F2B"/>
                </a:solidFill>
              </a:rPr>
              <a:t>2x + 3y − 9 = 0 (or any non-zero integer multiple)</a:t>
            </a:r>
            <a:endParaRPr lang="en-US" sz="1600" dirty="0"/>
          </a:p>
          <a:p>
            <a:pPr marL="342900" indent="-342900">
              <a:spcAft>
                <a:spcPts val="400"/>
              </a:spcAft>
              <a:buSzPct val="100000"/>
              <a:buChar char="•"/>
            </a:pPr>
            <a:r>
              <a:rPr lang="en-US" sz="1600" dirty="0">
                <a:solidFill>
                  <a:srgbClr val="1A1F2B"/>
                </a:solidFill>
              </a:rPr>
              <a:t>2k − 21 − 9 = 0, so k = 15, ft their equation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(16 − 4) ÷ (8 − 0) = 1.5</a:t>
            </a:r>
            <a:endParaRPr lang="en-US" sz="1600" dirty="0"/>
          </a:p>
          <a:p>
            <a:pPr marL="342900" indent="-342900">
              <a:spcAft>
                <a:spcPts val="400"/>
              </a:spcAft>
              <a:buSzPct val="100000"/>
              <a:buChar char="•"/>
            </a:pPr>
            <a:r>
              <a:rPr lang="en-US" sz="1600" dirty="0">
                <a:solidFill>
                  <a:srgbClr val="1A1F2B"/>
                </a:solidFill>
              </a:rPr>
              <a:t>the cost per kilometre: each extra km costs £1.50</a:t>
            </a:r>
            <a:endParaRPr lang="en-US" sz="1600" dirty="0"/>
          </a:p>
          <a:p>
            <a:pPr marL="342900" indent="-342900">
              <a:spcAft>
                <a:spcPts val="400"/>
              </a:spcAft>
              <a:buSzPct val="100000"/>
              <a:buChar char="•"/>
            </a:pPr>
            <a:r>
              <a:rPr lang="en-US" sz="1600" dirty="0">
                <a:solidFill>
                  <a:srgbClr val="1A1F2B"/>
                </a:solidFill>
              </a:rPr>
              <a:t>C = 1.5d + 4</a:t>
            </a:r>
            <a:endParaRPr lang="en-US" sz="1600" dirty="0"/>
          </a:p>
          <a:p>
            <a:pPr marL="342900" indent="-342900">
              <a:spcAft>
                <a:spcPts val="400"/>
              </a:spcAft>
              <a:buSzPct val="100000"/>
              <a:buChar char="•"/>
            </a:pPr>
            <a:r>
              <a:rPr lang="en-US" sz="1600" dirty="0">
                <a:solidFill>
                  <a:srgbClr val="1A1F2B"/>
                </a:solidFill>
              </a:rPr>
              <a:t>line through (0, 0) and (8, 20): C = 2.5d</a:t>
            </a:r>
            <a:endParaRPr lang="en-US" sz="1600" dirty="0"/>
          </a:p>
          <a:p>
            <a:pPr marL="342900" indent="-342900">
              <a:spcAft>
                <a:spcPts val="400"/>
              </a:spcAft>
              <a:buSzPct val="100000"/>
              <a:buChar char="•"/>
            </a:pPr>
            <a:r>
              <a:rPr lang="en-US" sz="1600" dirty="0">
                <a:solidFill>
                  <a:srgbClr val="1A1F2B"/>
                </a:solidFill>
              </a:rPr>
              <a:t>1.5d + 4 = 2.5d</a:t>
            </a:r>
            <a:endParaRPr lang="en-US" sz="1600" dirty="0"/>
          </a:p>
          <a:p>
            <a:pPr marL="342900" indent="-342900">
              <a:spcAft>
                <a:spcPts val="400"/>
              </a:spcAft>
              <a:buSzPct val="100000"/>
              <a:buChar char="•"/>
            </a:pPr>
            <a:r>
              <a:rPr lang="en-US" sz="1600" dirty="0">
                <a:solidFill>
                  <a:srgbClr val="1A1F2B"/>
                </a:solidFill>
              </a:rPr>
              <a:t>d = 4 km, cost £10</a:t>
            </a:r>
            <a:endParaRPr lang="en-US" sz="1600" dirty="0"/>
          </a:p>
          <a:p>
            <a:pPr marL="342900" indent="-342900">
              <a:spcAft>
                <a:spcPts val="400"/>
              </a:spcAft>
              <a:buSzPct val="100000"/>
              <a:buChar char="•"/>
            </a:pPr>
            <a:r>
              <a:rPr lang="en-US" sz="1600" dirty="0">
                <a:solidFill>
                  <a:srgbClr val="1A1F2B"/>
                </a:solidFill>
              </a:rPr>
              <a:t>A: 1.5 × 15 + 4 = £26.50 and B: 2.5 × 15 = £37.50, so Company 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P1.4 Straight-line graphs · Edexcel IAL Maths</dc:title>
  <dc:subject>PptxGenJS Presentation</dc:subject>
  <dc:creator>Evan Kotronis · ExaminerPrep</dc:creator>
  <cp:lastModifiedBy>Evan Kotronis · ExaminerPrep</cp:lastModifiedBy>
  <cp:revision>1</cp:revision>
  <dcterms:created xsi:type="dcterms:W3CDTF">2026-10-26T15:11:43Z</dcterms:created>
  <dcterms:modified xsi:type="dcterms:W3CDTF">2026-10-26T15:11:43Z</dcterms:modified>
</cp:coreProperties>
</file>