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notesMasterIdLst>
    <p:notesMasterId r:id="rId4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08a62551-6506-8237-d0c1-27d6831fb2a6}">
          <p14:sldIdLst>
            <p14:sldId id="256"/>
            <p14:sldId id="257"/>
            <p14:sldId id="258"/>
          </p14:sldIdLst>
        </p14:section>
        <p14:section name="Theory" id="{bf7cdb22-c405-1cc9-cea8-ac6e23d905ca}">
          <p14:sldIdLst>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Lst>
        </p14:section>
        <p14:section name="Practice" id="{962937af-13a6-a461-eda6-78e38468d770}">
          <p14:sldIdLst>
            <p14:sldId id="291"/>
            <p14:sldId id="292"/>
            <p14:sldId id="293"/>
          </p14:sldIdLst>
        </p14:section>
        <p14:section name="Answers" id="{207199e6-8701-55b8-9eda-cf97459c2d80}">
          <p14:sldIdLst>
            <p14:sldId id="294"/>
            <p14:sldId id="295"/>
            <p14:sldId id="296"/>
            <p14:sldId id="29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P2.4 The binomial expansion. Notes for this topic: https://examinerprep.com/notes/edexcel-ial-maths/the-binomial-expansion/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this page covers. Full notes: https://examinerprep.com/notes/edexcel-ial-maths/the-binomial-expansion/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the key points of this topic.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n! and C(n, r) count?. Full notes: https://examinerprep.com/notes/edexcel-ial-maths/the-binomial-expansion/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n! and C(n, r) count?. Full notes: https://examinerprep.com/notes/edexcel-ial-maths/the-binomial-expansion/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n! and C(n, r) count?: Worked example 1. Full notes: https://examinerprep.com/notes/edexcel-ial-maths/the-binomial-expansion/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Pascal's triangle give the coefficients?. Full notes: https://examinerprep.com/notes/edexcel-ial-maths/the-binomial-expansion/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Pascal's triangle give the coefficients?: Worked example 2. Full notes: https://examinerprep.com/notes/edexcel-ial-maths/the-binomial-expansion/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Pascal's triangle give the coefficients?. Full notes: https://examinerprep.com/notes/edexcel-ial-maths/the-binomial-expansion/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expand (a + bx)ⁿ in ascending powers of x?. Full notes: https://examinerprep.com/notes/edexcel-ial-maths/the-binomial-expansion/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expand (a + bx)ⁿ in ascending powers of x?: Worked example 3. Full notes: https://examinerprep.com/notes/edexcel-ial-maths/the-binomial-expansion/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expand (a + bx)ⁿ in ascending powers of x?. Full notes: https://examinerprep.com/notes/edexcel-ial-maths/the-binomial-expansion/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one particular term or coefficient?. Full notes: https://examinerprep.com/notes/edexcel-ial-maths/the-binomial-expansion/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one particular term or coefficient?: Worked example 4. Full notes: https://examinerprep.com/notes/edexcel-ial-maths/the-binomial-expansion/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an unknown from given coefficients?. Full notes: https://examinerprep.com/notes/edexcel-ial-maths/the-binomial-expansion/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an unknown from given coefficients?: Worked example 5. Full notes: https://examinerprep.com/notes/edexcel-ial-maths/the-binomial-expansion/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an unknown from given coefficients?. Full notes: https://examinerprep.com/notes/edexcel-ial-maths/the-binomial-expansion/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use an expansion to approximate a value?. Full notes: https://examinerprep.com/notes/edexcel-ial-maths/the-binomial-expansion/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use an expansion to approximate a value?: Worked example 6. Full notes: https://examinerprep.com/notes/edexcel-ial-maths/the-binomial-expansion/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use an expansion to approximate a value?. Full notes: https://examinerprep.com/notes/edexcel-ial-maths/the-binomial-expansion/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use an expansion to approximate a value?. Full notes: https://examinerprep.com/notes/edexcel-ial-maths/the-binomial-expansion/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a coefficient in a product of two brackets?. Full notes: https://examinerprep.com/notes/edexcel-ial-maths/the-binomial-expansion/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a coefficient in a product of two brackets?: Worked example 7. Full notes: https://examinerprep.com/notes/edexcel-ial-maths/the-binomial-expansion/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a coefficient in a product of two brackets?. Full notes: https://examinerprep.com/notes/edexcel-ial-maths/the-binomial-expansion/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longer binomial questions fit together?. Full notes: https://examinerprep.com/notes/edexcel-ial-maths/the-binomial-expansion/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longer binomial questions fit together?: Worked example 8. Full notes: https://examinerprep.com/notes/edexcel-ial-maths/the-binomial-expansion/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longer binomial questions fit together?: Worked example 8. Full notes: https://examinerprep.com/notes/edexcel-ial-maths/the-binomial-expansion/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longer binomial questions fit together?. Full notes: https://examinerprep.com/notes/edexcel-ial-maths/the-binomial-expansion/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P2.4. Full notes: https://examinerprep.com/notes/edexcel-ial-maths/the-binomial-expansion/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P2.4. Full notes: https://examinerprep.com/notes/edexcel-ial-maths/the-binomial-expansion/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https://examinerprep.com/notes/edexcel-ial-maths/the-binomial-expansion/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https://examinerprep.com/notes/edexcel-ial-maths/the-binomial-expansion/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formulae. Full notes: https://examinerprep.com/notes/edexcel-ial-maths/the-binomial-expansion/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questions. Full notes: https://examinerprep.com/notes/edexcel-ial-maths/the-binomial-expansion/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https://examinerprep.com/notes/edexcel-ial-maths/the-binomial-expansion/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https://examinerprep.com/ial-maths-p2-4-the-binomial-expansion-questions#IALM-P2-4-B-03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https://examinerprep.com/ial-maths-p2-4-the-binomial-expansion-questions#IALM-P2-4-B-05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https://examinerprep.com/ial-maths-p2-4-the-binomial-expansion-questions#IALM-P2-4-B-03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https://examinerprep.com/ial-maths-p2-4-the-binomial-expansion-questions#IALM-P2-4-B-05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P_TITLE">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P_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800600"/>
            <a:ext cx="7680960" cy="228600"/>
          </a:xfrm>
          <a:prstGeom prst="rect">
            <a:avLst/>
          </a:prstGeom>
          <a:noFill/>
          <a:ln/>
        </p:spPr>
        <p:txBody>
          <a:bodyPr wrap="square" lIns="0" tIns="0" rIns="0" bIns="0" rtlCol="0" anchor="ctr"/>
          <a:lstStyle/>
          <a:p>
            <a:pPr indent="0" marL="0">
              <a:buNone/>
            </a:pPr>
            <a:r>
              <a:rPr lang="en-US" sz="900" dirty="0">
                <a:solidFill>
                  <a:srgbClr val="5A6577"/>
                </a:solidFill>
              </a:rPr>
              <a:t>ExaminerPrep · examinerprep.com · Independent · Not endorsed by the IBO, Cambridge or Pearson</a:t>
            </a:r>
            <a:endParaRPr lang="en-US" sz="9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P_DIVIDER">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3.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3.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3.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3.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3.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3.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3.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slideLayout" Target="../slideLayouts/slideLayout3.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hyperlink" Target="https://examinerprep.com/notes/edexcel-ial-maths/the-binomial-expansion/" TargetMode="External"/><Relationship Id="rId2" Type="http://schemas.openxmlformats.org/officeDocument/2006/relationships/hyperlink" Target="https://examinerprep.com/ial-maths-p2-4-the-binomial-expansion-questions/" TargetMode="External"/><Relationship Id="rId3" Type="http://schemas.openxmlformats.org/officeDocument/2006/relationships/hyperlink" Target="https://examinerprep.com/test-builder/" TargetMode="External"/><Relationship Id="rId4" Type="http://schemas.openxmlformats.org/officeDocument/2006/relationships/slideLayout" Target="../slideLayouts/slideLayout2.xml"/><Relationship Id="rId5"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85800"/>
            <a:ext cx="6949440" cy="365760"/>
          </a:xfrm>
          <a:prstGeom prst="rect">
            <a:avLst/>
          </a:prstGeom>
          <a:noFill/>
          <a:ln/>
        </p:spPr>
        <p:txBody>
          <a:bodyPr wrap="square" lIns="0" tIns="0" rIns="0" bIns="0" rtlCol="0" anchor="ctr"/>
          <a:lstStyle/>
          <a:p>
            <a:pPr indent="0" marL="0">
              <a:buNone/>
            </a:pPr>
            <a:r>
              <a:rPr lang="en-US" sz="1400" b="1" spc="200" kern="0" dirty="0">
                <a:solidFill>
                  <a:srgbClr val="C9A227"/>
                </a:solidFill>
              </a:rPr>
              <a:t>EDEXCEL IAL MATHS</a:t>
            </a:r>
            <a:endParaRPr lang="en-US" sz="1400" dirty="0"/>
          </a:p>
        </p:txBody>
      </p:sp>
      <p:sp>
        <p:nvSpPr>
          <p:cNvPr id="3" name="Text 1"/>
          <p:cNvSpPr txBox="1"/>
          <p:nvPr/>
        </p:nvSpPr>
        <p:spPr>
          <a:xfrm>
            <a:off x="548640" y="1097280"/>
            <a:ext cx="8046720" cy="1325880"/>
          </a:xfrm>
          <a:prstGeom prst="rect">
            <a:avLst/>
          </a:prstGeom>
          <a:noFill/>
          <a:ln/>
        </p:spPr>
        <p:txBody>
          <a:bodyPr wrap="square" lIns="0" tIns="0" rIns="0" bIns="0" rtlCol="0" anchor="t">
            <a:normAutofit/>
          </a:bodyPr>
          <a:lstStyle/>
          <a:p>
            <a:pPr indent="0" marL="0">
              <a:buNone/>
            </a:pPr>
            <a:r>
              <a:rPr lang="en-US" sz="3800" b="1" dirty="0">
                <a:solidFill>
                  <a:srgbClr val="FFFFFF"/>
                </a:solidFill>
                <a:latin typeface="Cambria" pitchFamily="34" charset="0"/>
                <a:ea typeface="Cambria" pitchFamily="34" charset="-122"/>
                <a:cs typeface="Cambria" pitchFamily="34" charset="-120"/>
              </a:rPr>
              <a:t>P2.4 The binomial expansion</a:t>
            </a:r>
            <a:endParaRPr lang="en-US" sz="3800" dirty="0"/>
          </a:p>
        </p:txBody>
      </p:sp>
      <p:sp>
        <p:nvSpPr>
          <p:cNvPr id="4" name="Text 2"/>
          <p:cNvSpPr txBox="1"/>
          <p:nvPr/>
        </p:nvSpPr>
        <p:spPr>
          <a:xfrm>
            <a:off x="548640" y="2514600"/>
            <a:ext cx="8046720" cy="365760"/>
          </a:xfrm>
          <a:prstGeom prst="rect">
            <a:avLst/>
          </a:prstGeom>
          <a:noFill/>
          <a:ln/>
        </p:spPr>
        <p:txBody>
          <a:bodyPr wrap="square" lIns="0" tIns="0" rIns="0" bIns="0" rtlCol="0" anchor="ctr"/>
          <a:lstStyle/>
          <a:p>
            <a:pPr indent="0" marL="0">
              <a:buNone/>
            </a:pPr>
            <a:r>
              <a:rPr lang="en-US" sz="1600" dirty="0">
                <a:solidFill>
                  <a:srgbClr val="C9D3E6"/>
                </a:solidFill>
              </a:rPr>
              <a:t>The full notes page in 13 sections · practice questions with answers · simulations</a:t>
            </a:r>
            <a:endParaRPr lang="en-US" sz="1600" dirty="0"/>
          </a:p>
        </p:txBody>
      </p:sp>
      <p:sp>
        <p:nvSpPr>
          <p:cNvPr id="5" name="Shape 3"/>
          <p:cNvSpPr/>
          <p:nvPr/>
        </p:nvSpPr>
        <p:spPr>
          <a:xfrm>
            <a:off x="7863840" y="411480"/>
            <a:ext cx="731520" cy="731520"/>
          </a:xfrm>
          <a:prstGeom prst="ellipse">
            <a:avLst/>
          </a:prstGeom>
          <a:solidFill>
            <a:srgbClr val="C9A227"/>
          </a:solidFill>
          <a:ln w="12700">
            <a:solidFill>
              <a:srgbClr val="C9A227"/>
            </a:solidFill>
            <a:prstDash val="solid"/>
          </a:ln>
        </p:spPr>
      </p:sp>
      <p:sp>
        <p:nvSpPr>
          <p:cNvPr id="6" name="Text 4"/>
          <p:cNvSpPr txBox="1"/>
          <p:nvPr/>
        </p:nvSpPr>
        <p:spPr>
          <a:xfrm>
            <a:off x="7863840" y="411480"/>
            <a:ext cx="731520" cy="731520"/>
          </a:xfrm>
          <a:prstGeom prst="rect">
            <a:avLst/>
          </a:prstGeom>
          <a:noFill/>
          <a:ln/>
        </p:spPr>
        <p:txBody>
          <a:bodyPr wrap="square" lIns="0" tIns="0" rIns="0" bIns="0" rtlCol="0" anchor="ctr"/>
          <a:lstStyle/>
          <a:p>
            <a:pPr algn="ctr" indent="0" marL="0">
              <a:buNone/>
            </a:pPr>
            <a:r>
              <a:rPr lang="en-US" sz="1800" b="1" dirty="0">
                <a:solidFill>
                  <a:srgbClr val="13233F"/>
                </a:solidFill>
                <a:latin typeface="Cambria" pitchFamily="34" charset="0"/>
                <a:ea typeface="Cambria" pitchFamily="34" charset="-122"/>
                <a:cs typeface="Cambria" pitchFamily="34" charset="-120"/>
              </a:rPr>
              <a:t>EP</a:t>
            </a:r>
            <a:endParaRPr lang="en-US" sz="1800" dirty="0"/>
          </a:p>
        </p:txBody>
      </p:sp>
      <p:sp>
        <p:nvSpPr>
          <p:cNvPr id="7" name="Text 5"/>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this page covers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Overview</a:t>
            </a:r>
            <a:endParaRPr lang="en-US" sz="1200" dirty="0"/>
          </a:p>
        </p:txBody>
      </p:sp>
      <p:sp>
        <p:nvSpPr>
          <p:cNvPr id="4" name="Text 2"/>
          <p:cNvSpPr txBox="1"/>
          <p:nvPr/>
        </p:nvSpPr>
        <p:spPr>
          <a:xfrm>
            <a:off x="457200" y="1371600"/>
            <a:ext cx="8229600" cy="1991563"/>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Factorials n!, the notation C(n, r) and its meaning as a number of choices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Pascal's triangle and its addition rule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Expanding (a + bx)ⁿ fully, or its first few terms in ascending powers of x</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Finding one particular term or coefficient with the general term</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Finding an unknown constant, or the power n itself, from given coefficients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Using the first few terms to approximate a value such as 0.995¹⁰</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Coefficients in the product of a short bracket and a binomial expansion</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Shape 2"/>
          <p:cNvSpPr/>
          <p:nvPr/>
        </p:nvSpPr>
        <p:spPr>
          <a:xfrm>
            <a:off x="457200" y="1371600"/>
            <a:ext cx="3977640" cy="993953"/>
          </a:xfrm>
          <a:prstGeom prst="roundRect">
            <a:avLst>
              <a:gd name="adj" fmla="val 7360"/>
            </a:avLst>
          </a:prstGeom>
          <a:solidFill>
            <a:srgbClr val="F3F5F9"/>
          </a:solidFill>
          <a:ln w="12700">
            <a:solidFill>
              <a:srgbClr val="DDE2EA"/>
            </a:solidFill>
            <a:prstDash val="solid"/>
          </a:ln>
        </p:spPr>
      </p:sp>
      <p:sp>
        <p:nvSpPr>
          <p:cNvPr id="5" name="Shape 3"/>
          <p:cNvSpPr/>
          <p:nvPr/>
        </p:nvSpPr>
        <p:spPr>
          <a:xfrm>
            <a:off x="594360" y="1508760"/>
            <a:ext cx="384048" cy="384048"/>
          </a:xfrm>
          <a:prstGeom prst="ellipse">
            <a:avLst/>
          </a:prstGeom>
          <a:solidFill>
            <a:srgbClr val="C9A227"/>
          </a:solidFill>
          <a:ln w="12700">
            <a:solidFill>
              <a:srgbClr val="C9A227"/>
            </a:solidFill>
            <a:prstDash val="solid"/>
          </a:ln>
        </p:spPr>
      </p:sp>
      <p:sp>
        <p:nvSpPr>
          <p:cNvPr id="6" name="Text 4"/>
          <p:cNvSpPr txBox="1"/>
          <p:nvPr/>
        </p:nvSpPr>
        <p:spPr>
          <a:xfrm>
            <a:off x="594360" y="1508760"/>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1</a:t>
            </a:r>
            <a:endParaRPr lang="en-US" sz="1400" dirty="0"/>
          </a:p>
        </p:txBody>
      </p:sp>
      <p:sp>
        <p:nvSpPr>
          <p:cNvPr id="7" name="Text 5"/>
          <p:cNvSpPr txBox="1"/>
          <p:nvPr/>
        </p:nvSpPr>
        <p:spPr>
          <a:xfrm>
            <a:off x="1097280" y="1426464"/>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The binomial expansion writes (a + b)ⁿ as n + 1 terms, aⁿ + C(n, 1)aⁿ⁻¹b + C(n, 2)aⁿ⁻²b² + …+ bⁿ, with the powers of a falling as the powers of b rise.</a:t>
            </a:r>
            <a:endParaRPr lang="en-US" sz="1400" dirty="0"/>
          </a:p>
        </p:txBody>
      </p:sp>
      <p:sp>
        <p:nvSpPr>
          <p:cNvPr id="8" name="Shape 6"/>
          <p:cNvSpPr/>
          <p:nvPr/>
        </p:nvSpPr>
        <p:spPr>
          <a:xfrm>
            <a:off x="457200" y="2475281"/>
            <a:ext cx="3977640" cy="993953"/>
          </a:xfrm>
          <a:prstGeom prst="roundRect">
            <a:avLst>
              <a:gd name="adj" fmla="val 7360"/>
            </a:avLst>
          </a:prstGeom>
          <a:solidFill>
            <a:srgbClr val="F3F5F9"/>
          </a:solidFill>
          <a:ln w="12700">
            <a:solidFill>
              <a:srgbClr val="DDE2EA"/>
            </a:solidFill>
            <a:prstDash val="solid"/>
          </a:ln>
        </p:spPr>
      </p:sp>
      <p:sp>
        <p:nvSpPr>
          <p:cNvPr id="9" name="Shape 7"/>
          <p:cNvSpPr/>
          <p:nvPr/>
        </p:nvSpPr>
        <p:spPr>
          <a:xfrm>
            <a:off x="594360" y="2612441"/>
            <a:ext cx="384048" cy="384048"/>
          </a:xfrm>
          <a:prstGeom prst="ellipse">
            <a:avLst/>
          </a:prstGeom>
          <a:solidFill>
            <a:srgbClr val="C9A227"/>
          </a:solidFill>
          <a:ln w="12700">
            <a:solidFill>
              <a:srgbClr val="C9A227"/>
            </a:solidFill>
            <a:prstDash val="solid"/>
          </a:ln>
        </p:spPr>
      </p:sp>
      <p:sp>
        <p:nvSpPr>
          <p:cNvPr id="10" name="Text 8"/>
          <p:cNvSpPr txBox="1"/>
          <p:nvPr/>
        </p:nvSpPr>
        <p:spPr>
          <a:xfrm>
            <a:off x="594360" y="2612441"/>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2</a:t>
            </a:r>
            <a:endParaRPr lang="en-US" sz="1400" dirty="0"/>
          </a:p>
        </p:txBody>
      </p:sp>
      <p:sp>
        <p:nvSpPr>
          <p:cNvPr id="11" name="Text 9"/>
          <p:cNvSpPr txBox="1"/>
          <p:nvPr/>
        </p:nvSpPr>
        <p:spPr>
          <a:xfrm>
            <a:off x="1097280" y="2530145"/>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n! = n ×(n - 1) ×…×2 ×1, with 0! = 1; C(n, r) = n!/(r!(n - r)!) counts the ways to choose r objects from n.</a:t>
            </a:r>
            <a:endParaRPr lang="en-US" sz="1400" dirty="0"/>
          </a:p>
        </p:txBody>
      </p:sp>
      <p:sp>
        <p:nvSpPr>
          <p:cNvPr id="12" name="Shape 10"/>
          <p:cNvSpPr/>
          <p:nvPr/>
        </p:nvSpPr>
        <p:spPr>
          <a:xfrm>
            <a:off x="457200" y="3578047"/>
            <a:ext cx="3977640" cy="993953"/>
          </a:xfrm>
          <a:prstGeom prst="roundRect">
            <a:avLst>
              <a:gd name="adj" fmla="val 7360"/>
            </a:avLst>
          </a:prstGeom>
          <a:solidFill>
            <a:srgbClr val="F3F5F9"/>
          </a:solidFill>
          <a:ln w="12700">
            <a:solidFill>
              <a:srgbClr val="DDE2EA"/>
            </a:solidFill>
            <a:prstDash val="solid"/>
          </a:ln>
        </p:spPr>
      </p:sp>
      <p:sp>
        <p:nvSpPr>
          <p:cNvPr id="13" name="Shape 11"/>
          <p:cNvSpPr/>
          <p:nvPr/>
        </p:nvSpPr>
        <p:spPr>
          <a:xfrm>
            <a:off x="594360" y="3715207"/>
            <a:ext cx="384048" cy="384048"/>
          </a:xfrm>
          <a:prstGeom prst="ellipse">
            <a:avLst/>
          </a:prstGeom>
          <a:solidFill>
            <a:srgbClr val="C9A227"/>
          </a:solidFill>
          <a:ln w="12700">
            <a:solidFill>
              <a:srgbClr val="C9A227"/>
            </a:solidFill>
            <a:prstDash val="solid"/>
          </a:ln>
        </p:spPr>
      </p:sp>
      <p:sp>
        <p:nvSpPr>
          <p:cNvPr id="14" name="Text 12"/>
          <p:cNvSpPr txBox="1"/>
          <p:nvPr/>
        </p:nvSpPr>
        <p:spPr>
          <a:xfrm>
            <a:off x="594360" y="3715207"/>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3</a:t>
            </a:r>
            <a:endParaRPr lang="en-US" sz="1400" dirty="0"/>
          </a:p>
        </p:txBody>
      </p:sp>
      <p:sp>
        <p:nvSpPr>
          <p:cNvPr id="15" name="Text 13"/>
          <p:cNvSpPr txBox="1"/>
          <p:nvPr/>
        </p:nvSpPr>
        <p:spPr>
          <a:xfrm>
            <a:off x="1097280" y="3632911"/>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Row n of Pascal's triangle lists C(n, 0), C(n, 1), …, C(n, n); each entry is the sum of the two above it.</a:t>
            </a:r>
            <a:endParaRPr lang="en-US" sz="1400" dirty="0"/>
          </a:p>
        </p:txBody>
      </p:sp>
      <p:sp>
        <p:nvSpPr>
          <p:cNvPr id="16" name="Shape 14"/>
          <p:cNvSpPr/>
          <p:nvPr/>
        </p:nvSpPr>
        <p:spPr>
          <a:xfrm>
            <a:off x="4709160" y="1371600"/>
            <a:ext cx="3977640" cy="993953"/>
          </a:xfrm>
          <a:prstGeom prst="roundRect">
            <a:avLst>
              <a:gd name="adj" fmla="val 7360"/>
            </a:avLst>
          </a:prstGeom>
          <a:solidFill>
            <a:srgbClr val="F3F5F9"/>
          </a:solidFill>
          <a:ln w="12700">
            <a:solidFill>
              <a:srgbClr val="DDE2EA"/>
            </a:solidFill>
            <a:prstDash val="solid"/>
          </a:ln>
        </p:spPr>
      </p:sp>
      <p:sp>
        <p:nvSpPr>
          <p:cNvPr id="17" name="Shape 15"/>
          <p:cNvSpPr/>
          <p:nvPr/>
        </p:nvSpPr>
        <p:spPr>
          <a:xfrm>
            <a:off x="4846320" y="1508760"/>
            <a:ext cx="384048" cy="384048"/>
          </a:xfrm>
          <a:prstGeom prst="ellipse">
            <a:avLst/>
          </a:prstGeom>
          <a:solidFill>
            <a:srgbClr val="C9A227"/>
          </a:solidFill>
          <a:ln w="12700">
            <a:solidFill>
              <a:srgbClr val="C9A227"/>
            </a:solidFill>
            <a:prstDash val="solid"/>
          </a:ln>
        </p:spPr>
      </p:sp>
      <p:sp>
        <p:nvSpPr>
          <p:cNvPr id="18" name="Text 16"/>
          <p:cNvSpPr txBox="1"/>
          <p:nvPr/>
        </p:nvSpPr>
        <p:spPr>
          <a:xfrm>
            <a:off x="4846320" y="1508760"/>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4</a:t>
            </a:r>
            <a:endParaRPr lang="en-US" sz="1400" dirty="0"/>
          </a:p>
        </p:txBody>
      </p:sp>
      <p:sp>
        <p:nvSpPr>
          <p:cNvPr id="19" name="Text 17"/>
          <p:cNvSpPr txBox="1"/>
          <p:nvPr/>
        </p:nvSpPr>
        <p:spPr>
          <a:xfrm>
            <a:off x="5349240" y="1426464"/>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General term: C(n, r)aⁿ⁻ʳ(bx)ʳ is the term in xʳ. Keep the bracket: the sign and the number inside are both raised to the power.</a:t>
            </a:r>
            <a:endParaRPr lang="en-US" sz="1400" dirty="0"/>
          </a:p>
        </p:txBody>
      </p:sp>
      <p:sp>
        <p:nvSpPr>
          <p:cNvPr id="20" name="Shape 18"/>
          <p:cNvSpPr/>
          <p:nvPr/>
        </p:nvSpPr>
        <p:spPr>
          <a:xfrm>
            <a:off x="4709160" y="2475281"/>
            <a:ext cx="3977640" cy="993953"/>
          </a:xfrm>
          <a:prstGeom prst="roundRect">
            <a:avLst>
              <a:gd name="adj" fmla="val 7360"/>
            </a:avLst>
          </a:prstGeom>
          <a:solidFill>
            <a:srgbClr val="F3F5F9"/>
          </a:solidFill>
          <a:ln w="12700">
            <a:solidFill>
              <a:srgbClr val="DDE2EA"/>
            </a:solidFill>
            <a:prstDash val="solid"/>
          </a:ln>
        </p:spPr>
      </p:sp>
      <p:sp>
        <p:nvSpPr>
          <p:cNvPr id="21" name="Shape 19"/>
          <p:cNvSpPr/>
          <p:nvPr/>
        </p:nvSpPr>
        <p:spPr>
          <a:xfrm>
            <a:off x="4846320" y="2612441"/>
            <a:ext cx="384048" cy="384048"/>
          </a:xfrm>
          <a:prstGeom prst="ellipse">
            <a:avLst/>
          </a:prstGeom>
          <a:solidFill>
            <a:srgbClr val="C9A227"/>
          </a:solidFill>
          <a:ln w="12700">
            <a:solidFill>
              <a:srgbClr val="C9A227"/>
            </a:solidFill>
            <a:prstDash val="solid"/>
          </a:ln>
        </p:spPr>
      </p:sp>
      <p:sp>
        <p:nvSpPr>
          <p:cNvPr id="22" name="Text 20"/>
          <p:cNvSpPr txBox="1"/>
          <p:nvPr/>
        </p:nvSpPr>
        <p:spPr>
          <a:xfrm>
            <a:off x="4846320" y="2612441"/>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5</a:t>
            </a:r>
            <a:endParaRPr lang="en-US" sz="1400" dirty="0"/>
          </a:p>
        </p:txBody>
      </p:sp>
      <p:sp>
        <p:nvSpPr>
          <p:cNvPr id="23" name="Text 21"/>
          <p:cNvSpPr txBox="1"/>
          <p:nvPr/>
        </p:nvSpPr>
        <p:spPr>
          <a:xfrm>
            <a:off x="5349240" y="2530145"/>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Given coefficients turn into equations in the unknowns; solve them like any other simultaneous equations.</a:t>
            </a:r>
            <a:endParaRPr lang="en-US" sz="1400" dirty="0"/>
          </a:p>
        </p:txBody>
      </p:sp>
      <p:sp>
        <p:nvSpPr>
          <p:cNvPr id="24" name="Shape 22"/>
          <p:cNvSpPr/>
          <p:nvPr/>
        </p:nvSpPr>
        <p:spPr>
          <a:xfrm>
            <a:off x="4709160" y="3578047"/>
            <a:ext cx="3977640" cy="993953"/>
          </a:xfrm>
          <a:prstGeom prst="roundRect">
            <a:avLst>
              <a:gd name="adj" fmla="val 7360"/>
            </a:avLst>
          </a:prstGeom>
          <a:solidFill>
            <a:srgbClr val="F3F5F9"/>
          </a:solidFill>
          <a:ln w="12700">
            <a:solidFill>
              <a:srgbClr val="DDE2EA"/>
            </a:solidFill>
            <a:prstDash val="solid"/>
          </a:ln>
        </p:spPr>
      </p:sp>
      <p:sp>
        <p:nvSpPr>
          <p:cNvPr id="25" name="Shape 23"/>
          <p:cNvSpPr/>
          <p:nvPr/>
        </p:nvSpPr>
        <p:spPr>
          <a:xfrm>
            <a:off x="4846320" y="3715207"/>
            <a:ext cx="384048" cy="384048"/>
          </a:xfrm>
          <a:prstGeom prst="ellipse">
            <a:avLst/>
          </a:prstGeom>
          <a:solidFill>
            <a:srgbClr val="C9A227"/>
          </a:solidFill>
          <a:ln w="12700">
            <a:solidFill>
              <a:srgbClr val="C9A227"/>
            </a:solidFill>
            <a:prstDash val="solid"/>
          </a:ln>
        </p:spPr>
      </p:sp>
      <p:sp>
        <p:nvSpPr>
          <p:cNvPr id="26" name="Text 24"/>
          <p:cNvSpPr txBox="1"/>
          <p:nvPr/>
        </p:nvSpPr>
        <p:spPr>
          <a:xfrm>
            <a:off x="4846320" y="3715207"/>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6</a:t>
            </a:r>
            <a:endParaRPr lang="en-US" sz="1400" dirty="0"/>
          </a:p>
        </p:txBody>
      </p:sp>
      <p:sp>
        <p:nvSpPr>
          <p:cNvPr id="27" name="Text 25"/>
          <p:cNvSpPr txBox="1"/>
          <p:nvPr/>
        </p:nvSpPr>
        <p:spPr>
          <a:xfrm>
            <a:off x="5349240" y="3632911"/>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For a small x the terms shrink fast, so the first few terms give an accurate approximation.</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do n! and C(n, r) count?</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a:t>
            </a:r>
            <a:endParaRPr lang="en-US" sz="1200" dirty="0"/>
          </a:p>
        </p:txBody>
      </p:sp>
      <p:sp>
        <p:nvSpPr>
          <p:cNvPr id="4" name="Text 2"/>
          <p:cNvSpPr txBox="1"/>
          <p:nvPr/>
        </p:nvSpPr>
        <p:spPr>
          <a:xfrm>
            <a:off x="457200" y="1371600"/>
            <a:ext cx="8229600"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This page rests on one formula, the general term C(n, r)aⁿ⁻ʳbʳ, and on three habits that make it reliable: brackets round every power of the second term, signs carried through, and a quick check on the size of each coefficient. Expansions, single coefficients, unknowns and approximations then all follow the same pattern. First, the numbers that appear as coefficients.</a:t>
            </a:r>
            <a:endParaRPr lang="en-US" sz="1500" dirty="0"/>
          </a:p>
        </p:txBody>
      </p:sp>
      <p:sp>
        <p:nvSpPr>
          <p:cNvPr id="5" name="Shape 3"/>
          <p:cNvSpPr/>
          <p:nvPr/>
        </p:nvSpPr>
        <p:spPr>
          <a:xfrm>
            <a:off x="457200" y="2412187"/>
            <a:ext cx="8229600" cy="710489"/>
          </a:xfrm>
          <a:prstGeom prst="roundRect">
            <a:avLst>
              <a:gd name="adj" fmla="val 7722"/>
            </a:avLst>
          </a:prstGeom>
          <a:solidFill>
            <a:srgbClr val="EEF2FF"/>
          </a:solidFill>
          <a:ln w="9525">
            <a:solidFill>
              <a:srgbClr val="DDE2EA"/>
            </a:solidFill>
            <a:prstDash val="solid"/>
          </a:ln>
        </p:spPr>
      </p:sp>
      <p:sp>
        <p:nvSpPr>
          <p:cNvPr id="6" name="Text 4"/>
          <p:cNvSpPr txBox="1"/>
          <p:nvPr/>
        </p:nvSpPr>
        <p:spPr>
          <a:xfrm>
            <a:off x="603504" y="2503627"/>
            <a:ext cx="7936992" cy="564185"/>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Factorials and choices</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n! = n(n - 1)(n - 2)⋯2 ×1,   C(n, r) = ⁿCᵣ = n!/(r! (n - r)!)</a:t>
            </a:r>
            <a:endParaRPr lang="en-US" sz="1400" dirty="0"/>
          </a:p>
        </p:txBody>
      </p:sp>
      <p:sp>
        <p:nvSpPr>
          <p:cNvPr id="7" name="Text 5"/>
          <p:cNvSpPr txBox="1"/>
          <p:nvPr/>
        </p:nvSpPr>
        <p:spPr>
          <a:xfrm>
            <a:off x="457200" y="3241548"/>
            <a:ext cx="8229600" cy="1327709"/>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n! ("n factorial") is the number of ways to arrange n different objects in a line: for example 5! = 5 ×4 ×3 ×2 ×1 = 120. By definition 0! = 1, which keeps the formulas working when r = 0 or r = n.</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C(n, r) (also written ⁿCᵣ, read "n choose r") is the number of ways to choose r objects from n when order does not matter: C(5, 2) = 10.</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Symmetry:</a:t>
            </a:r>
            <a:r>
              <a:rPr lang="en-US" sz="1500" dirty="0">
                <a:solidFill>
                  <a:srgbClr val="1A1F2B"/>
                </a:solidFill>
                <a:latin typeface="Calibri" pitchFamily="34" charset="0"/>
                <a:ea typeface="Calibri" pitchFamily="34" charset="-122"/>
                <a:cs typeface="Calibri" pitchFamily="34" charset="-120"/>
              </a:rPr>
              <a:t> choosing r to take is the same as choosing n - r to leave, so C(n, r) = C(n, n - r).</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do n! and C(n, r) count?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a:t>
            </a:r>
            <a:endParaRPr lang="en-US" sz="1200" dirty="0"/>
          </a:p>
        </p:txBody>
      </p:sp>
      <p:pic>
        <p:nvPicPr>
          <p:cNvPr id="4" name="Image 0" descr="Multiplying out (a + b)³ as a tree of choices: blue branches pick a, red branches pick b. Of the 8 paths, exactly ³C₂ = 3 contain two b's, so the coefficient of ab² is 3.">    </p:cNvPr>
          <p:cNvPicPr>
            <a:picLocks noChangeAspect="1"/>
          </p:cNvPicPr>
          <p:nvPr/>
        </p:nvPicPr>
        <p:blipFill>
          <a:blip r:embed="rId1"/>
          <a:stretch>
            <a:fillRect/>
          </a:stretch>
        </p:blipFill>
        <p:spPr>
          <a:xfrm>
            <a:off x="4651553" y="1371600"/>
            <a:ext cx="4035247" cy="2638044"/>
          </a:xfrm>
          <a:prstGeom prst="rect">
            <a:avLst/>
          </a:prstGeom>
        </p:spPr>
      </p:pic>
      <p:sp>
        <p:nvSpPr>
          <p:cNvPr id="5" name="Text 2"/>
          <p:cNvSpPr txBox="1"/>
          <p:nvPr/>
        </p:nvSpPr>
        <p:spPr>
          <a:xfrm>
            <a:off x="4651553" y="4055364"/>
            <a:ext cx="4035247" cy="562356"/>
          </a:xfrm>
          <a:prstGeom prst="rect">
            <a:avLst/>
          </a:prstGeom>
          <a:noFill/>
          <a:ln/>
        </p:spPr>
        <p:txBody>
          <a:bodyPr wrap="square" lIns="0" tIns="0" rIns="0" bIns="0" rtlCol="0" anchor="t"/>
          <a:lstStyle/>
          <a:p>
            <a:pPr algn="ctr" indent="0" marL="0">
              <a:buNone/>
            </a:pPr>
            <a:r>
              <a:rPr lang="en-US" sz="1100" i="1" dirty="0">
                <a:solidFill>
                  <a:srgbClr val="5A6577"/>
                </a:solidFill>
              </a:rPr>
              <a:t>Multiplying out (a + b)³ as a tree of choices: blue branches pick a, red branches pick b. Of the 8 paths, exactly ³C₂ = 3 contain two b's, so the coefficient of ab² is 3.</a:t>
            </a:r>
            <a:endParaRPr lang="en-US" sz="1100" dirty="0"/>
          </a:p>
        </p:txBody>
      </p:sp>
      <p:sp>
        <p:nvSpPr>
          <p:cNvPr id="6" name="Text 3"/>
          <p:cNvSpPr txBox="1"/>
          <p:nvPr/>
        </p:nvSpPr>
        <p:spPr>
          <a:xfrm>
            <a:off x="457200" y="1371600"/>
            <a:ext cx="3874313" cy="150693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For example C(10, 7) = C(10, 3) = 120.</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Why choices give coefficients:</a:t>
            </a:r>
            <a:r>
              <a:rPr lang="en-US" sz="1500" dirty="0">
                <a:solidFill>
                  <a:srgbClr val="1A1F2B"/>
                </a:solidFill>
                <a:latin typeface="Calibri" pitchFamily="34" charset="0"/>
                <a:ea typeface="Calibri" pitchFamily="34" charset="-122"/>
                <a:cs typeface="Calibri" pitchFamily="34" charset="-120"/>
              </a:rPr>
              <a:t> multiplying out (a + b)ⁿ means picking a or b from each of the n brackets. A term aⁿ⁻ʳbʳ arises once for every way of choosing which r brackets supply the b, so its coefficient is C(n, r).</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do n! and C(n, r) count?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 · Worked example 1 · Medium · Find</a:t>
            </a:r>
            <a:endParaRPr lang="en-US" sz="1200" dirty="0"/>
          </a:p>
        </p:txBody>
      </p:sp>
      <p:sp>
        <p:nvSpPr>
          <p:cNvPr id="4" name="Text 2"/>
          <p:cNvSpPr txBox="1"/>
          <p:nvPr/>
        </p:nvSpPr>
        <p:spPr>
          <a:xfrm>
            <a:off x="457200" y="1371600"/>
            <a:ext cx="8229600" cy="2391156"/>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Use the definition in terms of factorials to evaluate C(7, 3). (b) Show that C(n, 2) = ½ n(n - 1), and hence find the positive integer n for which C(n, 2) = 66. (c) Without evaluating each term separately, find C(7, 3) + C(7, 4).</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Write out the factorials and cancel: C(7, 3) = 7!/3! 4! = (7 ×6 ×5)/(3 ×2 ×1) = (210/6) = </a:t>
            </a:r>
            <a:r>
              <a:rPr lang="en-US" sz="1500" b="1" dirty="0">
                <a:solidFill>
                  <a:srgbClr val="1A1F2B"/>
                </a:solidFill>
                <a:latin typeface="Calibri" pitchFamily="34" charset="0"/>
                <a:ea typeface="Calibri" pitchFamily="34" charset="-122"/>
                <a:cs typeface="Calibri" pitchFamily="34" charset="-120"/>
              </a:rPr>
              <a:t>35</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Cancel (n - 2)! from n!: C(n, 2) = n!/(2! (n - 2)!) = (n(n - 1))/2. Then ½ n(n - 1) = 66, so n² - n - 132 = 0, (n - 12)(n + 11) = 0, giving </a:t>
            </a:r>
            <a:r>
              <a:rPr lang="en-US" sz="1500" b="1" dirty="0">
                <a:solidFill>
                  <a:srgbClr val="1A1F2B"/>
                </a:solidFill>
                <a:latin typeface="Calibri" pitchFamily="34" charset="0"/>
                <a:ea typeface="Calibri" pitchFamily="34" charset="-122"/>
                <a:cs typeface="Calibri" pitchFamily="34" charset="-120"/>
              </a:rPr>
              <a:t>n = 12</a:t>
            </a:r>
            <a:r>
              <a:rPr lang="en-US" sz="1500" dirty="0">
                <a:solidFill>
                  <a:srgbClr val="1A1F2B"/>
                </a:solidFill>
                <a:latin typeface="Calibri" pitchFamily="34" charset="0"/>
                <a:ea typeface="Calibri" pitchFamily="34" charset="-122"/>
                <a:cs typeface="Calibri" pitchFamily="34" charset="-120"/>
              </a:rPr>
              <a:t>. (n = -11 is rejected: n counts objects, so it must be a positive integer.)</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Two neighbours in row 7 add to the entry below them in row 8: C(7, 3) + C(7, 4) = C(8, 4) = </a:t>
            </a:r>
            <a:r>
              <a:rPr lang="en-US" sz="1500" b="1" dirty="0">
                <a:solidFill>
                  <a:srgbClr val="1A1F2B"/>
                </a:solidFill>
                <a:latin typeface="Calibri" pitchFamily="34" charset="0"/>
                <a:ea typeface="Calibri" pitchFamily="34" charset="-122"/>
                <a:cs typeface="Calibri" pitchFamily="34" charset="-120"/>
              </a:rPr>
              <a:t>70</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Pascal's triangle give the coefficients?</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a:t>
            </a:r>
            <a:endParaRPr lang="en-US" sz="1200" dirty="0"/>
          </a:p>
        </p:txBody>
      </p:sp>
      <p:pic>
        <p:nvPicPr>
          <p:cNvPr id="4" name="Image 0" descr="Pascal's triangle, rows 0 to 7, built with the addition rule (arrows: 1 + 2 = 3). Row 5 (red) gives the coefficients in Worked example 2; the two 35s in row 7 (blue) are ⁷C₃ and ⁷C₄ from Worked example 1.">    </p:cNvPr>
          <p:cNvPicPr>
            <a:picLocks noChangeAspect="1"/>
          </p:cNvPicPr>
          <p:nvPr/>
        </p:nvPicPr>
        <p:blipFill>
          <a:blip r:embed="rId1"/>
          <a:stretch>
            <a:fillRect/>
          </a:stretch>
        </p:blipFill>
        <p:spPr>
          <a:xfrm>
            <a:off x="5940857" y="1371600"/>
            <a:ext cx="2745943" cy="2300630"/>
          </a:xfrm>
          <a:prstGeom prst="rect">
            <a:avLst/>
          </a:prstGeom>
        </p:spPr>
      </p:pic>
      <p:sp>
        <p:nvSpPr>
          <p:cNvPr id="5" name="Text 2"/>
          <p:cNvSpPr txBox="1"/>
          <p:nvPr/>
        </p:nvSpPr>
        <p:spPr>
          <a:xfrm>
            <a:off x="5940857" y="3717950"/>
            <a:ext cx="2745943" cy="899770"/>
          </a:xfrm>
          <a:prstGeom prst="rect">
            <a:avLst/>
          </a:prstGeom>
          <a:noFill/>
          <a:ln/>
        </p:spPr>
        <p:txBody>
          <a:bodyPr wrap="square" lIns="0" tIns="0" rIns="0" bIns="0" rtlCol="0" anchor="t"/>
          <a:lstStyle/>
          <a:p>
            <a:pPr algn="ctr" indent="0" marL="0">
              <a:buNone/>
            </a:pPr>
            <a:r>
              <a:rPr lang="en-US" sz="1100" i="1" dirty="0">
                <a:solidFill>
                  <a:srgbClr val="5A6577"/>
                </a:solidFill>
              </a:rPr>
              <a:t>Pascal's triangle, rows 0 to 7, built with the addition rule (arrows: 1 + 2 = 3). Row 5 (red) gives the coefficients in Worked example 2; the two 35s in row 7 (blue) are ⁷C₃ and ⁷C₄ from Worked example 1.</a:t>
            </a:r>
            <a:endParaRPr lang="en-US" sz="1100" dirty="0"/>
          </a:p>
        </p:txBody>
      </p:sp>
      <p:sp>
        <p:nvSpPr>
          <p:cNvPr id="6" name="Text 3"/>
          <p:cNvSpPr txBox="1"/>
          <p:nvPr/>
        </p:nvSpPr>
        <p:spPr>
          <a:xfrm>
            <a:off x="457200" y="1371600"/>
            <a:ext cx="5163617" cy="2761488"/>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Write 1 at the top (row 0). Each later row starts and ends with 1, and every other entry is the sum of the two entries above it.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Row n lists C(n, 0), C(n, 1), …, C(n, n): the coefficients of (a + b)ⁿ. The addition rule is the identity C(n, r) + C(n, r+1) = C(n+1, r+1).</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Why the rule works:</a:t>
            </a:r>
            <a:r>
              <a:rPr lang="en-US" sz="1500" dirty="0">
                <a:solidFill>
                  <a:srgbClr val="1A1F2B"/>
                </a:solidFill>
                <a:latin typeface="Calibri" pitchFamily="34" charset="0"/>
                <a:ea typeface="Calibri" pitchFamily="34" charset="-122"/>
                <a:cs typeface="Calibri" pitchFamily="34" charset="-120"/>
              </a:rPr>
              <a:t> in (a + b)ⁿ⁺¹ = (a + b)(a + b)ⁿ, each term of the new row collects one contribution from the a and one from the b, which are the two coefficients above it.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triangle is quickest for small powers (up to about 7). For larger n, or for a single term, use C(n, r) on a calculator.</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Pascal's triangle give the coefficients?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 · Worked example 2 · Easy · Expand</a:t>
            </a:r>
            <a:endParaRPr lang="en-US" sz="1200" dirty="0"/>
          </a:p>
        </p:txBody>
      </p:sp>
      <p:sp>
        <p:nvSpPr>
          <p:cNvPr id="4" name="Text 2"/>
          <p:cNvSpPr txBox="1"/>
          <p:nvPr/>
        </p:nvSpPr>
        <p:spPr>
          <a:xfrm>
            <a:off x="457200" y="1371600"/>
            <a:ext cx="8229600" cy="1993392"/>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Expand (2 + x)⁵ fully, simplifying each term.</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Coefficients from row 5; powers of 2 fall from 5 to 0 while powers of x rise from 0 to 5:</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1(2⁵) + 5(2⁴)x + 10(2³)x² + 10(2²)x³ + 5(2)x⁴ + x⁵</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Simplify each term: </a:t>
            </a:r>
            <a:r>
              <a:rPr lang="en-US" sz="1500" b="1" dirty="0">
                <a:solidFill>
                  <a:srgbClr val="1A1F2B"/>
                </a:solidFill>
                <a:latin typeface="Calibri" pitchFamily="34" charset="0"/>
                <a:ea typeface="Calibri" pitchFamily="34" charset="-122"/>
                <a:cs typeface="Calibri" pitchFamily="34" charset="-120"/>
              </a:rPr>
              <a:t>(2 + x)⁵ = 32 + 80x + 80x² + 40x³ + 10x⁴ + x⁵</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Check: put x = 1. The left side is 3⁵ = 243 and the coefficients add to 243. ✓</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Pascal's triangle give the coefficients?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a:t>
            </a:r>
            <a:endParaRPr lang="en-US" sz="1200" dirty="0"/>
          </a:p>
        </p:txBody>
      </p:sp>
      <p:pic>
        <p:nvPicPr>
          <p:cNvPr id="4" name="Image 0" descr="The coefficients ¹⁰Cᵣ of (a + b)¹⁰. The row is symmetric about r = 5 because ¹⁰Cᵣ = ¹⁰C₁₀₋ᵣ (for example ¹⁰C₃ = ¹⁰C₇ = 120), and the largest coefficient is in the middle.">    </p:cNvPr>
          <p:cNvPicPr>
            <a:picLocks noChangeAspect="1"/>
          </p:cNvPicPr>
          <p:nvPr/>
        </p:nvPicPr>
        <p:blipFill>
          <a:blip r:embed="rId1"/>
          <a:stretch>
            <a:fillRect/>
          </a:stretch>
        </p:blipFill>
        <p:spPr>
          <a:xfrm>
            <a:off x="1764792" y="1371600"/>
            <a:ext cx="5615330" cy="2807208"/>
          </a:xfrm>
          <a:prstGeom prst="rect">
            <a:avLst/>
          </a:prstGeom>
        </p:spPr>
      </p:pic>
      <p:sp>
        <p:nvSpPr>
          <p:cNvPr id="5" name="Text 2"/>
          <p:cNvSpPr txBox="1"/>
          <p:nvPr/>
        </p:nvSpPr>
        <p:spPr>
          <a:xfrm>
            <a:off x="1764792" y="4224528"/>
            <a:ext cx="5615330" cy="393192"/>
          </a:xfrm>
          <a:prstGeom prst="rect">
            <a:avLst/>
          </a:prstGeom>
          <a:noFill/>
          <a:ln/>
        </p:spPr>
        <p:txBody>
          <a:bodyPr wrap="square" lIns="0" tIns="0" rIns="0" bIns="0" rtlCol="0" anchor="t"/>
          <a:lstStyle/>
          <a:p>
            <a:pPr algn="ctr" indent="0" marL="0">
              <a:buNone/>
            </a:pPr>
            <a:r>
              <a:rPr lang="en-US" sz="1100" i="1" dirty="0">
                <a:solidFill>
                  <a:srgbClr val="5A6577"/>
                </a:solidFill>
              </a:rPr>
              <a:t>The coefficients ¹⁰Cᵣ of (a + b)¹⁰. The row is symmetric about r = 5 because ¹⁰Cᵣ = ¹⁰C₁₀₋ᵣ (for example ¹⁰C₃ = ¹⁰C₇ = 120), and the largest coefficient is in the middle.</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expand (a + bx)ⁿ in ascending powers of x?</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a:t>
            </a:r>
            <a:endParaRPr lang="en-US" sz="1200" dirty="0"/>
          </a:p>
        </p:txBody>
      </p:sp>
      <p:sp>
        <p:nvSpPr>
          <p:cNvPr id="4" name="Shape 2"/>
          <p:cNvSpPr/>
          <p:nvPr/>
        </p:nvSpPr>
        <p:spPr>
          <a:xfrm>
            <a:off x="457200" y="1371600"/>
            <a:ext cx="8229600" cy="1241755"/>
          </a:xfrm>
          <a:prstGeom prst="roundRect">
            <a:avLst>
              <a:gd name="adj" fmla="val 4418"/>
            </a:avLst>
          </a:prstGeom>
          <a:solidFill>
            <a:srgbClr val="EEF2FF"/>
          </a:solidFill>
          <a:ln w="9525">
            <a:solidFill>
              <a:srgbClr val="DDE2EA"/>
            </a:solidFill>
            <a:prstDash val="solid"/>
          </a:ln>
        </p:spPr>
      </p:sp>
      <p:sp>
        <p:nvSpPr>
          <p:cNvPr id="5" name="Text 3"/>
          <p:cNvSpPr txBox="1"/>
          <p:nvPr/>
        </p:nvSpPr>
        <p:spPr>
          <a:xfrm>
            <a:off x="603504" y="1463040"/>
            <a:ext cx="7936992" cy="1095451"/>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Binomial expansion, positive integer n</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(a + b)ⁿ = aⁿ + C(n, 1)aⁿ⁻¹b + C(n, 2)aⁿ⁻²b² + …+ C(n, r)aⁿ⁻ʳbʳ + …+ bⁿ</a:t>
            </a:r>
            <a:endParaRPr lang="en-US" sz="1400" dirty="0"/>
          </a:p>
          <a:p>
            <a:pPr marL="228600" indent="-228600">
              <a:spcBef>
                <a:spcPts val="400"/>
              </a:spcBef>
              <a:buSzPct val="100000"/>
              <a:buChar char="•"/>
            </a:pPr>
            <a:r>
              <a:rPr lang="en-US" sz="1400" dirty="0">
                <a:solidFill>
                  <a:srgbClr val="1A1F2B"/>
                </a:solidFill>
                <a:latin typeface="Calibri" pitchFamily="34" charset="0"/>
                <a:ea typeface="Calibri" pitchFamily="34" charset="-122"/>
                <a:cs typeface="Calibri" pitchFamily="34" charset="-120"/>
              </a:rPr>
              <a:t>C(n, r) = n!/(r!(n - r)!); n a positive integer; there are n + 1 terms.</a:t>
            </a:r>
            <a:endParaRPr lang="en-US" sz="1400" dirty="0"/>
          </a:p>
          <a:p>
            <a:pPr marL="228600" indent="-228600">
              <a:spcBef>
                <a:spcPts val="400"/>
              </a:spcBef>
              <a:buSzPct val="100000"/>
              <a:buChar char="•"/>
            </a:pPr>
            <a:r>
              <a:rPr lang="en-US" sz="1400" dirty="0">
                <a:solidFill>
                  <a:srgbClr val="1A1F2B"/>
                </a:solidFill>
                <a:latin typeface="Calibri" pitchFamily="34" charset="0"/>
                <a:ea typeface="Calibri" pitchFamily="34" charset="-122"/>
                <a:cs typeface="Calibri" pitchFamily="34" charset="-120"/>
              </a:rPr>
              <a:t>In the formulae list? In the formulae booklet: learn how to apply it.</a:t>
            </a:r>
            <a:endParaRPr lang="en-US" sz="1400" dirty="0"/>
          </a:p>
        </p:txBody>
      </p:sp>
      <p:sp>
        <p:nvSpPr>
          <p:cNvPr id="6" name="Text 4"/>
          <p:cNvSpPr txBox="1"/>
          <p:nvPr/>
        </p:nvSpPr>
        <p:spPr>
          <a:xfrm>
            <a:off x="457200" y="2732227"/>
            <a:ext cx="8229600" cy="183885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For (a + bx)ⁿ, replace b by the whole second term (bx), bracket and sign included.</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"Ascending powers of x" means the constant first, then x, x², …. "The first four terms" therefore stops at x³.</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Write each term as coefficient × power of a × (second term)ᵖᵒʷᵉʳ, then simplify. Doing the bracketed power in one step, such as (-2x)³ = -8x³, avoids most sign errors.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If the second term is negative the signs alternate; if the first term is not 1, its powers multiply every coefficient.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expand (a + bx)ⁿ in ascending powers of x?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 · Worked example 3 · Medium · Find</a:t>
            </a:r>
            <a:endParaRPr lang="en-US" sz="1200" dirty="0"/>
          </a:p>
        </p:txBody>
      </p:sp>
      <p:sp>
        <p:nvSpPr>
          <p:cNvPr id="4" name="Text 2"/>
          <p:cNvSpPr txBox="1"/>
          <p:nvPr/>
        </p:nvSpPr>
        <p:spPr>
          <a:xfrm>
            <a:off x="457200" y="1371600"/>
            <a:ext cx="8229600" cy="2223821"/>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Find the first four terms, in ascending powers of x, of the binomial expansion of (3 - 2x)⁶, giving each term in its simplest form.</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Here a = 3 and the second term is (-2x):</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3⁶ + C(6, 1)(3⁵)(-2x) + C(6, 2)(3⁴)(-2x)² + C(6, 3)(3³)(-2x)³</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 729 + 6(243)(-2x) + 15(81)(4x²) + 20(27)(-8x³)</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 729 - 2916x + 4860x² - 4320x³</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expand (a + bx)ⁿ in ascending powers of x?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a:t>
            </a:r>
            <a:endParaRPr lang="en-US" sz="1200" dirty="0"/>
          </a:p>
        </p:txBody>
      </p:sp>
      <p:pic>
        <p:nvPicPr>
          <p:cNvPr id="4" name="Image 0" descr="All seven coefficients of (3 − 2x)⁶, computed from the general term. The signs alternate because the second term is negative; the first four are the answer to Worked example 3.">    </p:cNvPr>
          <p:cNvPicPr>
            <a:picLocks noChangeAspect="1"/>
          </p:cNvPicPr>
          <p:nvPr/>
        </p:nvPicPr>
        <p:blipFill>
          <a:blip r:embed="rId1"/>
          <a:stretch>
            <a:fillRect/>
          </a:stretch>
        </p:blipFill>
        <p:spPr>
          <a:xfrm>
            <a:off x="4389120" y="1451153"/>
            <a:ext cx="4297680" cy="2478938"/>
          </a:xfrm>
          <a:prstGeom prst="rect">
            <a:avLst/>
          </a:prstGeom>
        </p:spPr>
      </p:pic>
      <p:sp>
        <p:nvSpPr>
          <p:cNvPr id="5" name="Text 2"/>
          <p:cNvSpPr txBox="1"/>
          <p:nvPr/>
        </p:nvSpPr>
        <p:spPr>
          <a:xfrm>
            <a:off x="4389120" y="3975811"/>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All seven coefficients of (3 − 2x)⁶, computed from the general term. The signs alternate because the second term is negative; the first four are the answer to Worked example 3.</a:t>
            </a:r>
            <a:endParaRPr lang="en-US" sz="1100" dirty="0"/>
          </a:p>
        </p:txBody>
      </p:sp>
      <p:sp>
        <p:nvSpPr>
          <p:cNvPr id="6" name="Shape 3"/>
          <p:cNvSpPr/>
          <p:nvPr/>
        </p:nvSpPr>
        <p:spPr>
          <a:xfrm>
            <a:off x="457200" y="1371600"/>
            <a:ext cx="3611880" cy="1496873"/>
          </a:xfrm>
          <a:prstGeom prst="roundRect">
            <a:avLst>
              <a:gd name="adj" fmla="val 3665"/>
            </a:avLst>
          </a:prstGeom>
          <a:solidFill>
            <a:srgbClr val="FEF2F2"/>
          </a:solidFill>
          <a:ln w="9525">
            <a:solidFill>
              <a:srgbClr val="DDE2EA"/>
            </a:solidFill>
            <a:prstDash val="solid"/>
          </a:ln>
        </p:spPr>
      </p:sp>
      <p:sp>
        <p:nvSpPr>
          <p:cNvPr id="7" name="Text 4"/>
          <p:cNvSpPr txBox="1"/>
          <p:nvPr/>
        </p:nvSpPr>
        <p:spPr>
          <a:xfrm>
            <a:off x="603504" y="1463040"/>
            <a:ext cx="3319272" cy="1350569"/>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Writing -2x² for (-2x)². The bracket means the -2 is squared too, giving 4x². Without it the third term above becomes -2430x² instead of +4860x²: wrong in both sign and size.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one particular term or coefficient?</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a:t>
            </a:r>
            <a:endParaRPr lang="en-US" sz="1200" dirty="0"/>
          </a:p>
        </p:txBody>
      </p:sp>
      <p:sp>
        <p:nvSpPr>
          <p:cNvPr id="4" name="Shape 2"/>
          <p:cNvSpPr/>
          <p:nvPr/>
        </p:nvSpPr>
        <p:spPr>
          <a:xfrm>
            <a:off x="457200" y="1371600"/>
            <a:ext cx="8229600" cy="397764"/>
          </a:xfrm>
          <a:prstGeom prst="roundRect">
            <a:avLst>
              <a:gd name="adj" fmla="val 13793"/>
            </a:avLst>
          </a:prstGeom>
          <a:solidFill>
            <a:srgbClr val="EEF2FF"/>
          </a:solidFill>
          <a:ln w="9525">
            <a:solidFill>
              <a:srgbClr val="DDE2EA"/>
            </a:solidFill>
            <a:prstDash val="solid"/>
          </a:ln>
        </p:spPr>
      </p:sp>
      <p:sp>
        <p:nvSpPr>
          <p:cNvPr id="5" name="Text 3"/>
          <p:cNvSpPr txBox="1"/>
          <p:nvPr/>
        </p:nvSpPr>
        <p:spPr>
          <a:xfrm>
            <a:off x="603504" y="1463040"/>
            <a:ext cx="7936992" cy="251460"/>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The general term.</a:t>
            </a:r>
            <a:r>
              <a:rPr lang="en-US" sz="1400" dirty="0">
                <a:solidFill>
                  <a:srgbClr val="1A1F2B"/>
                </a:solidFill>
                <a:latin typeface="Calibri" pitchFamily="34" charset="0"/>
                <a:ea typeface="Calibri" pitchFamily="34" charset="-122"/>
                <a:cs typeface="Calibri" pitchFamily="34" charset="-120"/>
              </a:rPr>
              <a:t> The term in xʳ of (a + bx)ⁿ is C(n, r)aⁿ⁻ʳ(bx)ʳ.</a:t>
            </a:r>
            <a:endParaRPr lang="en-US" sz="1400" dirty="0"/>
          </a:p>
        </p:txBody>
      </p:sp>
      <p:sp>
        <p:nvSpPr>
          <p:cNvPr id="6" name="Text 4"/>
          <p:cNvSpPr txBox="1"/>
          <p:nvPr/>
        </p:nvSpPr>
        <p:spPr>
          <a:xfrm>
            <a:off x="457200" y="1888236"/>
            <a:ext cx="8229600" cy="1327709"/>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The power of x tells you r directly. The term in xʳ is the (r + 1)th term, because the expansion starts with x⁰.</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Term and coefficient are different answers: the term includes the power of x, the coefficient is just the number in front of it.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You never need the earlier terms: go straight to the r you want.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one particular term or coefficient?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 · Worked example 4 · Medium · Find</a:t>
            </a:r>
            <a:endParaRPr lang="en-US" sz="1200" dirty="0"/>
          </a:p>
        </p:txBody>
      </p:sp>
      <p:sp>
        <p:nvSpPr>
          <p:cNvPr id="4" name="Text 2"/>
          <p:cNvSpPr txBox="1"/>
          <p:nvPr/>
        </p:nvSpPr>
        <p:spPr>
          <a:xfrm>
            <a:off x="457200" y="1371600"/>
            <a:ext cx="8229600" cy="2160727"/>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In the binomial expansion of (2 + x/4)⁹, find (a) the coefficient of x⁴, (b) the coefficient of x⁵, giving each as an exact fraction.</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Term in x⁴, so r = 4: C(9, 4) ×2⁵ ×(x/4)⁴ = 126 ×32 ×(1/256)x⁴. Coefficient = (4032/256) = </a:t>
            </a:r>
            <a:r>
              <a:rPr lang="en-US" sz="1500" b="1" dirty="0">
                <a:solidFill>
                  <a:srgbClr val="1A1F2B"/>
                </a:solidFill>
                <a:latin typeface="Calibri" pitchFamily="34" charset="0"/>
                <a:ea typeface="Calibri" pitchFamily="34" charset="-122"/>
                <a:cs typeface="Calibri" pitchFamily="34" charset="-120"/>
              </a:rPr>
              <a:t>(63/4)</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Term in x⁵, so r = 5: C(9, 5) ×2⁴ ×(x/4)⁵ = 126 ×16 ×(1/1024)x⁵. Coefficient = (2016/1024) = </a:t>
            </a:r>
            <a:r>
              <a:rPr lang="en-US" sz="1500" b="1" dirty="0">
                <a:solidFill>
                  <a:srgbClr val="1A1F2B"/>
                </a:solidFill>
                <a:latin typeface="Calibri" pitchFamily="34" charset="0"/>
                <a:ea typeface="Calibri" pitchFamily="34" charset="-122"/>
                <a:cs typeface="Calibri" pitchFamily="34" charset="-120"/>
              </a:rPr>
              <a:t>(63/32)</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Check by ratio: from one coefficient to the next, multiply by (n - r)/(r + 1) ×b/a. Here (5/5) ×(1/4)/2 = ⅛, and (63/4) ×⅛ = (63/32). ✓</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an unknown from given coefficients?</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a:t>
            </a:r>
            <a:endParaRPr lang="en-US" sz="1200" dirty="0"/>
          </a:p>
        </p:txBody>
      </p:sp>
      <p:sp>
        <p:nvSpPr>
          <p:cNvPr id="4" name="Text 2"/>
          <p:cNvSpPr txBox="1"/>
          <p:nvPr/>
        </p:nvSpPr>
        <p:spPr>
          <a:xfrm>
            <a:off x="457200" y="1371600"/>
            <a:ext cx="8229600" cy="2069287"/>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Write each coefficient you are told about in terms of the unknowns, using the general term, then set it equal to its given value.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One unknown needs one equation. Two unknowns, such as n and k in (1 + kx)ⁿ, need two coefficients.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When n is unknown, write C(n, 2) = (n(n - 1))/2 and C(n, 3) = (n(n - 1)(n - 2))/6. Dividing one equation by the other often cancels the awkward factors.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Use the conditions in the question to reject solutions: n must be a positive integer, and the question may say a constant is positive or non-zero.</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an unknown from given coefficients?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 · Worked example 5 · Hard · Find</a:t>
            </a:r>
            <a:endParaRPr lang="en-US" sz="1200" dirty="0"/>
          </a:p>
        </p:txBody>
      </p:sp>
      <p:sp>
        <p:nvSpPr>
          <p:cNvPr id="4" name="Text 2"/>
          <p:cNvSpPr txBox="1"/>
          <p:nvPr/>
        </p:nvSpPr>
        <p:spPr>
          <a:xfrm>
            <a:off x="457200" y="1371600"/>
            <a:ext cx="8229600" cy="251825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In the binomial expansion of (1 + kx)ⁿ, where n is a positive integer and k is a constant, the coefficient of x is 24 and the coefficient of x² is 252. (a) Find n and k. (b) Find the coefficient of x³.</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Coefficients in terms of n and k: nk = 24 and (n(n - 1))/2k² = 252.</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Divide the second equation by the first: ((n - 1)k)/2 = (252/24) = (21/2), so (n - 1)k = 21.</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Subtract from nk = 24: nk - (n - 1)k = k = 24 - 21, so </a:t>
            </a:r>
            <a:r>
              <a:rPr lang="en-US" sz="1500" b="1" dirty="0">
                <a:solidFill>
                  <a:srgbClr val="1A1F2B"/>
                </a:solidFill>
                <a:latin typeface="Calibri" pitchFamily="34" charset="0"/>
                <a:ea typeface="Calibri" pitchFamily="34" charset="-122"/>
                <a:cs typeface="Calibri" pitchFamily="34" charset="-120"/>
              </a:rPr>
              <a:t>k = 3, n = 8</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Term in x³: C(8, 3) ×3³ = 56 ×27 = </a:t>
            </a:r>
            <a:r>
              <a:rPr lang="en-US" sz="1500" b="1" dirty="0">
                <a:solidFill>
                  <a:srgbClr val="1A1F2B"/>
                </a:solidFill>
                <a:latin typeface="Calibri" pitchFamily="34" charset="0"/>
                <a:ea typeface="Calibri" pitchFamily="34" charset="-122"/>
                <a:cs typeface="Calibri" pitchFamily="34" charset="-120"/>
              </a:rPr>
              <a:t>1512</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Check: (1 + 3x)⁸ = 1 + 24x + 252x² + 1512x³ + … ✓</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an unknown from given coefficients?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a:t>
            </a:r>
            <a:endParaRPr lang="en-US" sz="1200" dirty="0"/>
          </a:p>
        </p:txBody>
      </p:sp>
      <p:sp>
        <p:nvSpPr>
          <p:cNvPr id="4" name="Shape 2"/>
          <p:cNvSpPr/>
          <p:nvPr/>
        </p:nvSpPr>
        <p:spPr>
          <a:xfrm>
            <a:off x="457200" y="1371600"/>
            <a:ext cx="8229600" cy="1066190"/>
          </a:xfrm>
          <a:prstGeom prst="roundRect">
            <a:avLst>
              <a:gd name="adj" fmla="val 5146"/>
            </a:avLst>
          </a:prstGeom>
          <a:solidFill>
            <a:srgbClr val="FFFBEB"/>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"The coefficients of x² and x³ are equal" is an equation too. In (2 + ax)⁶ they are 15 ×2⁴a² = 240a² and 20 ×2³a³ = 160a³. Setting them equal and dividing by 80a² (allowed because a ≠0) gives 3 = 2a, so a = (3/2) and both coefficients are 540. Divide by the common factor rather than cancelling it silently.</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use an expansion to approximate a value?</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a:t>
            </a:r>
            <a:endParaRPr lang="en-US" sz="1200" dirty="0"/>
          </a:p>
        </p:txBody>
      </p:sp>
      <p:sp>
        <p:nvSpPr>
          <p:cNvPr id="4" name="Text 2"/>
          <p:cNvSpPr txBox="1"/>
          <p:nvPr/>
        </p:nvSpPr>
        <p:spPr>
          <a:xfrm>
            <a:off x="457200" y="1371600"/>
            <a:ext cx="8229600" cy="1838858"/>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When x is small, each power xʳ is much smaller than the one before, so the later terms hardly change the total. The first three or four terms give a good approximation.</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To approximate a number such as 0.995¹⁰, match it to the bracket: 1 - x/4 = 0.995 gives x = 0.02. Then substitute that x into your terms.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approximation is good only near x = 0. Away from it, the neglected terms are no longer small and the polynomial peels away from the true curve.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To judge accuracy, compare with a calculator value, or look at the size of the first term you left out.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use an expansion to approximate a value?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 · Worked example 6 · Medium · Hence</a:t>
            </a:r>
            <a:endParaRPr lang="en-US" sz="1200" dirty="0"/>
          </a:p>
        </p:txBody>
      </p:sp>
      <p:sp>
        <p:nvSpPr>
          <p:cNvPr id="4" name="Text 2"/>
          <p:cNvSpPr txBox="1"/>
          <p:nvPr/>
        </p:nvSpPr>
        <p:spPr>
          <a:xfrm>
            <a:off x="457200" y="1371600"/>
            <a:ext cx="8229600" cy="268467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Find the first four terms, in ascending powers of x, of the binomial expansion of (1 - x/4)¹⁰. (b) Use your expansion, with a suitable value of x, to find an approximate value of 0.995¹⁰. Give your answer to 5 decimal places.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General term with a = 1 and second term -x/4: 1 + 10(-x/4) + 45(-x/4)² + 120(-x/4)³</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 1 - (5/2) x + (45/16)x² - (15/8)x³</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Choose x: 1 - x/4 = 0.995, so x = 0.02. Then 1 - 0.05 + 0.001125 - 0.000015 = </a:t>
            </a:r>
            <a:r>
              <a:rPr lang="en-US" sz="1500" b="1" dirty="0">
                <a:solidFill>
                  <a:srgbClr val="1A1F2B"/>
                </a:solidFill>
                <a:latin typeface="Calibri" pitchFamily="34" charset="0"/>
                <a:ea typeface="Calibri" pitchFamily="34" charset="-122"/>
                <a:cs typeface="Calibri" pitchFamily="34" charset="-120"/>
              </a:rPr>
              <a:t>0.95111 (5 d.p.)</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A calculator gives 0.995¹⁰ = 0.951110130…: the four-term estimate is out by about 1.3 ×10⁻⁷, a percentage error of about 1.4 ×10⁻⁵ %.</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use an expansion to approximate a value?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a:t>
            </a:r>
            <a:endParaRPr lang="en-US" sz="1200" dirty="0"/>
          </a:p>
        </p:txBody>
      </p:sp>
      <p:pic>
        <p:nvPicPr>
          <p:cNvPr id="4" name="Image 0" descr="The curve y = (1 − x/4)¹⁰ and the polynomials from its first two, three and four terms. Inside the shaded band near x = 0 they are almost indistinguishable; further out each polynomial peels away from the curve.">    </p:cNvPr>
          <p:cNvPicPr>
            <a:picLocks noChangeAspect="1"/>
          </p:cNvPicPr>
          <p:nvPr/>
        </p:nvPicPr>
        <p:blipFill>
          <a:blip r:embed="rId1"/>
          <a:stretch>
            <a:fillRect/>
          </a:stretch>
        </p:blipFill>
        <p:spPr>
          <a:xfrm>
            <a:off x="2428646" y="1371600"/>
            <a:ext cx="4287622" cy="2638044"/>
          </a:xfrm>
          <a:prstGeom prst="rect">
            <a:avLst/>
          </a:prstGeom>
        </p:spPr>
      </p:pic>
      <p:sp>
        <p:nvSpPr>
          <p:cNvPr id="5" name="Text 2"/>
          <p:cNvSpPr txBox="1"/>
          <p:nvPr/>
        </p:nvSpPr>
        <p:spPr>
          <a:xfrm>
            <a:off x="2428646"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The curve y = (1 − x/4)¹⁰ and the polynomials from its first two, three and four terms. Inside the shaded band near x = 0 they are almost indistinguishable; further out each polynomial peels away from the curve.</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use an expansion to approximate a value?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a:t>
            </a:r>
            <a:endParaRPr lang="en-US" sz="1200" dirty="0"/>
          </a:p>
        </p:txBody>
      </p:sp>
      <p:pic>
        <p:nvPicPr>
          <p:cNvPr id="4" name="Image 0" descr="The size of each term of the expansion at x = 0.02, on a logarithmic scale (bar depth = log₁₀ of the size). Each term is between about 20 and 170 times smaller than the one before, so the fifth term (red, left out) is already below 10⁻⁶ and four terms are plenty.">    </p:cNvPr>
          <p:cNvPicPr>
            <a:picLocks noChangeAspect="1"/>
          </p:cNvPicPr>
          <p:nvPr/>
        </p:nvPicPr>
        <p:blipFill>
          <a:blip r:embed="rId1"/>
          <a:stretch>
            <a:fillRect/>
          </a:stretch>
        </p:blipFill>
        <p:spPr>
          <a:xfrm>
            <a:off x="2279599" y="1371600"/>
            <a:ext cx="4585716" cy="2469794"/>
          </a:xfrm>
          <a:prstGeom prst="rect">
            <a:avLst/>
          </a:prstGeom>
        </p:spPr>
      </p:pic>
      <p:sp>
        <p:nvSpPr>
          <p:cNvPr id="5" name="Text 2"/>
          <p:cNvSpPr txBox="1"/>
          <p:nvPr/>
        </p:nvSpPr>
        <p:spPr>
          <a:xfrm>
            <a:off x="2279599" y="3887114"/>
            <a:ext cx="4585716" cy="730606"/>
          </a:xfrm>
          <a:prstGeom prst="rect">
            <a:avLst/>
          </a:prstGeom>
          <a:noFill/>
          <a:ln/>
        </p:spPr>
        <p:txBody>
          <a:bodyPr wrap="square" lIns="0" tIns="0" rIns="0" bIns="0" rtlCol="0" anchor="t"/>
          <a:lstStyle/>
          <a:p>
            <a:pPr algn="ctr" indent="0" marL="0">
              <a:buNone/>
            </a:pPr>
            <a:r>
              <a:rPr lang="en-US" sz="1100" i="1" dirty="0">
                <a:solidFill>
                  <a:srgbClr val="5A6577"/>
                </a:solidFill>
              </a:rPr>
              <a:t>The size of each term of the expansion at x = 0.02, on a logarithmic scale (bar depth = log₁₀ of the size). Each term is between about 20 and 170 times smaller than the one before, so the fifth term (red, left out) is already below 10⁻⁶ and four terms are plenty.</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a coefficient in a product of two brackets?</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a:t>
            </a:r>
            <a:endParaRPr lang="en-US" sz="1200" dirty="0"/>
          </a:p>
        </p:txBody>
      </p:sp>
      <p:sp>
        <p:nvSpPr>
          <p:cNvPr id="4" name="Text 2"/>
          <p:cNvSpPr txBox="1"/>
          <p:nvPr/>
        </p:nvSpPr>
        <p:spPr>
          <a:xfrm>
            <a:off x="457200" y="1371600"/>
            <a:ext cx="8229600" cy="1327709"/>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For (p + qx)(a + bx)ⁿ, expand the binomial only as far as you need, then multiply by the short bracket.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An xʳ term can arise in more than one way: the constant p times the xʳ term, plus qx times the xʳ⁻¹ term. Add all the pairs whose powers sum to r.</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To reach x³ in the product you need the binomial terms up to x³; terms beyond that can never contribute.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a coefficient in a product of two brackets?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 · Worked example 7 · Medium · Hence</a:t>
            </a:r>
            <a:endParaRPr lang="en-US" sz="1200" dirty="0"/>
          </a:p>
        </p:txBody>
      </p:sp>
      <p:sp>
        <p:nvSpPr>
          <p:cNvPr id="4" name="Text 2"/>
          <p:cNvSpPr txBox="1"/>
          <p:nvPr/>
        </p:nvSpPr>
        <p:spPr>
          <a:xfrm>
            <a:off x="457200" y="1371600"/>
            <a:ext cx="8229600" cy="2223821"/>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Find the first four terms, in ascending powers of x, of the binomial expansion of (1 + 2x)⁸. (b) Hence find the coefficient of x² and the coefficient of x³ in the expansion of (3 - x)(1 + 2x)⁸.</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General term with second term 2x: 1 + 8(2x) + 28(2x)² + 56(2x)³ = </a:t>
            </a:r>
            <a:r>
              <a:rPr lang="en-US" sz="1500" b="1" dirty="0">
                <a:solidFill>
                  <a:srgbClr val="1A1F2B"/>
                </a:solidFill>
                <a:latin typeface="Calibri" pitchFamily="34" charset="0"/>
                <a:ea typeface="Calibri" pitchFamily="34" charset="-122"/>
                <a:cs typeface="Calibri" pitchFamily="34" charset="-120"/>
              </a:rPr>
              <a:t>1 + 16x + 112x² + 448x³</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x²: 3 ×112x² and -x ×16x, so the coefficient is 3 ×112 - 16 = </a:t>
            </a:r>
            <a:r>
              <a:rPr lang="en-US" sz="1500" b="1" dirty="0">
                <a:solidFill>
                  <a:srgbClr val="1A1F2B"/>
                </a:solidFill>
                <a:latin typeface="Calibri" pitchFamily="34" charset="0"/>
                <a:ea typeface="Calibri" pitchFamily="34" charset="-122"/>
                <a:cs typeface="Calibri" pitchFamily="34" charset="-120"/>
              </a:rPr>
              <a:t>320</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x³: 3 ×448x³ and -x ×112x², so the coefficient is 3 ×448 - 112 = </a:t>
            </a:r>
            <a:r>
              <a:rPr lang="en-US" sz="1500" b="1" dirty="0">
                <a:solidFill>
                  <a:srgbClr val="1A1F2B"/>
                </a:solidFill>
                <a:latin typeface="Calibri" pitchFamily="34" charset="0"/>
                <a:ea typeface="Calibri" pitchFamily="34" charset="-122"/>
                <a:cs typeface="Calibri" pitchFamily="34" charset="-120"/>
              </a:rPr>
              <a:t>1232</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"Hence" means use part (a): no new expansion is needed, only the right pairs of terms.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a coefficient in a product of two brackets?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a:t>
            </a:r>
            <a:endParaRPr lang="en-US" sz="1200" dirty="0"/>
          </a:p>
        </p:txBody>
      </p:sp>
      <p:pic>
        <p:nvPicPr>
          <p:cNvPr id="4" name="Image 0" descr="Worked example 7 as a grid: each cell is the product of its row (from 3 − x) and column (from (1 + 2x)⁸). The two shaded cells are the only ways to make x², giving 336 − 16 = 320.">    </p:cNvPr>
          <p:cNvPicPr>
            <a:picLocks noChangeAspect="1"/>
          </p:cNvPicPr>
          <p:nvPr/>
        </p:nvPicPr>
        <p:blipFill>
          <a:blip r:embed="rId1"/>
          <a:stretch>
            <a:fillRect/>
          </a:stretch>
        </p:blipFill>
        <p:spPr>
          <a:xfrm>
            <a:off x="1254557" y="1371600"/>
            <a:ext cx="6635801" cy="2807208"/>
          </a:xfrm>
          <a:prstGeom prst="rect">
            <a:avLst/>
          </a:prstGeom>
        </p:spPr>
      </p:pic>
      <p:sp>
        <p:nvSpPr>
          <p:cNvPr id="5" name="Text 2"/>
          <p:cNvSpPr txBox="1"/>
          <p:nvPr/>
        </p:nvSpPr>
        <p:spPr>
          <a:xfrm>
            <a:off x="1254557" y="4224528"/>
            <a:ext cx="6635801" cy="393192"/>
          </a:xfrm>
          <a:prstGeom prst="rect">
            <a:avLst/>
          </a:prstGeom>
          <a:noFill/>
          <a:ln/>
        </p:spPr>
        <p:txBody>
          <a:bodyPr wrap="square" lIns="0" tIns="0" rIns="0" bIns="0" rtlCol="0" anchor="t"/>
          <a:lstStyle/>
          <a:p>
            <a:pPr algn="ctr" indent="0" marL="0">
              <a:buNone/>
            </a:pPr>
            <a:r>
              <a:rPr lang="en-US" sz="1100" i="1" dirty="0">
                <a:solidFill>
                  <a:srgbClr val="5A6577"/>
                </a:solidFill>
              </a:rPr>
              <a:t>Worked example 7 as a grid: each cell is the product of its row (from 3 − x) and column (from (1 + 2x)⁸). The two shaded cells are the only ways to make x², giving 336 − 16 = 320.</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longer binomial questions fit together?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a:t>
            </a:r>
            <a:endParaRPr lang="en-US" sz="1200" dirty="0"/>
          </a:p>
        </p:txBody>
      </p:sp>
      <p:sp>
        <p:nvSpPr>
          <p:cNvPr id="4" name="Text 2"/>
          <p:cNvSpPr txBox="1"/>
          <p:nvPr/>
        </p:nvSpPr>
        <p:spPr>
          <a:xfrm>
            <a:off x="457200" y="1371600"/>
            <a:ext cx="8229600"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typical longer question builds in layers: an expansion with an unknown, an equation from a given coefficient, a further coefficient, then a numerical use of the result. Keep the unknown in your terms until you have its value, then substitute once into simplified coefficients. For an approximation from a product, find the x that makes both brackets match the numbers you are given.</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longer binomial questions fit together?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 · Worked example 8 · Hard · Find</a:t>
            </a:r>
            <a:endParaRPr lang="en-US" sz="1200" dirty="0"/>
          </a:p>
        </p:txBody>
      </p:sp>
      <p:sp>
        <p:nvSpPr>
          <p:cNvPr id="4" name="Text 2"/>
          <p:cNvSpPr txBox="1"/>
          <p:nvPr/>
        </p:nvSpPr>
        <p:spPr>
          <a:xfrm>
            <a:off x="457200" y="1371600"/>
            <a:ext cx="8229600" cy="3209544"/>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Find the first four terms, in ascending powers of x, of the binomial expansion of (1 + px)⁸, where p is a constant. (b) In the expansion of (2 - x)(1 + px)⁸, the coefficient of x² is 10. Given that p &gt; 0, find p. (c) Find the coefficient of x³ in the expansion of (2 - x)(1 + px)⁸. (d) Use your answers, with a suitable value of x, to estimate 1.98 ×1.01⁸, giving your answer to 6 decimal places.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a:t>
            </a:r>
            <a:r>
              <a:rPr lang="en-US" sz="1500" b="1" dirty="0">
                <a:solidFill>
                  <a:srgbClr val="1A1F2B"/>
                </a:solidFill>
                <a:latin typeface="Calibri" pitchFamily="34" charset="0"/>
                <a:ea typeface="Calibri" pitchFamily="34" charset="-122"/>
                <a:cs typeface="Calibri" pitchFamily="34" charset="-120"/>
              </a:rPr>
              <a:t>(1 + px)⁸ = 1 + 8px + 28p²x² + 56p³x³ + …</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Pairs that give x²: 2 ×28p² and -1 ×8p. So 56p² - 8p = 10, 28p² - 4p - 5 = 0, (14p + 5)(2p - 1) = 0. p &gt; 0, so </a:t>
            </a:r>
            <a:r>
              <a:rPr lang="en-US" sz="1500" b="1" dirty="0">
                <a:solidFill>
                  <a:srgbClr val="1A1F2B"/>
                </a:solidFill>
                <a:latin typeface="Calibri" pitchFamily="34" charset="0"/>
                <a:ea typeface="Calibri" pitchFamily="34" charset="-122"/>
                <a:cs typeface="Calibri" pitchFamily="34" charset="-120"/>
              </a:rPr>
              <a:t>p = ½</a:t>
            </a:r>
            <a:r>
              <a:rPr lang="en-US" sz="1500" dirty="0">
                <a:solidFill>
                  <a:srgbClr val="1A1F2B"/>
                </a:solidFill>
                <a:latin typeface="Calibri" pitchFamily="34" charset="0"/>
                <a:ea typeface="Calibri" pitchFamily="34" charset="-122"/>
                <a:cs typeface="Calibri" pitchFamily="34" charset="-120"/>
              </a:rPr>
              <a:t> (reject p = -(5/14)).</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Pairs that give x³: 2 ×56p³ and -1 ×28p²: 2 ×56 ×⅛ - 28 ×¼ = 14 - 7 = </a:t>
            </a:r>
            <a:r>
              <a:rPr lang="en-US" sz="1500" b="1" dirty="0">
                <a:solidFill>
                  <a:srgbClr val="1A1F2B"/>
                </a:solidFill>
                <a:latin typeface="Calibri" pitchFamily="34" charset="0"/>
                <a:ea typeface="Calibri" pitchFamily="34" charset="-122"/>
                <a:cs typeface="Calibri" pitchFamily="34" charset="-120"/>
              </a:rPr>
              <a:t>7</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Full product to x³ with p = ½; the x coefficient is 2 ×4 - 1 = 7: (2 - x)(1 + x/2)⁸ ≈2 + 7x + 10x² + 7x³.</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x = 0.02 gives 2 - x = 1.98 and 1 + x/2 = 1.01, so both brackets match:</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longer binomial questions fit together?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 · Worked example 8 · Hard · Find (continued)</a:t>
            </a:r>
            <a:endParaRPr lang="en-US" sz="1200" dirty="0"/>
          </a:p>
        </p:txBody>
      </p:sp>
      <p:sp>
        <p:nvSpPr>
          <p:cNvPr id="4" name="Text 2"/>
          <p:cNvSpPr txBox="1"/>
          <p:nvPr/>
        </p:nvSpPr>
        <p:spPr>
          <a:xfrm>
            <a:off x="457200" y="1371600"/>
            <a:ext cx="8229600" cy="59801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2 + 0.14 + 0.004 + 0.000056 = </a:t>
            </a:r>
            <a:r>
              <a:rPr lang="en-US" sz="1500" b="1" dirty="0">
                <a:solidFill>
                  <a:srgbClr val="1A1F2B"/>
                </a:solidFill>
                <a:latin typeface="Calibri" pitchFamily="34" charset="0"/>
                <a:ea typeface="Calibri" pitchFamily="34" charset="-122"/>
                <a:cs typeface="Calibri" pitchFamily="34" charset="-120"/>
              </a:rPr>
              <a:t>2.144056</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A calculator gives 1.98 ×1.01⁸ = 2.144056277…, so the estimate is correct to 6 decimal places.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longer binomial questions fit together?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a:t>
            </a:r>
            <a:endParaRPr lang="en-US" sz="1200" dirty="0"/>
          </a:p>
        </p:txBody>
      </p:sp>
      <p:pic>
        <p:nvPicPr>
          <p:cNvPr id="4" name="Image 0" descr="Worked example 8. Near x = 0 the cubic from the expansion is almost identical to the product, so x = 0.02 gives an excellent estimate. At x = −1 the cubic gives −2 while the true value is about 0.012: far from 0 the approximation fails.">    </p:cNvPr>
          <p:cNvPicPr>
            <a:picLocks noChangeAspect="1"/>
          </p:cNvPicPr>
          <p:nvPr/>
        </p:nvPicPr>
        <p:blipFill>
          <a:blip r:embed="rId1"/>
          <a:stretch>
            <a:fillRect/>
          </a:stretch>
        </p:blipFill>
        <p:spPr>
          <a:xfrm>
            <a:off x="4674413" y="1371600"/>
            <a:ext cx="4012387" cy="2469794"/>
          </a:xfrm>
          <a:prstGeom prst="rect">
            <a:avLst/>
          </a:prstGeom>
        </p:spPr>
      </p:pic>
      <p:sp>
        <p:nvSpPr>
          <p:cNvPr id="5" name="Text 2"/>
          <p:cNvSpPr txBox="1"/>
          <p:nvPr/>
        </p:nvSpPr>
        <p:spPr>
          <a:xfrm>
            <a:off x="4674413" y="3887114"/>
            <a:ext cx="4012387" cy="730606"/>
          </a:xfrm>
          <a:prstGeom prst="rect">
            <a:avLst/>
          </a:prstGeom>
          <a:noFill/>
          <a:ln/>
        </p:spPr>
        <p:txBody>
          <a:bodyPr wrap="square" lIns="0" tIns="0" rIns="0" bIns="0" rtlCol="0" anchor="t"/>
          <a:lstStyle/>
          <a:p>
            <a:pPr algn="ctr" indent="0" marL="0">
              <a:buNone/>
            </a:pPr>
            <a:r>
              <a:rPr lang="en-US" sz="1100" i="1" dirty="0">
                <a:solidFill>
                  <a:srgbClr val="5A6577"/>
                </a:solidFill>
              </a:rPr>
              <a:t>Worked example 8. Near x = 0 the cubic from the expansion is almost identical to the product, so x = 0.02 gives an excellent estimate. At x = −1 the cubic gives −2 while the true value is about 0.012: far from 0 the approximation fails.</a:t>
            </a:r>
            <a:endParaRPr lang="en-US" sz="1100" dirty="0"/>
          </a:p>
        </p:txBody>
      </p:sp>
      <p:sp>
        <p:nvSpPr>
          <p:cNvPr id="6" name="Text 3"/>
          <p:cNvSpPr txBox="1"/>
          <p:nvPr/>
        </p:nvSpPr>
        <p:spPr>
          <a:xfrm>
            <a:off x="457200" y="1371600"/>
            <a:ext cx="3897173"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Same method, different numbers: if a question gives a negative or fractional power, the series never stops. That is the P4 binomial series, valid only for |x| small enough.</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P2.4</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1 — write the unsimplified line first</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One line of the form C(n, r) ×aⁿ⁻ʳ ×(second term)ʳ for each term shows your method clearly, so a slip in the arithmetic afterwards costs as little as possible.</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2 — coefficient or term?</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Read which one is asked for. "The term in x³" wants -4320x³; "the coefficient of x³" wants -4320. Leave fractions exact unless a decimal is requested.</a:t>
            </a:r>
            <a:endParaRPr lang="en-US" sz="1300" dirty="0"/>
          </a:p>
        </p:txBody>
      </p:sp>
      <p:sp>
        <p:nvSpPr>
          <p:cNvPr id="8" name="Shape 6"/>
          <p:cNvSpPr/>
          <p:nvPr/>
        </p:nvSpPr>
        <p:spPr>
          <a:xfrm>
            <a:off x="457200" y="3311042"/>
            <a:ext cx="8229600" cy="851306"/>
          </a:xfrm>
          <a:prstGeom prst="roundRect">
            <a:avLst>
              <a:gd name="adj" fmla="val 6445"/>
            </a:avLst>
          </a:prstGeom>
          <a:solidFill>
            <a:srgbClr val="FFFBEB"/>
          </a:solidFill>
          <a:ln w="9525">
            <a:solidFill>
              <a:srgbClr val="DDE2EA"/>
            </a:solidFill>
            <a:prstDash val="solid"/>
          </a:ln>
        </p:spPr>
      </p:sp>
      <p:sp>
        <p:nvSpPr>
          <p:cNvPr id="9" name="Text 7"/>
          <p:cNvSpPr txBox="1"/>
          <p:nvPr/>
        </p:nvSpPr>
        <p:spPr>
          <a:xfrm>
            <a:off x="603504" y="3402482"/>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3 — approximations: say which x you used</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Show the equation that fixes x (for example 1 - x/4 = 0.995), then the substituted terms, then the answer to the accuracy asked for.</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P2.4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4 — check with x = 1</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Substituting x = 1 into a full expansion must give the bracket's value, for example (2 + 1)⁵ = 243. For a partial expansion, check one coefficient again with the general term.</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5 — unknown powers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When n is unknown, write C(n, 2) and C(n, 3) as products in n straight away. Divide one coefficient equation by another before expanding: it usually removes the highest power of the unknown constant.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13</a:t>
            </a:r>
            <a:endParaRPr lang="en-US" sz="1200" dirty="0"/>
          </a:p>
        </p:txBody>
      </p:sp>
      <p:graphicFrame>
        <p:nvGraphicFramePr>
          <p:cNvPr id="32"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 b)² = a² + b², and similarly for higher powers.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Multiplying out produces cross terms such as 2ab.</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 b)ⁿ has n + 1 terms with coefficients C(n, 0), …, C(n, 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(-2x)³ = -2x³.</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power applies to everything in the bracket.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(-2x)³ = -8x³: cube the number and the sign as well.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term in x⁴ uses r = 5, because it is the fifth term.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expansion starts with x⁰, so term numbers are one ahead of powers.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term in xʳ uses C(n, 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coefficient of x in (3 + 2x)⁵ is just C(5, 1) = 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first and second terms also contribute their powers.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5 ×3⁴ ×2 = 810: every coefficient includes aⁿ⁻ʳbʳ.</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coefficient of x² in a product is the product of the two x² coefficients.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x² also comes from x ×x and from a constant times x².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Add every pair of terms whose powers sum to 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first few terms give a good approximation for any 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For larger x the neglected terms are not small.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Use a small x, close to 0; compare with a calculator value if asked about accuracy.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13</a:t>
            </a:r>
            <a:endParaRPr lang="en-US" sz="1200" dirty="0"/>
          </a:p>
        </p:txBody>
      </p:sp>
      <p:sp>
        <p:nvSpPr>
          <p:cNvPr id="4" name="Text 2"/>
          <p:cNvSpPr txBox="1"/>
          <p:nvPr/>
        </p:nvSpPr>
        <p:spPr>
          <a:xfrm>
            <a:off x="457200" y="1371600"/>
            <a:ext cx="8229600" cy="2583180"/>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P1 algebra and P2.3 sequences and series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Expanding brackets and solving quadratics, used here to find n or a constant from a coefficient, are P1 skills. The ratio of successive coefficients, and the idea that later terms of a series can become negligible, link to geometric series and their sums.</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P4 the binomial series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(1 + x)ⁿ extends to negative and fractional n as an infinite series, valid for |x| &lt; 1, and is used for approximations and with partial fractions.</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S2 the binomial distribution</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probability of r successes in n trials is C(n, r)pʳ(1 - p)ⁿ⁻ʳ: one term of the expansion of (q + p)ⁿ.</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formulae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13</a:t>
            </a:r>
            <a:endParaRPr lang="en-US" sz="1200" dirty="0"/>
          </a:p>
        </p:txBody>
      </p:sp>
      <p:graphicFrame>
        <p:nvGraphicFramePr>
          <p:cNvPr id="34"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3113532"/>
                <a:gridCol w="2621585"/>
                <a:gridCol w="2494483"/>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Formula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 = n(n - 1)⋯2 ×1, 0! = 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factorials; cancelling in C(n, 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C(n, r) = n!/(r!(n - 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number of choices; binomial coefficients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 with the binomial expansion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C(n, r) = C(n, n - 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symmetry of each row</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C(n, r) + C(n, r+1) = C(n+1, r+1)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building Pascal's triangle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 b)ⁿ = aⁿ + C(n, 1)aⁿ⁻¹b + …+ C(n, r)aⁿ⁻ʳbʳ + …+ bⁿ</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full or partial expansions, positive integer 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term in xʳ: C(n, r)aⁿ⁻ʳ(bx)ʳ</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one particular term or coefficient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 as the general term of the expansion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C(n, 2) = (n(n - 1))/2, C(n, 3) = (n(n - 1)(n - 2))/6</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equations when n is unknown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13 of 13</a:t>
            </a:r>
            <a:endParaRPr lang="en-US" sz="1200" dirty="0"/>
          </a:p>
        </p:txBody>
      </p:sp>
      <p:sp>
        <p:nvSpPr>
          <p:cNvPr id="4" name="Text 2"/>
          <p:cNvSpPr txBox="1"/>
          <p:nvPr/>
        </p:nvSpPr>
        <p:spPr>
          <a:xfrm>
            <a:off x="457200" y="1371600"/>
            <a:ext cx="8229600" cy="202722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Why must 0! equal 1 for the formula for C(n, r) to work?</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2. Find the coefficient of x² in the expansion of (1 - 3x)⁵.</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3. Evaluate C(20, 17) without a calculator.</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4. You have the first three terms of (1 + x/2)⁶. What value of x would you use to estimate 1.03⁶?</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5. Find the coefficient of x in the expansion of (1 + x)(1 - x)⁷.</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6. Find the coefficient of x³ in the expansion of (2 - x)⁷.</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13 of 13</a:t>
            </a:r>
            <a:endParaRPr lang="en-US" sz="1200" dirty="0"/>
          </a:p>
        </p:txBody>
      </p:sp>
      <p:sp>
        <p:nvSpPr>
          <p:cNvPr id="4" name="Text 2"/>
          <p:cNvSpPr txBox="1"/>
          <p:nvPr/>
        </p:nvSpPr>
        <p:spPr>
          <a:xfrm>
            <a:off x="457200" y="1371600"/>
            <a:ext cx="8229600" cy="200436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C(n, 0) counts the ways of choosing nothing, which is 1. The formula gives n!/0! n! = 1/0!, </a:t>
            </a:r>
            <a:r>
              <a:rPr lang="en-US" sz="1500" b="1" dirty="0">
                <a:solidFill>
                  <a:srgbClr val="1A1F2B"/>
                </a:solidFill>
                <a:latin typeface="Calibri" pitchFamily="34" charset="0"/>
                <a:ea typeface="Calibri" pitchFamily="34" charset="-122"/>
                <a:cs typeface="Calibri" pitchFamily="34" charset="-120"/>
              </a:rPr>
              <a:t>which equals 1 only if 0! = 1</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 C(5, 2) ×(-3)² = 10 ×9. </a:t>
            </a:r>
            <a:r>
              <a:rPr lang="en-US" sz="1500" b="1" dirty="0">
                <a:solidFill>
                  <a:srgbClr val="1A1F2B"/>
                </a:solidFill>
                <a:latin typeface="Calibri" pitchFamily="34" charset="0"/>
                <a:ea typeface="Calibri" pitchFamily="34" charset="-122"/>
                <a:cs typeface="Calibri" pitchFamily="34" charset="-120"/>
              </a:rPr>
              <a:t>The coefficient is 90.</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3. C(20, 17) = C(20, 3) = (20 ×19 ×18)/6. </a:t>
            </a:r>
            <a:r>
              <a:rPr lang="en-US" sz="1500" b="1" dirty="0">
                <a:solidFill>
                  <a:srgbClr val="1A1F2B"/>
                </a:solidFill>
                <a:latin typeface="Calibri" pitchFamily="34" charset="0"/>
                <a:ea typeface="Calibri" pitchFamily="34" charset="-122"/>
                <a:cs typeface="Calibri" pitchFamily="34" charset="-120"/>
              </a:rPr>
              <a:t>1140.</a:t>
            </a:r>
            <a:r>
              <a:rPr lang="en-US" sz="1500" dirty="0">
                <a:solidFill>
                  <a:srgbClr val="1A1F2B"/>
                </a:solidFill>
                <a:latin typeface="Calibri" pitchFamily="34" charset="0"/>
                <a:ea typeface="Calibri" pitchFamily="34" charset="-122"/>
                <a:cs typeface="Calibri" pitchFamily="34" charset="-120"/>
              </a:rPr>
              <a:t> Choosing 17 to take is the same as choosing 3 to leave.</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4. 1 + x/2 = 1.03, </a:t>
            </a:r>
            <a:r>
              <a:rPr lang="en-US" sz="1500" b="1" dirty="0">
                <a:solidFill>
                  <a:srgbClr val="1A1F2B"/>
                </a:solidFill>
                <a:latin typeface="Calibri" pitchFamily="34" charset="0"/>
                <a:ea typeface="Calibri" pitchFamily="34" charset="-122"/>
                <a:cs typeface="Calibri" pitchFamily="34" charset="-120"/>
              </a:rPr>
              <a:t>so x = 0.06</a:t>
            </a:r>
            <a:r>
              <a:rPr lang="en-US" sz="1500" dirty="0">
                <a:solidFill>
                  <a:srgbClr val="1A1F2B"/>
                </a:solidFill>
                <a:latin typeface="Calibri" pitchFamily="34" charset="0"/>
                <a:ea typeface="Calibri" pitchFamily="34" charset="-122"/>
                <a:cs typeface="Calibri" pitchFamily="34" charset="-120"/>
              </a:rPr>
              <a:t>. It is small, so the first few terms give a good estimate.</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5. (1 - x)⁷ = 1 - 7x + …. The x terms come from 1 ×(-7x) and x ×1, </a:t>
            </a:r>
            <a:r>
              <a:rPr lang="en-US" sz="1500" b="1" dirty="0">
                <a:solidFill>
                  <a:srgbClr val="1A1F2B"/>
                </a:solidFill>
                <a:latin typeface="Calibri" pitchFamily="34" charset="0"/>
                <a:ea typeface="Calibri" pitchFamily="34" charset="-122"/>
                <a:cs typeface="Calibri" pitchFamily="34" charset="-120"/>
              </a:rPr>
              <a:t>so the coefficient is -7 + 1 = -6</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6. C(7, 3) ×2⁴ ×(-1)³ = 35 ×16 ×(-1). </a:t>
            </a:r>
            <a:r>
              <a:rPr lang="en-US" sz="1500" b="1" dirty="0">
                <a:solidFill>
                  <a:srgbClr val="1A1F2B"/>
                </a:solidFill>
                <a:latin typeface="Calibri" pitchFamily="34" charset="0"/>
                <a:ea typeface="Calibri" pitchFamily="34" charset="-122"/>
                <a:cs typeface="Calibri" pitchFamily="34" charset="-120"/>
              </a:rPr>
              <a:t>The coefficient is -560.</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548640" y="146304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Practice questions</a:t>
            </a:r>
            <a:endParaRPr lang="en-US" sz="3800" dirty="0"/>
          </a:p>
        </p:txBody>
      </p:sp>
      <p:sp>
        <p:nvSpPr>
          <p:cNvPr id="3" name="Text 1"/>
          <p:cNvSpPr txBox="1"/>
          <p:nvPr/>
        </p:nvSpPr>
        <p:spPr>
          <a:xfrm>
            <a:off x="548640" y="2468880"/>
            <a:ext cx="8046720" cy="457200"/>
          </a:xfrm>
          <a:prstGeom prst="rect">
            <a:avLst/>
          </a:prstGeom>
          <a:noFill/>
          <a:ln/>
        </p:spPr>
        <p:txBody>
          <a:bodyPr wrap="square" lIns="0" tIns="0" rIns="0" bIns="0" rtlCol="0" anchor="ctr"/>
          <a:lstStyle/>
          <a:p>
            <a:pPr indent="0" marL="0">
              <a:buNone/>
            </a:pPr>
            <a:r>
              <a:rPr lang="en-US" sz="1600" dirty="0">
                <a:solidFill>
                  <a:srgbClr val="C9D3E6"/>
                </a:solidFill>
              </a:rPr>
              <a:t>2 original exam-style questions. Answers at the end of the deck.</a:t>
            </a:r>
            <a:endParaRPr lang="en-US" sz="16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5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600" dirty="0">
                <a:solidFill>
                  <a:srgbClr val="1A1F2B"/>
                </a:solidFill>
              </a:rPr>
              <a:t>The first few terms of the binomial expansion of (2 + 5x)⁵ are required, together with its last term.</a:t>
            </a:r>
            <a:endParaRPr lang="en-US" sz="1600" dirty="0"/>
          </a:p>
          <a:p>
            <a:pPr indent="0" marL="0">
              <a:spcAft>
                <a:spcPts val="600"/>
              </a:spcAft>
              <a:buNone/>
            </a:pPr>
            <a:r>
              <a:rPr lang="en-US" sz="1600" dirty="0">
                <a:solidFill>
                  <a:srgbClr val="1A1F2B"/>
                </a:solidFill>
              </a:rPr>
              <a:t>(a) Find the first four terms, in ascending powers of x, giving each term in its simplest form.  [4]</a:t>
            </a:r>
            <a:endParaRPr lang="en-US" sz="1600" dirty="0"/>
          </a:p>
          <a:p>
            <a:pPr indent="0" marL="0">
              <a:spcAft>
                <a:spcPts val="600"/>
              </a:spcAft>
              <a:buNone/>
            </a:pPr>
            <a:r>
              <a:rPr lang="en-US" sz="1600" dirty="0">
                <a:solidFill>
                  <a:srgbClr val="1A1F2B"/>
                </a:solidFill>
              </a:rPr>
              <a:t>(b) Write down the coefficient of x⁵.  [1]</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7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In this question k is a non-zero constant. Consider the binomial expansion of (3 + kx)⁵.</a:t>
            </a:r>
            <a:endParaRPr lang="en-US" sz="1400" dirty="0"/>
          </a:p>
          <a:p>
            <a:pPr indent="0" marL="0">
              <a:spcAft>
                <a:spcPts val="600"/>
              </a:spcAft>
              <a:buNone/>
            </a:pPr>
            <a:r>
              <a:rPr lang="en-US" sz="1400" dirty="0">
                <a:solidFill>
                  <a:srgbClr val="1A1F2B"/>
                </a:solidFill>
              </a:rPr>
              <a:t>(a) Find the first three terms, in ascending powers of x, giving each term in terms of k and x.  [3]</a:t>
            </a:r>
            <a:endParaRPr lang="en-US" sz="1400" dirty="0"/>
          </a:p>
          <a:p>
            <a:pPr indent="0" marL="0">
              <a:spcAft>
                <a:spcPts val="600"/>
              </a:spcAft>
              <a:buNone/>
            </a:pPr>
            <a:r>
              <a:rPr lang="en-US" sz="1400" dirty="0">
                <a:solidFill>
                  <a:srgbClr val="1A1F2B"/>
                </a:solidFill>
              </a:rPr>
              <a:t>(b) Given that the coefficient of x² is 1080 and that k &lt; 0, find the value of k.  [2]</a:t>
            </a:r>
            <a:endParaRPr lang="en-US" sz="1400" dirty="0"/>
          </a:p>
          <a:p>
            <a:pPr indent="0" marL="0">
              <a:spcAft>
                <a:spcPts val="600"/>
              </a:spcAft>
              <a:buNone/>
            </a:pPr>
            <a:r>
              <a:rPr lang="en-US" sz="1400" dirty="0">
                <a:solidFill>
                  <a:srgbClr val="1A1F2B"/>
                </a:solidFill>
              </a:rPr>
              <a:t>(c) Find the coefficient of x³.  [2]</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548640" y="164592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Answers</a:t>
            </a:r>
            <a:endParaRPr lang="en-US" sz="38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2771335"/>
          </a:xfrm>
          <a:prstGeom prst="roundRect">
            <a:avLst>
              <a:gd name="adj" fmla="val 1980"/>
            </a:avLst>
          </a:prstGeom>
          <a:solidFill>
            <a:srgbClr val="F3F5F9"/>
          </a:solidFill>
          <a:ln w="12700">
            <a:solidFill>
              <a:srgbClr val="DDE2EA"/>
            </a:solidFill>
            <a:prstDash val="solid"/>
          </a:ln>
        </p:spPr>
      </p:sp>
      <p:sp>
        <p:nvSpPr>
          <p:cNvPr id="5" name="Text 3"/>
          <p:cNvSpPr txBox="1"/>
          <p:nvPr/>
        </p:nvSpPr>
        <p:spPr>
          <a:xfrm>
            <a:off x="685800" y="1463040"/>
            <a:ext cx="7772400" cy="2542735"/>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correct structure, e.g. ⁵C₂(2³)(5x)² for the third term</a:t>
            </a:r>
            <a:endParaRPr lang="en-US" sz="1600" dirty="0"/>
          </a:p>
          <a:p>
            <a:pPr marL="342900" indent="-342900">
              <a:spcAft>
                <a:spcPts val="400"/>
              </a:spcAft>
              <a:buSzPct val="100000"/>
              <a:buChar char="•"/>
            </a:pPr>
            <a:r>
              <a:rPr lang="en-US" sz="1600" dirty="0">
                <a:solidFill>
                  <a:srgbClr val="1A1F2B"/>
                </a:solidFill>
              </a:rPr>
              <a:t>32 + 400x</a:t>
            </a:r>
            <a:endParaRPr lang="en-US" sz="1600" dirty="0"/>
          </a:p>
          <a:p>
            <a:pPr marL="342900" indent="-342900">
              <a:spcAft>
                <a:spcPts val="400"/>
              </a:spcAft>
              <a:buSzPct val="100000"/>
              <a:buChar char="•"/>
            </a:pPr>
            <a:r>
              <a:rPr lang="en-US" sz="1600" dirty="0">
                <a:solidFill>
                  <a:srgbClr val="1A1F2B"/>
                </a:solidFill>
              </a:rPr>
              <a:t>+ 2000x²</a:t>
            </a:r>
            <a:endParaRPr lang="en-US" sz="1600" dirty="0"/>
          </a:p>
          <a:p>
            <a:pPr marL="342900" indent="-342900">
              <a:spcAft>
                <a:spcPts val="400"/>
              </a:spcAft>
              <a:buSzPct val="100000"/>
              <a:buChar char="•"/>
            </a:pPr>
            <a:r>
              <a:rPr lang="en-US" sz="1600" dirty="0">
                <a:solidFill>
                  <a:srgbClr val="1A1F2B"/>
                </a:solidFill>
              </a:rPr>
              <a:t>+ 5000x³, giving 32 + 400x + 2000x² + 5000x³</a:t>
            </a:r>
            <a:endParaRPr lang="en-US" sz="1600" dirty="0"/>
          </a:p>
          <a:p>
            <a:pPr marL="342900" indent="-342900">
              <a:spcAft>
                <a:spcPts val="400"/>
              </a:spcAft>
              <a:buSzPct val="100000"/>
              <a:buChar char="•"/>
            </a:pPr>
            <a:r>
              <a:rPr lang="en-US" sz="1600" dirty="0">
                <a:solidFill>
                  <a:srgbClr val="1A1F2B"/>
                </a:solidFill>
              </a:rPr>
              <a:t>5⁵ = 3125</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correct structure, e.g. ⁵C₂(3³)(kx)²</a:t>
            </a:r>
            <a:endParaRPr lang="en-US" sz="1600" dirty="0"/>
          </a:p>
          <a:p>
            <a:pPr marL="342900" indent="-342900">
              <a:spcAft>
                <a:spcPts val="400"/>
              </a:spcAft>
              <a:buSzPct val="100000"/>
              <a:buChar char="•"/>
            </a:pPr>
            <a:r>
              <a:rPr lang="en-US" sz="1600" dirty="0">
                <a:solidFill>
                  <a:srgbClr val="1A1F2B"/>
                </a:solidFill>
              </a:rPr>
              <a:t>243 + 405kx</a:t>
            </a:r>
            <a:endParaRPr lang="en-US" sz="1600" dirty="0"/>
          </a:p>
          <a:p>
            <a:pPr marL="342900" indent="-342900">
              <a:spcAft>
                <a:spcPts val="400"/>
              </a:spcAft>
              <a:buSzPct val="100000"/>
              <a:buChar char="•"/>
            </a:pPr>
            <a:r>
              <a:rPr lang="en-US" sz="1600" dirty="0">
                <a:solidFill>
                  <a:srgbClr val="1A1F2B"/>
                </a:solidFill>
              </a:rPr>
              <a:t>+ 270k²x²</a:t>
            </a:r>
            <a:endParaRPr lang="en-US" sz="1600" dirty="0"/>
          </a:p>
          <a:p>
            <a:pPr marL="342900" indent="-342900">
              <a:spcAft>
                <a:spcPts val="400"/>
              </a:spcAft>
              <a:buSzPct val="100000"/>
              <a:buChar char="•"/>
            </a:pPr>
            <a:r>
              <a:rPr lang="en-US" sz="1600" dirty="0">
                <a:solidFill>
                  <a:srgbClr val="1A1F2B"/>
                </a:solidFill>
              </a:rPr>
              <a:t>270k² = 1080, so k² = 4</a:t>
            </a:r>
            <a:endParaRPr lang="en-US" sz="1600" dirty="0"/>
          </a:p>
          <a:p>
            <a:pPr marL="342900" indent="-342900">
              <a:spcAft>
                <a:spcPts val="400"/>
              </a:spcAft>
              <a:buSzPct val="100000"/>
              <a:buChar char="•"/>
            </a:pPr>
            <a:r>
              <a:rPr lang="en-US" sz="1600" dirty="0">
                <a:solidFill>
                  <a:srgbClr val="1A1F2B"/>
                </a:solidFill>
              </a:rPr>
              <a:t>k = −2</a:t>
            </a:r>
            <a:endParaRPr lang="en-US" sz="1600" dirty="0"/>
          </a:p>
          <a:p>
            <a:pPr marL="342900" indent="-342900">
              <a:spcAft>
                <a:spcPts val="400"/>
              </a:spcAft>
              <a:buSzPct val="100000"/>
              <a:buChar char="•"/>
            </a:pPr>
            <a:r>
              <a:rPr lang="en-US" sz="1600" dirty="0">
                <a:solidFill>
                  <a:srgbClr val="1A1F2B"/>
                </a:solidFill>
              </a:rPr>
              <a:t>⁵C₃(3²)k³ = 90k³</a:t>
            </a:r>
            <a:endParaRPr lang="en-US" sz="1600" dirty="0"/>
          </a:p>
          <a:p>
            <a:pPr marL="342900" indent="-342900">
              <a:spcAft>
                <a:spcPts val="400"/>
              </a:spcAft>
              <a:buSzPct val="100000"/>
              <a:buChar char="•"/>
            </a:pPr>
            <a:r>
              <a:rPr lang="en-US" sz="1600" dirty="0">
                <a:solidFill>
                  <a:srgbClr val="1A1F2B"/>
                </a:solidFill>
              </a:rPr>
              <a:t>90 × (−8) = −720 ft from their k</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548640" y="548640"/>
            <a:ext cx="804672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Keep practising</a:t>
            </a:r>
            <a:endParaRPr lang="en-US" sz="3400" dirty="0"/>
          </a:p>
        </p:txBody>
      </p:sp>
      <p:sp>
        <p:nvSpPr>
          <p:cNvPr id="3" name="Text 1"/>
          <p:cNvSpPr txBox="1"/>
          <p:nvPr/>
        </p:nvSpPr>
        <p:spPr>
          <a:xfrm>
            <a:off x="548640" y="1371600"/>
            <a:ext cx="8046720" cy="1828800"/>
          </a:xfrm>
          <a:prstGeom prst="rect">
            <a:avLst/>
          </a:prstGeom>
          <a:noFill/>
          <a:ln/>
        </p:spPr>
        <p:txBody>
          <a:bodyPr wrap="square" lIns="0" tIns="0" rIns="0" bIns="0" rtlCol="0" anchor="t"/>
          <a:lstStyle/>
          <a:p>
            <a:pPr indent="0" marL="0">
              <a:spcAft>
                <a:spcPts val="800"/>
              </a:spcAft>
              <a:buNone/>
            </a:pPr>
            <a:r>
              <a:rPr lang="en-US" sz="1800" b="1"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Notes for this topic</a:t>
            </a:r>
            <a:endParaRPr lang="en-US" sz="1800" dirty="0"/>
          </a:p>
          <a:p>
            <a:pPr indent="0" marL="0">
              <a:spcAft>
                <a:spcPts val="800"/>
              </a:spcAft>
              <a:buNone/>
            </a:pPr>
            <a:r>
              <a:rPr lang="en-US" sz="18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Questions on this topic</a:t>
            </a:r>
            <a:endParaRPr lang="en-US" sz="1800" dirty="0"/>
          </a:p>
          <a:p>
            <a:pPr indent="0" marL="0">
              <a:spcAft>
                <a:spcPts val="800"/>
              </a:spcAft>
              <a:buNone/>
            </a:pPr>
            <a:r>
              <a:rPr lang="en-US" sz="18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Build a printable test</a:t>
            </a:r>
            <a:endParaRPr lang="en-US" sz="1800" dirty="0"/>
          </a:p>
        </p:txBody>
      </p:sp>
      <p:sp>
        <p:nvSpPr>
          <p:cNvPr id="4" name="Text 2"/>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theme/theme1.xml><?xml version="1.0" encoding="utf-8"?>
<a:theme xmlns:a="http://schemas.openxmlformats.org/drawingml/2006/main" name="ExaminerPrep">
  <a:themeElements>
    <a:clrScheme name="ExaminerPrep">
      <a:dk1>
        <a:srgbClr val="1A1F2B"/>
      </a:dk1>
      <a:lt1>
        <a:srgbClr val="FFFFFF"/>
      </a:lt1>
      <a:dk2>
        <a:srgbClr val="13233F"/>
      </a:dk2>
      <a:lt2>
        <a:srgbClr val="F3F5F9"/>
      </a:lt2>
      <a:accent1>
        <a:srgbClr val="C9A227"/>
      </a:accent1>
      <a:accent2>
        <a:srgbClr val="2F6FD6"/>
      </a:accent2>
      <a:accent3>
        <a:srgbClr val="1F9E8F"/>
      </a:accent3>
      <a:accent4>
        <a:srgbClr val="C0392B"/>
      </a:accent4>
      <a:accent5>
        <a:srgbClr val="7B4FC9"/>
      </a:accent5>
      <a:accent6>
        <a:srgbClr val="E67E22"/>
      </a:accent6>
      <a:hlink>
        <a:srgbClr val="2F6FD6"/>
      </a:hlink>
      <a:folHlink>
        <a:srgbClr val="7B4FC9"/>
      </a:folHlink>
    </a:clrScheme>
    <a:fontScheme name="ExaminerPrep">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42</Slides>
  <Notes>42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Company>ExaminerPrep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P2.4 The binomial expansion · Edexcel IAL Maths</dc:title>
  <dc:subject>PptxGenJS Presentation</dc:subject>
  <dc:creator>Evan Kotronis · ExaminerPrep</dc:creator>
  <cp:lastModifiedBy>Evan Kotronis · ExaminerPrep</cp:lastModifiedBy>
  <cp:revision>1</cp:revision>
  <dcterms:created xsi:type="dcterms:W3CDTF">2026-10-26T15:11:44Z</dcterms:created>
  <dcterms:modified xsi:type="dcterms:W3CDTF">2026-10-26T15:11:44Z</dcterms:modified>
</cp:coreProperties>
</file>